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3.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tags/tag4.xml" ContentType="application/vnd.openxmlformats-officedocument.presentationml.tags+xml"/>
  <Override PartName="/ppt/notesSlides/notesSlide4.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drawings/drawing3.xml" ContentType="application/vnd.openxmlformats-officedocument.drawingml.chartshapes+xml"/>
  <Override PartName="/ppt/charts/chart5.xml" ContentType="application/vnd.openxmlformats-officedocument.drawingml.chart+xml"/>
  <Override PartName="/ppt/theme/themeOverride5.xml" ContentType="application/vnd.openxmlformats-officedocument.themeOverride+xml"/>
  <Override PartName="/ppt/tags/tag5.xml" ContentType="application/vnd.openxmlformats-officedocument.presentationml.tags+xml"/>
  <Override PartName="/ppt/notesSlides/notesSlide5.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7.xml" ContentType="application/vnd.openxmlformats-officedocument.themeOverride+xml"/>
  <Override PartName="/ppt/tags/tag6.xml" ContentType="application/vnd.openxmlformats-officedocument.presentationml.tags+xml"/>
  <Override PartName="/ppt/notesSlides/notesSlide6.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8.xml" ContentType="application/vnd.openxmlformats-officedocument.themeOverride+xml"/>
  <Override PartName="/ppt/tags/tag7.xml" ContentType="application/vnd.openxmlformats-officedocument.presentationml.tags+xml"/>
  <Override PartName="/ppt/notesSlides/notesSlide7.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0.xml" ContentType="application/vnd.openxmlformats-officedocument.themeOverride+xml"/>
  <Override PartName="/ppt/drawings/drawing4.xml" ContentType="application/vnd.openxmlformats-officedocument.drawingml.chartshapes+xml"/>
  <Override PartName="/ppt/tags/tag8.xml" ContentType="application/vnd.openxmlformats-officedocument.presentationml.tags+xml"/>
  <Override PartName="/ppt/notesSlides/notesSlide8.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2.xml" ContentType="application/vnd.openxmlformats-officedocument.themeOverride+xml"/>
  <Override PartName="/ppt/drawings/drawing5.xml" ContentType="application/vnd.openxmlformats-officedocument.drawingml.chartshapes+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3.xml" ContentType="application/vnd.openxmlformats-officedocument.themeOverride+xml"/>
  <Override PartName="/ppt/tags/tag9.xml" ContentType="application/vnd.openxmlformats-officedocument.presentationml.tags+xml"/>
  <Override PartName="/ppt/notesSlides/notesSlide9.xml" ContentType="application/vnd.openxmlformats-officedocument.presentationml.notesSlide+xml"/>
  <Override PartName="/ppt/charts/chart14.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4.xml" ContentType="application/vnd.openxmlformats-officedocument.themeOverride+xml"/>
  <Override PartName="/ppt/tags/tag10.xml" ContentType="application/vnd.openxmlformats-officedocument.presentationml.tags+xml"/>
  <Override PartName="/ppt/notesSlides/notesSlide10.xml" ContentType="application/vnd.openxmlformats-officedocument.presentationml.notesSlide+xml"/>
  <Override PartName="/ppt/charts/chart15.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6.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notesSlides/notesSlide11.xml" ContentType="application/vnd.openxmlformats-officedocument.presentationml.notesSlide+xml"/>
  <Override PartName="/ppt/charts/chart17.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7.xml" ContentType="application/vnd.openxmlformats-officedocument.themeOverride+xml"/>
  <Override PartName="/ppt/drawings/drawing6.xml" ContentType="application/vnd.openxmlformats-officedocument.drawingml.chartshapes+xml"/>
  <Override PartName="/ppt/charts/chart18.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8.xml" ContentType="application/vnd.openxmlformats-officedocument.themeOverride+xml"/>
  <Override PartName="/ppt/drawings/drawing7.xml" ContentType="application/vnd.openxmlformats-officedocument.drawingml.chartshapes+xml"/>
  <Override PartName="/ppt/charts/chart19.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9.xml" ContentType="application/vnd.openxmlformats-officedocument.themeOverride+xml"/>
  <Override PartName="/ppt/drawings/drawing8.xml" ContentType="application/vnd.openxmlformats-officedocument.drawingml.chartshapes+xml"/>
  <Override PartName="/ppt/tags/tag12.xml" ContentType="application/vnd.openxmlformats-officedocument.presentationml.tags+xml"/>
  <Override PartName="/ppt/notesSlides/notesSlide12.xml" ContentType="application/vnd.openxmlformats-officedocument.presentationml.notesSlide+xml"/>
  <Override PartName="/ppt/charts/chart20.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20.xml" ContentType="application/vnd.openxmlformats-officedocument.themeOverride+xml"/>
  <Override PartName="/ppt/drawings/drawing9.xml" ContentType="application/vnd.openxmlformats-officedocument.drawingml.chartshapes+xml"/>
  <Override PartName="/ppt/charts/chart21.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21.xml" ContentType="application/vnd.openxmlformats-officedocument.themeOverride+xml"/>
  <Override PartName="/ppt/drawings/drawing10.xml" ContentType="application/vnd.openxmlformats-officedocument.drawingml.chartshapes+xml"/>
  <Override PartName="/ppt/charts/chart22.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22.xml" ContentType="application/vnd.openxmlformats-officedocument.themeOverride+xml"/>
  <Override PartName="/ppt/drawings/drawing11.xml" ContentType="application/vnd.openxmlformats-officedocument.drawingml.chartshapes+xml"/>
  <Override PartName="/ppt/tags/tag13.xml" ContentType="application/vnd.openxmlformats-officedocument.presentationml.tags+xml"/>
  <Override PartName="/ppt/notesSlides/notesSlide13.xml" ContentType="application/vnd.openxmlformats-officedocument.presentationml.notesSlide+xml"/>
  <Override PartName="/ppt/charts/chart23.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23.xml" ContentType="application/vnd.openxmlformats-officedocument.themeOverride+xml"/>
  <Override PartName="/ppt/drawings/drawing12.xml" ContentType="application/vnd.openxmlformats-officedocument.drawingml.chartshapes+xml"/>
  <Override PartName="/ppt/charts/chart24.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4.xml" ContentType="application/vnd.openxmlformats-officedocument.themeOverride+xml"/>
  <Override PartName="/ppt/drawings/drawing13.xml" ContentType="application/vnd.openxmlformats-officedocument.drawingml.chartshapes+xml"/>
  <Override PartName="/ppt/tags/tag14.xml" ContentType="application/vnd.openxmlformats-officedocument.presentationml.tags+xml"/>
  <Override PartName="/ppt/notesSlides/notesSlide14.xml" ContentType="application/vnd.openxmlformats-officedocument.presentationml.notesSlide+xml"/>
  <Override PartName="/ppt/charts/chart25.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5.xml" ContentType="application/vnd.openxmlformats-officedocument.themeOverride+xml"/>
  <Override PartName="/ppt/drawings/drawing14.xml" ContentType="application/vnd.openxmlformats-officedocument.drawingml.chartshapes+xml"/>
  <Override PartName="/ppt/charts/chart26.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6.xml" ContentType="application/vnd.openxmlformats-officedocument.themeOverride+xml"/>
  <Override PartName="/ppt/tags/tag15.xml" ContentType="application/vnd.openxmlformats-officedocument.presentationml.tags+xml"/>
  <Override PartName="/ppt/notesSlides/notesSlide15.xml" ContentType="application/vnd.openxmlformats-officedocument.presentationml.notesSlide+xml"/>
  <Override PartName="/ppt/charts/chart27.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7.xml" ContentType="application/vnd.openxmlformats-officedocument.themeOverride+xml"/>
  <Override PartName="/ppt/charts/chart28.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8.xml" ContentType="application/vnd.openxmlformats-officedocument.themeOverride+xml"/>
  <Override PartName="/ppt/drawings/drawing15.xml" ContentType="application/vnd.openxmlformats-officedocument.drawingml.chartshapes+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8.xml" ContentType="application/vnd.openxmlformats-officedocument.presentationml.tags+xml"/>
  <Override PartName="/ppt/notesSlides/notesSlide18.xml" ContentType="application/vnd.openxmlformats-officedocument.presentationml.notesSlide+xml"/>
  <Override PartName="/ppt/charts/chart29.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9.xml" ContentType="application/vnd.openxmlformats-officedocument.themeOverride+xml"/>
  <Override PartName="/ppt/tags/tag19.xml" ContentType="application/vnd.openxmlformats-officedocument.presentationml.tags+xml"/>
  <Override PartName="/ppt/notesSlides/notesSlide19.xml" ContentType="application/vnd.openxmlformats-officedocument.presentationml.notesSlide+xml"/>
  <Override PartName="/ppt/charts/chart30.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30.xml" ContentType="application/vnd.openxmlformats-officedocument.themeOverride+xml"/>
  <Override PartName="/ppt/charts/chart31.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31.xml" ContentType="application/vnd.openxmlformats-officedocument.themeOverride+xml"/>
  <Override PartName="/ppt/charts/chart32.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32.xml" ContentType="application/vnd.openxmlformats-officedocument.themeOverride+xml"/>
  <Override PartName="/ppt/charts/chart33.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33.xml" ContentType="application/vnd.openxmlformats-officedocument.themeOverride+xml"/>
  <Override PartName="/ppt/tags/tag20.xml" ContentType="application/vnd.openxmlformats-officedocument.presentationml.tags+xml"/>
  <Override PartName="/ppt/notesSlides/notesSlide20.xml" ContentType="application/vnd.openxmlformats-officedocument.presentationml.notesSlide+xml"/>
  <Override PartName="/ppt/charts/chart34.xml" ContentType="application/vnd.openxmlformats-officedocument.drawingml.chart+xml"/>
  <Override PartName="/ppt/theme/themeOverride34.xml" ContentType="application/vnd.openxmlformats-officedocument.themeOverride+xml"/>
  <Override PartName="/ppt/tags/tag21.xml" ContentType="application/vnd.openxmlformats-officedocument.presentationml.tags+xml"/>
  <Override PartName="/ppt/notesSlides/notesSlide21.xml" ContentType="application/vnd.openxmlformats-officedocument.presentationml.notesSlide+xml"/>
  <Override PartName="/ppt/charts/chart35.xml" ContentType="application/vnd.openxmlformats-officedocument.drawingml.chart+xml"/>
  <Override PartName="/ppt/theme/themeOverride35.xml" ContentType="application/vnd.openxmlformats-officedocument.themeOverride+xml"/>
  <Override PartName="/ppt/tags/tag22.xml" ContentType="application/vnd.openxmlformats-officedocument.presentationml.tags+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36.xml" ContentType="application/vnd.openxmlformats-officedocument.drawingml.chart+xml"/>
  <Override PartName="/ppt/charts/chart37.xml" ContentType="application/vnd.openxmlformats-officedocument.drawingml.chart+xml"/>
  <Override PartName="/ppt/notesSlides/notesSlide23.xml" ContentType="application/vnd.openxmlformats-officedocument.presentationml.notesSlide+xml"/>
  <Override PartName="/ppt/charts/chart38.xml" ContentType="application/vnd.openxmlformats-officedocument.drawingml.chart+xml"/>
  <Override PartName="/ppt/theme/themeOverride36.xml" ContentType="application/vnd.openxmlformats-officedocument.themeOverride+xml"/>
  <Override PartName="/ppt/charts/chart39.xml" ContentType="application/vnd.openxmlformats-officedocument.drawingml.chart+xml"/>
  <Override PartName="/ppt/theme/themeOverride37.xml" ContentType="application/vnd.openxmlformats-officedocument.themeOverride+xml"/>
  <Override PartName="/ppt/notesSlides/notesSlide24.xml" ContentType="application/vnd.openxmlformats-officedocument.presentationml.notesSlide+xml"/>
  <Override PartName="/ppt/charts/chart40.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charts/chart41.xml" ContentType="application/vnd.openxmlformats-officedocument.drawingml.chart+xml"/>
  <Override PartName="/ppt/charts/chart42.xml" ContentType="application/vnd.openxmlformats-officedocument.drawingml.chart+xml"/>
  <Override PartName="/ppt/notesSlides/notesSlide26.xml" ContentType="application/vnd.openxmlformats-officedocument.presentationml.notesSlide+xml"/>
  <Override PartName="/ppt/charts/chart43.xml" ContentType="application/vnd.openxmlformats-officedocument.drawingml.chart+xml"/>
  <Override PartName="/ppt/theme/themeOverride38.xml" ContentType="application/vnd.openxmlformats-officedocument.themeOverride+xml"/>
  <Override PartName="/ppt/drawings/drawing16.xml" ContentType="application/vnd.openxmlformats-officedocument.drawingml.chartshapes+xml"/>
  <Override PartName="/ppt/charts/chart44.xml" ContentType="application/vnd.openxmlformats-officedocument.drawingml.chart+xml"/>
  <Override PartName="/ppt/theme/themeOverride39.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3.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45.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46.xml" ContentType="application/vnd.openxmlformats-officedocument.drawingml.chart+xml"/>
  <Override PartName="/ppt/charts/chart47.xml" ContentType="application/vnd.openxmlformats-officedocument.drawingml.chart+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24.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61"/>
  </p:notesMasterIdLst>
  <p:sldIdLst>
    <p:sldId id="259" r:id="rId2"/>
    <p:sldId id="261" r:id="rId3"/>
    <p:sldId id="274" r:id="rId4"/>
    <p:sldId id="321" r:id="rId5"/>
    <p:sldId id="263" r:id="rId6"/>
    <p:sldId id="348" r:id="rId7"/>
    <p:sldId id="322" r:id="rId8"/>
    <p:sldId id="323" r:id="rId9"/>
    <p:sldId id="290" r:id="rId10"/>
    <p:sldId id="331" r:id="rId11"/>
    <p:sldId id="349" r:id="rId12"/>
    <p:sldId id="350" r:id="rId13"/>
    <p:sldId id="351" r:id="rId14"/>
    <p:sldId id="333" r:id="rId15"/>
    <p:sldId id="352" r:id="rId16"/>
    <p:sldId id="265" r:id="rId17"/>
    <p:sldId id="271" r:id="rId18"/>
    <p:sldId id="272" r:id="rId19"/>
    <p:sldId id="267" r:id="rId20"/>
    <p:sldId id="275" r:id="rId21"/>
    <p:sldId id="326" r:id="rId22"/>
    <p:sldId id="325" r:id="rId23"/>
    <p:sldId id="456" r:id="rId24"/>
    <p:sldId id="454" r:id="rId25"/>
    <p:sldId id="455" r:id="rId26"/>
    <p:sldId id="457" r:id="rId27"/>
    <p:sldId id="337" r:id="rId28"/>
    <p:sldId id="339" r:id="rId29"/>
    <p:sldId id="358" r:id="rId30"/>
    <p:sldId id="342" r:id="rId31"/>
    <p:sldId id="354" r:id="rId32"/>
    <p:sldId id="355" r:id="rId33"/>
    <p:sldId id="356" r:id="rId34"/>
    <p:sldId id="357" r:id="rId35"/>
    <p:sldId id="366" r:id="rId36"/>
    <p:sldId id="408" r:id="rId37"/>
    <p:sldId id="396" r:id="rId38"/>
    <p:sldId id="411" r:id="rId39"/>
    <p:sldId id="409" r:id="rId40"/>
    <p:sldId id="412" r:id="rId41"/>
    <p:sldId id="410" r:id="rId42"/>
    <p:sldId id="415" r:id="rId43"/>
    <p:sldId id="397" r:id="rId44"/>
    <p:sldId id="416" r:id="rId45"/>
    <p:sldId id="418" r:id="rId46"/>
    <p:sldId id="420" r:id="rId47"/>
    <p:sldId id="419" r:id="rId48"/>
    <p:sldId id="421" r:id="rId49"/>
    <p:sldId id="422" r:id="rId50"/>
    <p:sldId id="423" r:id="rId51"/>
    <p:sldId id="424" r:id="rId52"/>
    <p:sldId id="425" r:id="rId53"/>
    <p:sldId id="426" r:id="rId54"/>
    <p:sldId id="427" r:id="rId55"/>
    <p:sldId id="428" r:id="rId56"/>
    <p:sldId id="429" r:id="rId57"/>
    <p:sldId id="430" r:id="rId58"/>
    <p:sldId id="431" r:id="rId59"/>
    <p:sldId id="320" r:id="rId60"/>
  </p:sldIdLst>
  <p:sldSz cx="12192000" cy="6858000"/>
  <p:notesSz cx="6815138" cy="9947275"/>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A80AAE9-4F82-4659-9EAC-9DC3A2BEF548}">
          <p14:sldIdLst>
            <p14:sldId id="259"/>
          </p14:sldIdLst>
        </p14:section>
        <p14:section name="Външната среда" id="{25C13F3F-CB5B-460D-9196-698C0A1CD27E}">
          <p14:sldIdLst>
            <p14:sldId id="261"/>
            <p14:sldId id="274"/>
            <p14:sldId id="321"/>
            <p14:sldId id="263"/>
            <p14:sldId id="348"/>
          </p14:sldIdLst>
        </p14:section>
        <p14:section name="Реален сектор през 2017" id="{FA731F2C-004B-4715-86F1-99296D695D5D}">
          <p14:sldIdLst>
            <p14:sldId id="322"/>
            <p14:sldId id="323"/>
          </p14:sldIdLst>
        </p14:section>
        <p14:section name="Фискален сектор" id="{084273C5-C774-4715-BFA1-0AE911EDC26E}">
          <p14:sldIdLst>
            <p14:sldId id="290"/>
            <p14:sldId id="331"/>
            <p14:sldId id="349"/>
            <p14:sldId id="350"/>
            <p14:sldId id="351"/>
            <p14:sldId id="333"/>
            <p14:sldId id="352"/>
          </p14:sldIdLst>
        </p14:section>
        <p14:section name="Прогнозата за 2018-2020" id="{0D120933-9FC8-4AB8-9741-43E0822C7639}">
          <p14:sldIdLst>
            <p14:sldId id="265"/>
            <p14:sldId id="271"/>
            <p14:sldId id="272"/>
            <p14:sldId id="267"/>
          </p14:sldIdLst>
        </p14:section>
        <p14:section name="Външен сектор" id="{C83E57DC-CE41-4BAF-AF4D-B336ABB20A5E}">
          <p14:sldIdLst>
            <p14:sldId id="275"/>
            <p14:sldId id="326"/>
            <p14:sldId id="325"/>
          </p14:sldIdLst>
        </p14:section>
        <p14:section name="Банков сектор" id="{3CE75923-36F5-477C-8B94-AFBA4EB440AE}">
          <p14:sldIdLst>
            <p14:sldId id="456"/>
            <p14:sldId id="454"/>
            <p14:sldId id="455"/>
            <p14:sldId id="457"/>
          </p14:sldIdLst>
        </p14:section>
        <p14:section name="Пазар на труда" id="{BE57979D-92F7-4045-A989-89702D1F6183}">
          <p14:sldIdLst>
            <p14:sldId id="337"/>
            <p14:sldId id="339"/>
            <p14:sldId id="358"/>
            <p14:sldId id="342"/>
            <p14:sldId id="354"/>
            <p14:sldId id="355"/>
            <p14:sldId id="356"/>
            <p14:sldId id="357"/>
          </p14:sldIdLst>
        </p14:section>
        <p14:section name="Тема на фокус" id="{CE8E2A2A-0C6C-40BC-B7B9-6810899548BB}">
          <p14:sldIdLst>
            <p14:sldId id="366"/>
            <p14:sldId id="408"/>
            <p14:sldId id="396"/>
            <p14:sldId id="411"/>
            <p14:sldId id="409"/>
            <p14:sldId id="412"/>
            <p14:sldId id="410"/>
            <p14:sldId id="415"/>
            <p14:sldId id="397"/>
            <p14:sldId id="416"/>
            <p14:sldId id="418"/>
            <p14:sldId id="420"/>
            <p14:sldId id="419"/>
            <p14:sldId id="421"/>
            <p14:sldId id="422"/>
            <p14:sldId id="423"/>
            <p14:sldId id="424"/>
            <p14:sldId id="425"/>
            <p14:sldId id="426"/>
            <p14:sldId id="427"/>
            <p14:sldId id="428"/>
            <p14:sldId id="429"/>
            <p14:sldId id="430"/>
            <p14:sldId id="431"/>
            <p14:sldId id="32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E1C9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6357" autoAdjust="0"/>
  </p:normalViewPr>
  <p:slideViewPr>
    <p:cSldViewPr snapToGrid="0">
      <p:cViewPr varScale="1">
        <p:scale>
          <a:sx n="110" d="100"/>
          <a:sy n="110" d="100"/>
        </p:scale>
        <p:origin x="516" y="96"/>
      </p:cViewPr>
      <p:guideLst/>
    </p:cSldViewPr>
  </p:slideViewPr>
  <p:notesTextViewPr>
    <p:cViewPr>
      <p:scale>
        <a:sx n="1" d="1"/>
        <a:sy n="1" d="1"/>
      </p:scale>
      <p:origin x="0" y="0"/>
    </p:cViewPr>
  </p:notesTextViewPr>
  <p:sorterViewPr>
    <p:cViewPr varScale="1">
      <p:scale>
        <a:sx n="100" d="100"/>
        <a:sy n="100" d="100"/>
      </p:scale>
      <p:origin x="0" y="-13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4.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5.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6.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chartUserShapes" Target="../drawings/drawing7.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8.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9.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10.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11.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12.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19.xml"/><Relationship Id="rId1" Type="http://schemas.microsoft.com/office/2011/relationships/chartStyle" Target="style19.xml"/><Relationship Id="rId5" Type="http://schemas.openxmlformats.org/officeDocument/2006/relationships/chartUserShapes" Target="../drawings/drawing13.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0.xml"/><Relationship Id="rId1" Type="http://schemas.microsoft.com/office/2011/relationships/chartStyle" Target="style20.xml"/><Relationship Id="rId5" Type="http://schemas.openxmlformats.org/officeDocument/2006/relationships/chartUserShapes" Target="../drawings/drawing14.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3.xml"/><Relationship Id="rId1" Type="http://schemas.microsoft.com/office/2011/relationships/chartStyle" Target="style23.xml"/><Relationship Id="rId5" Type="http://schemas.openxmlformats.org/officeDocument/2006/relationships/chartUserShapes" Target="../drawings/drawing15.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2" Type="http://schemas.openxmlformats.org/officeDocument/2006/relationships/oleObject" Target="file:///D:\Ban\Statia-god%20doklad\2018\Statistics-iznos%20strani.xls" TargetMode="External"/><Relationship Id="rId1" Type="http://schemas.openxmlformats.org/officeDocument/2006/relationships/themeOverride" Target="../theme/themeOverride34.xml"/></Relationships>
</file>

<file path=ppt/charts/_rels/chart35.xml.rels><?xml version="1.0" encoding="UTF-8" standalone="yes"?>
<Relationships xmlns="http://schemas.openxmlformats.org/package/2006/relationships"><Relationship Id="rId2" Type="http://schemas.openxmlformats.org/officeDocument/2006/relationships/oleObject" Target="file:///D:\Ban\Statia-god%20doklad\2018\Statistics-iznos%20strani.xls" TargetMode="External"/><Relationship Id="rId1" Type="http://schemas.openxmlformats.org/officeDocument/2006/relationships/themeOverride" Target="../theme/themeOverride35.xml"/></Relationships>
</file>

<file path=ppt/charts/_rels/chart36.xml.rels><?xml version="1.0" encoding="UTF-8" standalone="yes"?>
<Relationships xmlns="http://schemas.openxmlformats.org/package/2006/relationships"><Relationship Id="rId1" Type="http://schemas.openxmlformats.org/officeDocument/2006/relationships/oleObject" Target="file:///C:\Users\Grigor\GoogleDrive\Storage\PRJ\Banks%20report\txt_2019\Banks_slides_2019.xlsx" TargetMode="External"/></Relationships>
</file>

<file path=ppt/charts/_rels/chart37.xml.rels><?xml version="1.0" encoding="UTF-8" standalone="yes"?>
<Relationships xmlns="http://schemas.openxmlformats.org/package/2006/relationships"><Relationship Id="rId1" Type="http://schemas.openxmlformats.org/officeDocument/2006/relationships/oleObject" Target="file:///C:\Users\Grigor\GoogleDrive\Storage\PRJ\Banks%20report\txt_2019\Banks_slides_2019.xlsx" TargetMode="External"/></Relationships>
</file>

<file path=ppt/charts/_rels/chart38.xml.rels><?xml version="1.0" encoding="UTF-8" standalone="yes"?>
<Relationships xmlns="http://schemas.openxmlformats.org/package/2006/relationships"><Relationship Id="rId2" Type="http://schemas.openxmlformats.org/officeDocument/2006/relationships/oleObject" Target="file:///C:\Users\Grigor\GoogleDrive\Storage\PRJ\Banks%20report\txt_2019\Banks_slides_2019.xlsx" TargetMode="External"/><Relationship Id="rId1" Type="http://schemas.openxmlformats.org/officeDocument/2006/relationships/themeOverride" Target="../theme/themeOverride36.xml"/></Relationships>
</file>

<file path=ppt/charts/_rels/chart39.xml.rels><?xml version="1.0" encoding="UTF-8" standalone="yes"?>
<Relationships xmlns="http://schemas.openxmlformats.org/package/2006/relationships"><Relationship Id="rId2" Type="http://schemas.openxmlformats.org/officeDocument/2006/relationships/oleObject" Target="file:///C:\Users\Grigor\GoogleDrive\Storage\PRJ\Banks%20report\txt_2019\Banks_slides_2019.xlsx" TargetMode="External"/><Relationship Id="rId1" Type="http://schemas.openxmlformats.org/officeDocument/2006/relationships/themeOverride" Target="../theme/themeOverride37.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40.xml.rels><?xml version="1.0" encoding="UTF-8" standalone="yes"?>
<Relationships xmlns="http://schemas.openxmlformats.org/package/2006/relationships"><Relationship Id="rId1" Type="http://schemas.openxmlformats.org/officeDocument/2006/relationships/oleObject" Target="file:///C:\Users\Grigor\GoogleDrive\Storage\PRJ\Banks%20report\txt_2019\Banks_slides_2019.xlsx" TargetMode="External"/></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43.xml.rels><?xml version="1.0" encoding="UTF-8" standalone="yes"?>
<Relationships xmlns="http://schemas.openxmlformats.org/package/2006/relationships"><Relationship Id="rId3" Type="http://schemas.openxmlformats.org/officeDocument/2006/relationships/chartUserShapes" Target="../drawings/drawing16.xml"/><Relationship Id="rId2" Type="http://schemas.openxmlformats.org/officeDocument/2006/relationships/oleObject" Target="../embeddings/oleObject1.bin"/><Relationship Id="rId1" Type="http://schemas.openxmlformats.org/officeDocument/2006/relationships/themeOverride" Target="../theme/themeOverride38.xml"/></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themeOverride" Target="../theme/themeOverride39.xml"/></Relationships>
</file>

<file path=ppt/charts/_rels/chart45.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46.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47.xml.rels><?xml version="1.0" encoding="UTF-8" standalone="yes"?>
<Relationships xmlns="http://schemas.openxmlformats.org/package/2006/relationships"><Relationship Id="rId1"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449350769479806"/>
          <c:y val="7.9371615823401617E-2"/>
          <c:w val="0.71320105911871146"/>
          <c:h val="0.60988669570073972"/>
        </c:manualLayout>
      </c:layout>
      <c:lineChart>
        <c:grouping val="standard"/>
        <c:varyColors val="0"/>
        <c:ser>
          <c:idx val="2"/>
          <c:order val="0"/>
          <c:tx>
            <c:strRef>
              <c:f>'Фигура нова'!$A$2</c:f>
              <c:strCache>
                <c:ptCount val="1"/>
                <c:pt idx="0">
                  <c:v>БВП</c:v>
                </c:pt>
              </c:strCache>
            </c:strRef>
          </c:tx>
          <c:spPr>
            <a:ln w="38100" cap="rnd">
              <a:solidFill>
                <a:schemeClr val="accent2"/>
              </a:solidFill>
              <a:prstDash val="dash"/>
              <a:round/>
            </a:ln>
            <a:effectLst/>
          </c:spPr>
          <c:marker>
            <c:symbol val="none"/>
          </c:marker>
          <c:cat>
            <c:numRef>
              <c:f>'Фигура нова'!$B$1:$H$1</c:f>
              <c:numCache>
                <c:formatCode>0</c:formatCode>
                <c:ptCount val="7"/>
                <c:pt idx="0">
                  <c:v>2015</c:v>
                </c:pt>
                <c:pt idx="1">
                  <c:v>2016</c:v>
                </c:pt>
                <c:pt idx="2">
                  <c:v>2017</c:v>
                </c:pt>
                <c:pt idx="3">
                  <c:v>2018</c:v>
                </c:pt>
                <c:pt idx="4">
                  <c:v>2019</c:v>
                </c:pt>
                <c:pt idx="5">
                  <c:v>2020</c:v>
                </c:pt>
                <c:pt idx="6">
                  <c:v>2021</c:v>
                </c:pt>
              </c:numCache>
            </c:numRef>
          </c:cat>
          <c:val>
            <c:numRef>
              <c:f>'Фигура нова'!$B$2:$H$2</c:f>
              <c:numCache>
                <c:formatCode>General</c:formatCode>
                <c:ptCount val="7"/>
                <c:pt idx="0">
                  <c:v>3.4</c:v>
                </c:pt>
                <c:pt idx="1">
                  <c:v>3.4</c:v>
                </c:pt>
                <c:pt idx="2">
                  <c:v>3.8</c:v>
                </c:pt>
                <c:pt idx="3">
                  <c:v>3.6</c:v>
                </c:pt>
                <c:pt idx="4">
                  <c:v>3.3</c:v>
                </c:pt>
                <c:pt idx="5">
                  <c:v>3.6</c:v>
                </c:pt>
                <c:pt idx="6">
                  <c:v>3.7</c:v>
                </c:pt>
              </c:numCache>
            </c:numRef>
          </c:val>
          <c:smooth val="0"/>
          <c:extLst>
            <c:ext xmlns:c16="http://schemas.microsoft.com/office/drawing/2014/chart" uri="{C3380CC4-5D6E-409C-BE32-E72D297353CC}">
              <c16:uniqueId val="{00000000-6B43-4DC6-AD0B-1A2B4F2D3464}"/>
            </c:ext>
          </c:extLst>
        </c:ser>
        <c:ser>
          <c:idx val="0"/>
          <c:order val="1"/>
          <c:tx>
            <c:strRef>
              <c:f>'Фигура нова'!$A$3</c:f>
              <c:strCache>
                <c:ptCount val="1"/>
                <c:pt idx="0">
                  <c:v>Търговия</c:v>
                </c:pt>
              </c:strCache>
            </c:strRef>
          </c:tx>
          <c:spPr>
            <a:ln w="38100" cap="rnd">
              <a:solidFill>
                <a:schemeClr val="accent1"/>
              </a:solidFill>
              <a:round/>
            </a:ln>
            <a:effectLst/>
          </c:spPr>
          <c:marker>
            <c:symbol val="none"/>
          </c:marker>
          <c:cat>
            <c:numRef>
              <c:f>'Фигура нова'!$B$1:$H$1</c:f>
              <c:numCache>
                <c:formatCode>0</c:formatCode>
                <c:ptCount val="7"/>
                <c:pt idx="0">
                  <c:v>2015</c:v>
                </c:pt>
                <c:pt idx="1">
                  <c:v>2016</c:v>
                </c:pt>
                <c:pt idx="2">
                  <c:v>2017</c:v>
                </c:pt>
                <c:pt idx="3">
                  <c:v>2018</c:v>
                </c:pt>
                <c:pt idx="4">
                  <c:v>2019</c:v>
                </c:pt>
                <c:pt idx="5">
                  <c:v>2020</c:v>
                </c:pt>
                <c:pt idx="6">
                  <c:v>2021</c:v>
                </c:pt>
              </c:numCache>
            </c:numRef>
          </c:cat>
          <c:val>
            <c:numRef>
              <c:f>'Фигура нова'!$B$3:$H$3</c:f>
              <c:numCache>
                <c:formatCode>0.0</c:formatCode>
                <c:ptCount val="7"/>
                <c:pt idx="0">
                  <c:v>2.8</c:v>
                </c:pt>
                <c:pt idx="1">
                  <c:v>2.2000000000000002</c:v>
                </c:pt>
                <c:pt idx="2">
                  <c:v>5.4</c:v>
                </c:pt>
                <c:pt idx="3">
                  <c:v>3.8</c:v>
                </c:pt>
                <c:pt idx="4">
                  <c:v>3.4</c:v>
                </c:pt>
                <c:pt idx="5">
                  <c:v>3.9</c:v>
                </c:pt>
                <c:pt idx="6">
                  <c:v>3.9</c:v>
                </c:pt>
              </c:numCache>
            </c:numRef>
          </c:val>
          <c:smooth val="0"/>
          <c:extLst>
            <c:ext xmlns:c16="http://schemas.microsoft.com/office/drawing/2014/chart" uri="{C3380CC4-5D6E-409C-BE32-E72D297353CC}">
              <c16:uniqueId val="{00000001-6B43-4DC6-AD0B-1A2B4F2D3464}"/>
            </c:ext>
          </c:extLst>
        </c:ser>
        <c:dLbls>
          <c:showLegendKey val="0"/>
          <c:showVal val="0"/>
          <c:showCatName val="0"/>
          <c:showSerName val="0"/>
          <c:showPercent val="0"/>
          <c:showBubbleSize val="0"/>
        </c:dLbls>
        <c:smooth val="0"/>
        <c:axId val="999692911"/>
        <c:axId val="1455601679"/>
      </c:lineChart>
      <c:catAx>
        <c:axId val="999692911"/>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Times New Roman" panose="02020603050405020304" pitchFamily="18" charset="0"/>
              </a:defRPr>
            </a:pPr>
            <a:endParaRPr lang="en-US"/>
          </a:p>
        </c:txPr>
        <c:crossAx val="1455601679"/>
        <c:crosses val="autoZero"/>
        <c:auto val="1"/>
        <c:lblAlgn val="ctr"/>
        <c:lblOffset val="100"/>
        <c:noMultiLvlLbl val="0"/>
      </c:catAx>
      <c:valAx>
        <c:axId val="14556016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Times New Roman" panose="02020603050405020304" pitchFamily="18" charset="0"/>
              </a:defRPr>
            </a:pPr>
            <a:endParaRPr lang="en-US"/>
          </a:p>
        </c:txPr>
        <c:crossAx val="999692911"/>
        <c:crosses val="autoZero"/>
        <c:crossBetween val="between"/>
        <c:majorUnit val="2"/>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ysClr val="windowText" lastClr="000000"/>
                </a:solidFill>
                <a:latin typeface="+mn-lt"/>
                <a:ea typeface="+mn-ea"/>
                <a:cs typeface="Times New Roman" panose="02020603050405020304" pitchFamily="18" charset="0"/>
              </a:defRPr>
            </a:pPr>
            <a:endParaRPr lang="en-US"/>
          </a:p>
        </c:txPr>
      </c:dTable>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ysClr val="windowText" lastClr="000000"/>
          </a:solidFill>
          <a:latin typeface="+mn-lt"/>
          <a:cs typeface="Times New Roman" panose="02020603050405020304" pitchFamily="18"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779396325459314"/>
          <c:y val="5.0925925925925923E-2"/>
          <c:w val="0.80165048118985127"/>
          <c:h val="0.73252333041703122"/>
        </c:manualLayout>
      </c:layout>
      <c:barChart>
        <c:barDir val="col"/>
        <c:grouping val="clustered"/>
        <c:varyColors val="0"/>
        <c:ser>
          <c:idx val="1"/>
          <c:order val="1"/>
          <c:tx>
            <c:strRef>
              <c:f>'Б-я и ЕС28'!$A$3</c:f>
              <c:strCache>
                <c:ptCount val="1"/>
                <c:pt idx="0">
                  <c:v>България</c:v>
                </c:pt>
              </c:strCache>
            </c:strRef>
          </c:tx>
          <c:spPr>
            <a:solidFill>
              <a:srgbClr val="FF0000"/>
            </a:solidFill>
            <a:ln>
              <a:noFill/>
            </a:ln>
            <a:effectLst/>
          </c:spPr>
          <c:invertIfNegative val="0"/>
          <c:cat>
            <c:numRef>
              <c:f>'Б-я и ЕС28'!$B$1:$M$1</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'Б-я и ЕС28'!$B$3:$M$3</c:f>
              <c:numCache>
                <c:formatCode>General</c:formatCode>
                <c:ptCount val="12"/>
                <c:pt idx="0">
                  <c:v>4200</c:v>
                </c:pt>
                <c:pt idx="1">
                  <c:v>4900</c:v>
                </c:pt>
                <c:pt idx="2">
                  <c:v>4900</c:v>
                </c:pt>
                <c:pt idx="3">
                  <c:v>5100</c:v>
                </c:pt>
                <c:pt idx="4">
                  <c:v>5600</c:v>
                </c:pt>
                <c:pt idx="5">
                  <c:v>5700</c:v>
                </c:pt>
                <c:pt idx="6">
                  <c:v>5800</c:v>
                </c:pt>
                <c:pt idx="7">
                  <c:v>5900</c:v>
                </c:pt>
                <c:pt idx="8">
                  <c:v>6300</c:v>
                </c:pt>
                <c:pt idx="9">
                  <c:v>6800</c:v>
                </c:pt>
                <c:pt idx="10">
                  <c:v>7300</c:v>
                </c:pt>
                <c:pt idx="11">
                  <c:v>7830</c:v>
                </c:pt>
              </c:numCache>
            </c:numRef>
          </c:val>
          <c:extLst>
            <c:ext xmlns:c16="http://schemas.microsoft.com/office/drawing/2014/chart" uri="{C3380CC4-5D6E-409C-BE32-E72D297353CC}">
              <c16:uniqueId val="{00000000-178C-4F38-AA82-ED02F4112B7D}"/>
            </c:ext>
          </c:extLst>
        </c:ser>
        <c:dLbls>
          <c:showLegendKey val="0"/>
          <c:showVal val="0"/>
          <c:showCatName val="0"/>
          <c:showSerName val="0"/>
          <c:showPercent val="0"/>
          <c:showBubbleSize val="0"/>
        </c:dLbls>
        <c:gapWidth val="50"/>
        <c:axId val="1225768144"/>
        <c:axId val="1181341088"/>
      </c:barChart>
      <c:lineChart>
        <c:grouping val="standard"/>
        <c:varyColors val="0"/>
        <c:ser>
          <c:idx val="0"/>
          <c:order val="0"/>
          <c:tx>
            <c:strRef>
              <c:f>'Б-я и ЕС28'!$A$2</c:f>
              <c:strCache>
                <c:ptCount val="1"/>
                <c:pt idx="0">
                  <c:v>ЕС (28)</c:v>
                </c:pt>
              </c:strCache>
            </c:strRef>
          </c:tx>
          <c:spPr>
            <a:ln w="28575" cap="rnd">
              <a:solidFill>
                <a:schemeClr val="accent1"/>
              </a:solidFill>
              <a:round/>
            </a:ln>
            <a:effectLst/>
          </c:spPr>
          <c:marker>
            <c:symbol val="none"/>
          </c:marker>
          <c:cat>
            <c:numRef>
              <c:f>'Б-я и ЕС28'!$B$1:$M$1</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'Б-я и ЕС28'!$B$2:$M$2</c:f>
              <c:numCache>
                <c:formatCode>General</c:formatCode>
                <c:ptCount val="12"/>
                <c:pt idx="0">
                  <c:v>26100</c:v>
                </c:pt>
                <c:pt idx="1">
                  <c:v>26100</c:v>
                </c:pt>
                <c:pt idx="2">
                  <c:v>24500</c:v>
                </c:pt>
                <c:pt idx="3">
                  <c:v>25500</c:v>
                </c:pt>
                <c:pt idx="4">
                  <c:v>26200</c:v>
                </c:pt>
                <c:pt idx="5">
                  <c:v>26600</c:v>
                </c:pt>
                <c:pt idx="6">
                  <c:v>26800</c:v>
                </c:pt>
                <c:pt idx="7">
                  <c:v>27700</c:v>
                </c:pt>
                <c:pt idx="8">
                  <c:v>29100</c:v>
                </c:pt>
                <c:pt idx="9">
                  <c:v>29300</c:v>
                </c:pt>
                <c:pt idx="10">
                  <c:v>30000</c:v>
                </c:pt>
                <c:pt idx="11">
                  <c:v>30900</c:v>
                </c:pt>
              </c:numCache>
            </c:numRef>
          </c:val>
          <c:smooth val="0"/>
          <c:extLst>
            <c:ext xmlns:c16="http://schemas.microsoft.com/office/drawing/2014/chart" uri="{C3380CC4-5D6E-409C-BE32-E72D297353CC}">
              <c16:uniqueId val="{00000001-178C-4F38-AA82-ED02F4112B7D}"/>
            </c:ext>
          </c:extLst>
        </c:ser>
        <c:dLbls>
          <c:showLegendKey val="0"/>
          <c:showVal val="0"/>
          <c:showCatName val="0"/>
          <c:showSerName val="0"/>
          <c:showPercent val="0"/>
          <c:showBubbleSize val="0"/>
        </c:dLbls>
        <c:marker val="1"/>
        <c:smooth val="0"/>
        <c:axId val="1225768144"/>
        <c:axId val="1181341088"/>
      </c:lineChart>
      <c:catAx>
        <c:axId val="1225768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81341088"/>
        <c:crosses val="autoZero"/>
        <c:auto val="1"/>
        <c:lblAlgn val="ctr"/>
        <c:lblOffset val="100"/>
        <c:noMultiLvlLbl val="0"/>
      </c:catAx>
      <c:valAx>
        <c:axId val="1181341088"/>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ru-RU"/>
                  <a:t>евро на глава от население</a:t>
                </a:r>
              </a:p>
            </c:rich>
          </c:tx>
          <c:layout>
            <c:manualLayout>
              <c:xMode val="edge"/>
              <c:yMode val="edge"/>
              <c:x val="2.2222222222222223E-2"/>
              <c:y val="4.693277923592884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 ##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225768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408268014619442"/>
          <c:y val="0.19070577716247017"/>
          <c:w val="0.59578646934774093"/>
          <c:h val="0.64947258515762418"/>
        </c:manualLayout>
      </c:layout>
      <c:radarChart>
        <c:radarStyle val="marker"/>
        <c:varyColors val="0"/>
        <c:ser>
          <c:idx val="0"/>
          <c:order val="0"/>
          <c:tx>
            <c:strRef>
              <c:f>BG!$A$57</c:f>
              <c:strCache>
                <c:ptCount val="1"/>
                <c:pt idx="0">
                  <c:v>2018</c:v>
                </c:pt>
              </c:strCache>
            </c:strRef>
          </c:tx>
          <c:spPr>
            <a:ln w="38100">
              <a:solidFill>
                <a:schemeClr val="accent2"/>
              </a:solidFill>
              <a:prstDash val="solid"/>
            </a:ln>
          </c:spPr>
          <c:marker>
            <c:symbol val="none"/>
          </c:marker>
          <c:cat>
            <c:strRef>
              <c:f>BG!$AA$33:$AJ$33</c:f>
              <c:strCache>
                <c:ptCount val="10"/>
                <c:pt idx="0">
                  <c:v>Селско, горско и рибно стопанство</c:v>
                </c:pt>
                <c:pt idx="1">
                  <c:v>Промишленост</c:v>
                </c:pt>
                <c:pt idx="2">
                  <c:v>Строителство</c:v>
                </c:pt>
                <c:pt idx="3">
                  <c:v> Търговия, транспорт и хотелиерство</c:v>
                </c:pt>
                <c:pt idx="4">
                  <c:v>Информация и далекосъобщения</c:v>
                </c:pt>
                <c:pt idx="5">
                  <c:v>Финансови и застрахователни дейности</c:v>
                </c:pt>
                <c:pt idx="6">
                  <c:v>Недвижими имоти</c:v>
                </c:pt>
                <c:pt idx="7">
                  <c:v>Професионални други дейности</c:v>
                </c:pt>
                <c:pt idx="8">
                  <c:v>Държавно управление, образование и здравеопазване</c:v>
                </c:pt>
                <c:pt idx="9">
                  <c:v>Други</c:v>
                </c:pt>
              </c:strCache>
            </c:strRef>
          </c:cat>
          <c:val>
            <c:numRef>
              <c:f>BG!$AA$57:$AJ$57</c:f>
              <c:numCache>
                <c:formatCode>0.0</c:formatCode>
                <c:ptCount val="10"/>
                <c:pt idx="0">
                  <c:v>-4.2554050429822049E-2</c:v>
                </c:pt>
                <c:pt idx="1">
                  <c:v>0.15143762811884107</c:v>
                </c:pt>
                <c:pt idx="2">
                  <c:v>0.19275508278176201</c:v>
                </c:pt>
                <c:pt idx="3">
                  <c:v>0.35362046191456137</c:v>
                </c:pt>
                <c:pt idx="4">
                  <c:v>0.15522549203249983</c:v>
                </c:pt>
                <c:pt idx="5">
                  <c:v>0.41281286820155694</c:v>
                </c:pt>
                <c:pt idx="6">
                  <c:v>1.0019020611100622</c:v>
                </c:pt>
                <c:pt idx="7">
                  <c:v>0.13499216742307921</c:v>
                </c:pt>
                <c:pt idx="8">
                  <c:v>0.36347648611426897</c:v>
                </c:pt>
                <c:pt idx="9">
                  <c:v>2.1559478844119986E-2</c:v>
                </c:pt>
              </c:numCache>
            </c:numRef>
          </c:val>
          <c:extLst>
            <c:ext xmlns:c16="http://schemas.microsoft.com/office/drawing/2014/chart" uri="{C3380CC4-5D6E-409C-BE32-E72D297353CC}">
              <c16:uniqueId val="{00000000-F0C9-4C76-A414-83CFAAF7E34B}"/>
            </c:ext>
          </c:extLst>
        </c:ser>
        <c:ser>
          <c:idx val="1"/>
          <c:order val="1"/>
          <c:tx>
            <c:strRef>
              <c:f>BG!$A$56</c:f>
              <c:strCache>
                <c:ptCount val="1"/>
                <c:pt idx="0">
                  <c:v>2017</c:v>
                </c:pt>
              </c:strCache>
            </c:strRef>
          </c:tx>
          <c:spPr>
            <a:ln w="38100">
              <a:solidFill>
                <a:schemeClr val="accent1"/>
              </a:solidFill>
              <a:prstDash val="dash"/>
            </a:ln>
          </c:spPr>
          <c:marker>
            <c:symbol val="none"/>
          </c:marker>
          <c:val>
            <c:numRef>
              <c:f>BG!$AA$56:$AJ$56</c:f>
              <c:numCache>
                <c:formatCode>0.0</c:formatCode>
                <c:ptCount val="10"/>
                <c:pt idx="0">
                  <c:v>0.32527621659616351</c:v>
                </c:pt>
                <c:pt idx="1">
                  <c:v>0.78208610384887645</c:v>
                </c:pt>
                <c:pt idx="2">
                  <c:v>0.20821754318889715</c:v>
                </c:pt>
                <c:pt idx="3">
                  <c:v>0.47149585901724839</c:v>
                </c:pt>
                <c:pt idx="4">
                  <c:v>0.30580577192660707</c:v>
                </c:pt>
                <c:pt idx="5">
                  <c:v>6.286086997141023E-2</c:v>
                </c:pt>
                <c:pt idx="6">
                  <c:v>0.77608703754818265</c:v>
                </c:pt>
                <c:pt idx="7">
                  <c:v>7.7956871302291675E-2</c:v>
                </c:pt>
                <c:pt idx="8">
                  <c:v>0.50391680147282703</c:v>
                </c:pt>
                <c:pt idx="9">
                  <c:v>0.10287093524370851</c:v>
                </c:pt>
              </c:numCache>
            </c:numRef>
          </c:val>
          <c:extLst>
            <c:ext xmlns:c16="http://schemas.microsoft.com/office/drawing/2014/chart" uri="{C3380CC4-5D6E-409C-BE32-E72D297353CC}">
              <c16:uniqueId val="{00000001-F0C9-4C76-A414-83CFAAF7E34B}"/>
            </c:ext>
          </c:extLst>
        </c:ser>
        <c:dLbls>
          <c:showLegendKey val="0"/>
          <c:showVal val="0"/>
          <c:showCatName val="0"/>
          <c:showSerName val="0"/>
          <c:showPercent val="0"/>
          <c:showBubbleSize val="0"/>
        </c:dLbls>
        <c:axId val="323854560"/>
        <c:axId val="323850248"/>
      </c:radarChart>
      <c:catAx>
        <c:axId val="323854560"/>
        <c:scaling>
          <c:orientation val="minMax"/>
        </c:scaling>
        <c:delete val="0"/>
        <c:axPos val="b"/>
        <c:majorGridlines/>
        <c:numFmt formatCode="General" sourceLinked="0"/>
        <c:majorTickMark val="out"/>
        <c:minorTickMark val="none"/>
        <c:tickLblPos val="nextTo"/>
        <c:crossAx val="323850248"/>
        <c:crosses val="autoZero"/>
        <c:auto val="1"/>
        <c:lblAlgn val="ctr"/>
        <c:lblOffset val="100"/>
        <c:noMultiLvlLbl val="0"/>
      </c:catAx>
      <c:valAx>
        <c:axId val="323850248"/>
        <c:scaling>
          <c:orientation val="minMax"/>
        </c:scaling>
        <c:delete val="0"/>
        <c:axPos val="l"/>
        <c:numFmt formatCode="0.0" sourceLinked="1"/>
        <c:majorTickMark val="cross"/>
        <c:minorTickMark val="none"/>
        <c:tickLblPos val="nextTo"/>
        <c:crossAx val="323854560"/>
        <c:crosses val="autoZero"/>
        <c:crossBetween val="between"/>
      </c:valAx>
      <c:spPr>
        <a:noFill/>
      </c:spPr>
    </c:plotArea>
    <c:legend>
      <c:legendPos val="r"/>
      <c:layout>
        <c:manualLayout>
          <c:xMode val="edge"/>
          <c:yMode val="edge"/>
          <c:x val="4.5104572454758921E-2"/>
          <c:y val="5.2136207262932451E-2"/>
          <c:w val="0.25749261044429589"/>
          <c:h val="0.10875698524555329"/>
        </c:manualLayout>
      </c:layout>
      <c:overlay val="0"/>
    </c:legend>
    <c:plotVisOnly val="1"/>
    <c:dispBlanksAs val="gap"/>
    <c:showDLblsOverMax val="0"/>
  </c:chart>
  <c:spPr>
    <a:noFill/>
  </c:spPr>
  <c:txPr>
    <a:bodyPr/>
    <a:lstStyle/>
    <a:p>
      <a:pPr>
        <a:defRPr sz="800">
          <a:latin typeface="Arial" pitchFamily="34" charset="0"/>
          <a:cs typeface="Arial" pitchFamily="34" charset="0"/>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502366194192889E-2"/>
          <c:y val="0.1222879684418146"/>
          <c:w val="0.8462909780508413"/>
          <c:h val="0.72386587771203159"/>
        </c:manualLayout>
      </c:layout>
      <c:scatterChart>
        <c:scatterStyle val="lineMarker"/>
        <c:varyColors val="0"/>
        <c:ser>
          <c:idx val="0"/>
          <c:order val="0"/>
          <c:spPr>
            <a:ln w="28575" cap="rnd">
              <a:noFill/>
              <a:round/>
            </a:ln>
            <a:effectLst/>
          </c:spPr>
          <c:marker>
            <c:symbol val="circle"/>
            <c:size val="5"/>
            <c:spPr>
              <a:solidFill>
                <a:schemeClr val="tx1"/>
              </a:solidFill>
              <a:ln w="19050">
                <a:solidFill>
                  <a:schemeClr val="tx1"/>
                </a:solidFill>
              </a:ln>
              <a:effectLst/>
            </c:spPr>
          </c:marker>
          <c:trendline>
            <c:spPr>
              <a:ln w="19050" cap="rnd">
                <a:solidFill>
                  <a:schemeClr val="tx1"/>
                </a:solidFill>
                <a:prstDash val="sysDot"/>
              </a:ln>
              <a:effectLst/>
            </c:spPr>
            <c:trendlineType val="linear"/>
            <c:dispRSqr val="0"/>
            <c:dispEq val="0"/>
          </c:trendline>
          <c:xVal>
            <c:numRef>
              <c:f>'Внш Втр влияние'!$B$2:$B$20</c:f>
              <c:numCache>
                <c:formatCode>General</c:formatCode>
                <c:ptCount val="19"/>
                <c:pt idx="0">
                  <c:v>9.2684687628091389</c:v>
                </c:pt>
                <c:pt idx="1">
                  <c:v>8.3072076986855627</c:v>
                </c:pt>
                <c:pt idx="2">
                  <c:v>5.1830759869162453</c:v>
                </c:pt>
                <c:pt idx="3">
                  <c:v>8.5249686068597015</c:v>
                </c:pt>
                <c:pt idx="4">
                  <c:v>8.3213715700259492</c:v>
                </c:pt>
                <c:pt idx="5">
                  <c:v>10.405853050986909</c:v>
                </c:pt>
                <c:pt idx="6">
                  <c:v>11.831224526116779</c:v>
                </c:pt>
                <c:pt idx="7">
                  <c:v>11.862655938489716</c:v>
                </c:pt>
                <c:pt idx="8">
                  <c:v>7.6207931894197163</c:v>
                </c:pt>
                <c:pt idx="9">
                  <c:v>-12.632278504072129</c:v>
                </c:pt>
                <c:pt idx="10">
                  <c:v>-4.1037961322863774</c:v>
                </c:pt>
                <c:pt idx="11">
                  <c:v>0.87300126231664466</c:v>
                </c:pt>
                <c:pt idx="12">
                  <c:v>2.0767478105691648</c:v>
                </c:pt>
                <c:pt idx="13">
                  <c:v>-2.3518394167252459</c:v>
                </c:pt>
                <c:pt idx="14">
                  <c:v>3.1429453227122996</c:v>
                </c:pt>
                <c:pt idx="15">
                  <c:v>3.4094842404004675</c:v>
                </c:pt>
                <c:pt idx="16">
                  <c:v>1.7031288350763432</c:v>
                </c:pt>
                <c:pt idx="17">
                  <c:v>4.9252846278606324</c:v>
                </c:pt>
                <c:pt idx="18">
                  <c:v>6.116175036420155</c:v>
                </c:pt>
              </c:numCache>
            </c:numRef>
          </c:xVal>
          <c:yVal>
            <c:numRef>
              <c:f>'Внш Втр влияние'!$C$2:$C$20</c:f>
              <c:numCache>
                <c:formatCode>General</c:formatCode>
                <c:ptCount val="19"/>
                <c:pt idx="0">
                  <c:v>-4.2575193969113725</c:v>
                </c:pt>
                <c:pt idx="1">
                  <c:v>-4.059182330726939</c:v>
                </c:pt>
                <c:pt idx="2">
                  <c:v>0.83504614502018537</c:v>
                </c:pt>
                <c:pt idx="3">
                  <c:v>-3.447446337729577</c:v>
                </c:pt>
                <c:pt idx="4">
                  <c:v>-1.7658049919448224</c:v>
                </c:pt>
                <c:pt idx="5">
                  <c:v>-3.1696600544463074</c:v>
                </c:pt>
                <c:pt idx="6">
                  <c:v>-5.0780906618616042</c:v>
                </c:pt>
                <c:pt idx="7">
                  <c:v>-4.187305253964924</c:v>
                </c:pt>
                <c:pt idx="8">
                  <c:v>-1.9737877606378333</c:v>
                </c:pt>
                <c:pt idx="9">
                  <c:v>8.4125514418659701</c:v>
                </c:pt>
                <c:pt idx="10">
                  <c:v>5.5024406326800372</c:v>
                </c:pt>
                <c:pt idx="11">
                  <c:v>1.0420167482811378</c:v>
                </c:pt>
                <c:pt idx="12">
                  <c:v>-2.0458042029712766</c:v>
                </c:pt>
                <c:pt idx="13">
                  <c:v>2.8457082462870886</c:v>
                </c:pt>
                <c:pt idx="14">
                  <c:v>-1.3053923167521895</c:v>
                </c:pt>
                <c:pt idx="15">
                  <c:v>6.1740167727029505E-2</c:v>
                </c:pt>
                <c:pt idx="16">
                  <c:v>2.2335757206889624</c:v>
                </c:pt>
                <c:pt idx="17">
                  <c:v>-1.1139728419780659</c:v>
                </c:pt>
                <c:pt idx="18">
                  <c:v>-3.0313761314033005</c:v>
                </c:pt>
              </c:numCache>
            </c:numRef>
          </c:yVal>
          <c:smooth val="0"/>
          <c:extLst>
            <c:ext xmlns:c16="http://schemas.microsoft.com/office/drawing/2014/chart" uri="{C3380CC4-5D6E-409C-BE32-E72D297353CC}">
              <c16:uniqueId val="{00000001-AD14-4FBB-92B1-FB08805D0A90}"/>
            </c:ext>
          </c:extLst>
        </c:ser>
        <c:dLbls>
          <c:showLegendKey val="0"/>
          <c:showVal val="0"/>
          <c:showCatName val="0"/>
          <c:showSerName val="0"/>
          <c:showPercent val="0"/>
          <c:showBubbleSize val="0"/>
        </c:dLbls>
        <c:axId val="488288448"/>
        <c:axId val="488291728"/>
      </c:scatterChart>
      <c:valAx>
        <c:axId val="488288448"/>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bg-BG"/>
                  <a:t>Принос на вътрешното търсене</a:t>
                </a:r>
                <a:endParaRPr lang="en-US"/>
              </a:p>
            </c:rich>
          </c:tx>
          <c:layout>
            <c:manualLayout>
              <c:xMode val="edge"/>
              <c:yMode val="edge"/>
              <c:x val="9.5135136298236583E-2"/>
              <c:y val="0.93293885601577908"/>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88291728"/>
        <c:crosses val="autoZero"/>
        <c:crossBetween val="midCat"/>
      </c:valAx>
      <c:valAx>
        <c:axId val="488291728"/>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bg-BG"/>
                  <a:t>Принос на външния сектор</a:t>
                </a:r>
                <a:endParaRPr lang="en-US"/>
              </a:p>
            </c:rich>
          </c:tx>
          <c:layout>
            <c:manualLayout>
              <c:xMode val="edge"/>
              <c:yMode val="edge"/>
              <c:x val="2.216325664062108E-2"/>
              <c:y val="0.2492009504729069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88288448"/>
        <c:crosses val="autoZero"/>
        <c:crossBetween val="midCat"/>
      </c:valAx>
      <c:spPr>
        <a:noFill/>
        <a:ln>
          <a:noFill/>
        </a:ln>
        <a:effectLst/>
      </c:spPr>
    </c:plotArea>
    <c:plotVisOnly val="1"/>
    <c:dispBlanksAs val="gap"/>
    <c:showDLblsOverMax val="0"/>
  </c:chart>
  <c:spPr>
    <a:noFill/>
    <a:ln>
      <a:noFill/>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Инфлация!$A$4</c:f>
              <c:strCache>
                <c:ptCount val="1"/>
                <c:pt idx="0">
                  <c:v>ХИПЦ</c:v>
                </c:pt>
              </c:strCache>
            </c:strRef>
          </c:tx>
          <c:spPr>
            <a:ln w="38100" cap="rnd">
              <a:solidFill>
                <a:schemeClr val="accent1"/>
              </a:solidFill>
              <a:round/>
            </a:ln>
            <a:effectLst/>
          </c:spPr>
          <c:marker>
            <c:symbol val="none"/>
          </c:marker>
          <c:cat>
            <c:numRef>
              <c:f>Инфлация!$B$1:$BJ$1</c:f>
              <c:numCache>
                <c:formatCode>mm\-yy</c:formatCode>
                <c:ptCount val="61"/>
                <c:pt idx="0">
                  <c:v>41609</c:v>
                </c:pt>
                <c:pt idx="1">
                  <c:v>41640</c:v>
                </c:pt>
                <c:pt idx="2">
                  <c:v>41671</c:v>
                </c:pt>
                <c:pt idx="3">
                  <c:v>41699</c:v>
                </c:pt>
                <c:pt idx="4">
                  <c:v>41730</c:v>
                </c:pt>
                <c:pt idx="5">
                  <c:v>41760</c:v>
                </c:pt>
                <c:pt idx="6">
                  <c:v>41791</c:v>
                </c:pt>
                <c:pt idx="7">
                  <c:v>41821</c:v>
                </c:pt>
                <c:pt idx="8">
                  <c:v>41852</c:v>
                </c:pt>
                <c:pt idx="9">
                  <c:v>41883</c:v>
                </c:pt>
                <c:pt idx="10">
                  <c:v>41913</c:v>
                </c:pt>
                <c:pt idx="11">
                  <c:v>41944</c:v>
                </c:pt>
                <c:pt idx="12">
                  <c:v>41974</c:v>
                </c:pt>
                <c:pt idx="13">
                  <c:v>42005</c:v>
                </c:pt>
                <c:pt idx="14">
                  <c:v>42036</c:v>
                </c:pt>
                <c:pt idx="15">
                  <c:v>42064</c:v>
                </c:pt>
                <c:pt idx="16">
                  <c:v>42095</c:v>
                </c:pt>
                <c:pt idx="17">
                  <c:v>42125</c:v>
                </c:pt>
                <c:pt idx="18">
                  <c:v>42156</c:v>
                </c:pt>
                <c:pt idx="19">
                  <c:v>42186</c:v>
                </c:pt>
                <c:pt idx="20">
                  <c:v>42217</c:v>
                </c:pt>
                <c:pt idx="21">
                  <c:v>42248</c:v>
                </c:pt>
                <c:pt idx="22">
                  <c:v>42278</c:v>
                </c:pt>
                <c:pt idx="23">
                  <c:v>42309</c:v>
                </c:pt>
                <c:pt idx="24">
                  <c:v>42339</c:v>
                </c:pt>
                <c:pt idx="25">
                  <c:v>42370</c:v>
                </c:pt>
                <c:pt idx="26">
                  <c:v>42401</c:v>
                </c:pt>
                <c:pt idx="27">
                  <c:v>42430</c:v>
                </c:pt>
                <c:pt idx="28">
                  <c:v>42461</c:v>
                </c:pt>
                <c:pt idx="29">
                  <c:v>42491</c:v>
                </c:pt>
                <c:pt idx="30">
                  <c:v>42522</c:v>
                </c:pt>
                <c:pt idx="31">
                  <c:v>42552</c:v>
                </c:pt>
                <c:pt idx="32">
                  <c:v>42583</c:v>
                </c:pt>
                <c:pt idx="33">
                  <c:v>42614</c:v>
                </c:pt>
                <c:pt idx="34">
                  <c:v>42644</c:v>
                </c:pt>
                <c:pt idx="35">
                  <c:v>42675</c:v>
                </c:pt>
                <c:pt idx="36">
                  <c:v>42705</c:v>
                </c:pt>
                <c:pt idx="37">
                  <c:v>42736</c:v>
                </c:pt>
                <c:pt idx="38">
                  <c:v>42767</c:v>
                </c:pt>
                <c:pt idx="39">
                  <c:v>42795</c:v>
                </c:pt>
                <c:pt idx="40">
                  <c:v>42826</c:v>
                </c:pt>
                <c:pt idx="41">
                  <c:v>42856</c:v>
                </c:pt>
                <c:pt idx="42">
                  <c:v>42887</c:v>
                </c:pt>
                <c:pt idx="43">
                  <c:v>42917</c:v>
                </c:pt>
                <c:pt idx="44">
                  <c:v>42948</c:v>
                </c:pt>
                <c:pt idx="45">
                  <c:v>42979</c:v>
                </c:pt>
                <c:pt idx="46">
                  <c:v>43009</c:v>
                </c:pt>
                <c:pt idx="47">
                  <c:v>43040</c:v>
                </c:pt>
                <c:pt idx="48">
                  <c:v>43070</c:v>
                </c:pt>
                <c:pt idx="49">
                  <c:v>43101</c:v>
                </c:pt>
                <c:pt idx="50">
                  <c:v>43132</c:v>
                </c:pt>
                <c:pt idx="51">
                  <c:v>43160</c:v>
                </c:pt>
                <c:pt idx="52">
                  <c:v>43191</c:v>
                </c:pt>
                <c:pt idx="53">
                  <c:v>43221</c:v>
                </c:pt>
                <c:pt idx="54">
                  <c:v>43252</c:v>
                </c:pt>
                <c:pt idx="55">
                  <c:v>43282</c:v>
                </c:pt>
                <c:pt idx="56">
                  <c:v>43313</c:v>
                </c:pt>
                <c:pt idx="57">
                  <c:v>43344</c:v>
                </c:pt>
                <c:pt idx="58">
                  <c:v>43374</c:v>
                </c:pt>
                <c:pt idx="59">
                  <c:v>43405</c:v>
                </c:pt>
                <c:pt idx="60">
                  <c:v>43435</c:v>
                </c:pt>
              </c:numCache>
            </c:numRef>
          </c:cat>
          <c:val>
            <c:numRef>
              <c:f>Инфлация!$B$4:$BJ$4</c:f>
              <c:numCache>
                <c:formatCode>0.00</c:formatCode>
                <c:ptCount val="61"/>
                <c:pt idx="0" formatCode="General">
                  <c:v>100</c:v>
                </c:pt>
                <c:pt idx="1">
                  <c:v>99.7</c:v>
                </c:pt>
                <c:pt idx="2">
                  <c:v>99.101799999999997</c:v>
                </c:pt>
                <c:pt idx="3">
                  <c:v>98.804494599999998</c:v>
                </c:pt>
                <c:pt idx="4">
                  <c:v>99.002103589200004</c:v>
                </c:pt>
                <c:pt idx="5">
                  <c:v>98.507093071254005</c:v>
                </c:pt>
                <c:pt idx="6">
                  <c:v>98.211571792040246</c:v>
                </c:pt>
                <c:pt idx="7">
                  <c:v>98.800841222792485</c:v>
                </c:pt>
                <c:pt idx="8">
                  <c:v>98.702040381569688</c:v>
                </c:pt>
                <c:pt idx="9">
                  <c:v>98.0111260988987</c:v>
                </c:pt>
                <c:pt idx="10">
                  <c:v>98.109137224997582</c:v>
                </c:pt>
                <c:pt idx="11">
                  <c:v>97.618591538872593</c:v>
                </c:pt>
                <c:pt idx="12">
                  <c:v>98.009065905028081</c:v>
                </c:pt>
                <c:pt idx="13">
                  <c:v>97.323002443692886</c:v>
                </c:pt>
                <c:pt idx="14">
                  <c:v>97.420325446136573</c:v>
                </c:pt>
                <c:pt idx="15">
                  <c:v>97.712586422474971</c:v>
                </c:pt>
                <c:pt idx="16">
                  <c:v>98.201149354587329</c:v>
                </c:pt>
                <c:pt idx="17">
                  <c:v>98.201149354587329</c:v>
                </c:pt>
                <c:pt idx="18">
                  <c:v>97.710143607814388</c:v>
                </c:pt>
                <c:pt idx="19">
                  <c:v>97.905563895030014</c:v>
                </c:pt>
                <c:pt idx="20">
                  <c:v>98.003469458925039</c:v>
                </c:pt>
                <c:pt idx="21">
                  <c:v>97.219441703253636</c:v>
                </c:pt>
                <c:pt idx="22">
                  <c:v>97.025002819847131</c:v>
                </c:pt>
                <c:pt idx="23">
                  <c:v>96.733927811387588</c:v>
                </c:pt>
                <c:pt idx="24">
                  <c:v>97.120863522633144</c:v>
                </c:pt>
                <c:pt idx="25">
                  <c:v>96.926621795587877</c:v>
                </c:pt>
                <c:pt idx="26">
                  <c:v>96.441988686609932</c:v>
                </c:pt>
                <c:pt idx="27">
                  <c:v>95.863336754490277</c:v>
                </c:pt>
                <c:pt idx="28">
                  <c:v>95.671610080981296</c:v>
                </c:pt>
                <c:pt idx="29">
                  <c:v>95.671610080981296</c:v>
                </c:pt>
                <c:pt idx="30">
                  <c:v>95.767281691062266</c:v>
                </c:pt>
                <c:pt idx="31">
                  <c:v>96.724954507972896</c:v>
                </c:pt>
                <c:pt idx="32">
                  <c:v>96.724954507972896</c:v>
                </c:pt>
                <c:pt idx="33">
                  <c:v>96.047879826417088</c:v>
                </c:pt>
                <c:pt idx="34">
                  <c:v>95.951831946590673</c:v>
                </c:pt>
                <c:pt idx="35">
                  <c:v>95.85588011464408</c:v>
                </c:pt>
                <c:pt idx="36">
                  <c:v>96.622727155561236</c:v>
                </c:pt>
                <c:pt idx="37">
                  <c:v>97.299086245650159</c:v>
                </c:pt>
                <c:pt idx="38">
                  <c:v>97.299086245650159</c:v>
                </c:pt>
                <c:pt idx="39">
                  <c:v>96.81259081442191</c:v>
                </c:pt>
                <c:pt idx="40">
                  <c:v>97.296653768494011</c:v>
                </c:pt>
                <c:pt idx="41">
                  <c:v>97.10206046095702</c:v>
                </c:pt>
                <c:pt idx="42">
                  <c:v>96.90785634003511</c:v>
                </c:pt>
                <c:pt idx="43">
                  <c:v>97.392395621735275</c:v>
                </c:pt>
                <c:pt idx="44">
                  <c:v>97.587180412978739</c:v>
                </c:pt>
                <c:pt idx="45">
                  <c:v>97.39200605215278</c:v>
                </c:pt>
                <c:pt idx="46">
                  <c:v>97.489398058204927</c:v>
                </c:pt>
                <c:pt idx="47">
                  <c:v>97.78186625237953</c:v>
                </c:pt>
                <c:pt idx="48">
                  <c:v>98.466339316146176</c:v>
                </c:pt>
                <c:pt idx="49">
                  <c:v>98.66155410463972</c:v>
                </c:pt>
                <c:pt idx="50">
                  <c:v>98.886051111407312</c:v>
                </c:pt>
                <c:pt idx="51">
                  <c:v>98.710357801763109</c:v>
                </c:pt>
                <c:pt idx="52">
                  <c:v>99.022701463352803</c:v>
                </c:pt>
                <c:pt idx="53">
                  <c:v>99.403370300915228</c:v>
                </c:pt>
                <c:pt idx="54">
                  <c:v>99.891407272149095</c:v>
                </c:pt>
                <c:pt idx="55">
                  <c:v>100.93580639058958</c:v>
                </c:pt>
                <c:pt idx="56">
                  <c:v>101.26767153102863</c:v>
                </c:pt>
                <c:pt idx="57">
                  <c:v>100.91628491174023</c:v>
                </c:pt>
                <c:pt idx="58">
                  <c:v>101.07245674253508</c:v>
                </c:pt>
                <c:pt idx="59">
                  <c:v>100.77963455979477</c:v>
                </c:pt>
                <c:pt idx="60">
                  <c:v>100.74059160209606</c:v>
                </c:pt>
              </c:numCache>
            </c:numRef>
          </c:val>
          <c:smooth val="0"/>
          <c:extLst>
            <c:ext xmlns:c16="http://schemas.microsoft.com/office/drawing/2014/chart" uri="{C3380CC4-5D6E-409C-BE32-E72D297353CC}">
              <c16:uniqueId val="{00000000-217E-4D6D-943D-1EA47391F86B}"/>
            </c:ext>
          </c:extLst>
        </c:ser>
        <c:ser>
          <c:idx val="1"/>
          <c:order val="1"/>
          <c:tx>
            <c:strRef>
              <c:f>Инфлация!$A$5</c:f>
              <c:strCache>
                <c:ptCount val="1"/>
                <c:pt idx="0">
                  <c:v>ИМПК</c:v>
                </c:pt>
              </c:strCache>
            </c:strRef>
          </c:tx>
          <c:spPr>
            <a:ln w="38100" cap="rnd">
              <a:solidFill>
                <a:srgbClr val="FF0000"/>
              </a:solidFill>
              <a:prstDash val="dash"/>
              <a:round/>
            </a:ln>
            <a:effectLst/>
          </c:spPr>
          <c:marker>
            <c:symbol val="none"/>
          </c:marker>
          <c:cat>
            <c:numRef>
              <c:f>Инфлация!$B$1:$BJ$1</c:f>
              <c:numCache>
                <c:formatCode>mm\-yy</c:formatCode>
                <c:ptCount val="61"/>
                <c:pt idx="0">
                  <c:v>41609</c:v>
                </c:pt>
                <c:pt idx="1">
                  <c:v>41640</c:v>
                </c:pt>
                <c:pt idx="2">
                  <c:v>41671</c:v>
                </c:pt>
                <c:pt idx="3">
                  <c:v>41699</c:v>
                </c:pt>
                <c:pt idx="4">
                  <c:v>41730</c:v>
                </c:pt>
                <c:pt idx="5">
                  <c:v>41760</c:v>
                </c:pt>
                <c:pt idx="6">
                  <c:v>41791</c:v>
                </c:pt>
                <c:pt idx="7">
                  <c:v>41821</c:v>
                </c:pt>
                <c:pt idx="8">
                  <c:v>41852</c:v>
                </c:pt>
                <c:pt idx="9">
                  <c:v>41883</c:v>
                </c:pt>
                <c:pt idx="10">
                  <c:v>41913</c:v>
                </c:pt>
                <c:pt idx="11">
                  <c:v>41944</c:v>
                </c:pt>
                <c:pt idx="12">
                  <c:v>41974</c:v>
                </c:pt>
                <c:pt idx="13">
                  <c:v>42005</c:v>
                </c:pt>
                <c:pt idx="14">
                  <c:v>42036</c:v>
                </c:pt>
                <c:pt idx="15">
                  <c:v>42064</c:v>
                </c:pt>
                <c:pt idx="16">
                  <c:v>42095</c:v>
                </c:pt>
                <c:pt idx="17">
                  <c:v>42125</c:v>
                </c:pt>
                <c:pt idx="18">
                  <c:v>42156</c:v>
                </c:pt>
                <c:pt idx="19">
                  <c:v>42186</c:v>
                </c:pt>
                <c:pt idx="20">
                  <c:v>42217</c:v>
                </c:pt>
                <c:pt idx="21">
                  <c:v>42248</c:v>
                </c:pt>
                <c:pt idx="22">
                  <c:v>42278</c:v>
                </c:pt>
                <c:pt idx="23">
                  <c:v>42309</c:v>
                </c:pt>
                <c:pt idx="24">
                  <c:v>42339</c:v>
                </c:pt>
                <c:pt idx="25">
                  <c:v>42370</c:v>
                </c:pt>
                <c:pt idx="26">
                  <c:v>42401</c:v>
                </c:pt>
                <c:pt idx="27">
                  <c:v>42430</c:v>
                </c:pt>
                <c:pt idx="28">
                  <c:v>42461</c:v>
                </c:pt>
                <c:pt idx="29">
                  <c:v>42491</c:v>
                </c:pt>
                <c:pt idx="30">
                  <c:v>42522</c:v>
                </c:pt>
                <c:pt idx="31">
                  <c:v>42552</c:v>
                </c:pt>
                <c:pt idx="32">
                  <c:v>42583</c:v>
                </c:pt>
                <c:pt idx="33">
                  <c:v>42614</c:v>
                </c:pt>
                <c:pt idx="34">
                  <c:v>42644</c:v>
                </c:pt>
                <c:pt idx="35">
                  <c:v>42675</c:v>
                </c:pt>
                <c:pt idx="36">
                  <c:v>42705</c:v>
                </c:pt>
                <c:pt idx="37">
                  <c:v>42736</c:v>
                </c:pt>
                <c:pt idx="38">
                  <c:v>42767</c:v>
                </c:pt>
                <c:pt idx="39">
                  <c:v>42795</c:v>
                </c:pt>
                <c:pt idx="40">
                  <c:v>42826</c:v>
                </c:pt>
                <c:pt idx="41">
                  <c:v>42856</c:v>
                </c:pt>
                <c:pt idx="42">
                  <c:v>42887</c:v>
                </c:pt>
                <c:pt idx="43">
                  <c:v>42917</c:v>
                </c:pt>
                <c:pt idx="44">
                  <c:v>42948</c:v>
                </c:pt>
                <c:pt idx="45">
                  <c:v>42979</c:v>
                </c:pt>
                <c:pt idx="46">
                  <c:v>43009</c:v>
                </c:pt>
                <c:pt idx="47">
                  <c:v>43040</c:v>
                </c:pt>
                <c:pt idx="48">
                  <c:v>43070</c:v>
                </c:pt>
                <c:pt idx="49">
                  <c:v>43101</c:v>
                </c:pt>
                <c:pt idx="50">
                  <c:v>43132</c:v>
                </c:pt>
                <c:pt idx="51">
                  <c:v>43160</c:v>
                </c:pt>
                <c:pt idx="52">
                  <c:v>43191</c:v>
                </c:pt>
                <c:pt idx="53">
                  <c:v>43221</c:v>
                </c:pt>
                <c:pt idx="54">
                  <c:v>43252</c:v>
                </c:pt>
                <c:pt idx="55">
                  <c:v>43282</c:v>
                </c:pt>
                <c:pt idx="56">
                  <c:v>43313</c:v>
                </c:pt>
                <c:pt idx="57">
                  <c:v>43344</c:v>
                </c:pt>
                <c:pt idx="58">
                  <c:v>43374</c:v>
                </c:pt>
                <c:pt idx="59">
                  <c:v>43405</c:v>
                </c:pt>
                <c:pt idx="60">
                  <c:v>43435</c:v>
                </c:pt>
              </c:numCache>
            </c:numRef>
          </c:cat>
          <c:val>
            <c:numRef>
              <c:f>Инфлация!$B$5:$BJ$5</c:f>
              <c:numCache>
                <c:formatCode>0.00</c:formatCode>
                <c:ptCount val="61"/>
                <c:pt idx="0" formatCode="General">
                  <c:v>100</c:v>
                </c:pt>
                <c:pt idx="1">
                  <c:v>100.03579609616492</c:v>
                </c:pt>
                <c:pt idx="2">
                  <c:v>100.04376174222962</c:v>
                </c:pt>
                <c:pt idx="3">
                  <c:v>99.931935119631945</c:v>
                </c:pt>
                <c:pt idx="4">
                  <c:v>100.27404830230506</c:v>
                </c:pt>
                <c:pt idx="5">
                  <c:v>99.622482104080433</c:v>
                </c:pt>
                <c:pt idx="6">
                  <c:v>98.807509894935208</c:v>
                </c:pt>
                <c:pt idx="7">
                  <c:v>99.004148836357274</c:v>
                </c:pt>
                <c:pt idx="8">
                  <c:v>98.618066095678344</c:v>
                </c:pt>
                <c:pt idx="9">
                  <c:v>98.947195590159097</c:v>
                </c:pt>
                <c:pt idx="10">
                  <c:v>100.62394776742271</c:v>
                </c:pt>
                <c:pt idx="11">
                  <c:v>100.54933783890996</c:v>
                </c:pt>
                <c:pt idx="12">
                  <c:v>100.35958531526693</c:v>
                </c:pt>
                <c:pt idx="13">
                  <c:v>100.7479740593425</c:v>
                </c:pt>
                <c:pt idx="14">
                  <c:v>101.20321786344181</c:v>
                </c:pt>
                <c:pt idx="15">
                  <c:v>101.43685050487808</c:v>
                </c:pt>
                <c:pt idx="16">
                  <c:v>102.288977128243</c:v>
                </c:pt>
                <c:pt idx="17">
                  <c:v>101.26201341751062</c:v>
                </c:pt>
                <c:pt idx="18">
                  <c:v>99.793075346686166</c:v>
                </c:pt>
                <c:pt idx="19">
                  <c:v>99.114711442077947</c:v>
                </c:pt>
                <c:pt idx="20">
                  <c:v>99.28512721190566</c:v>
                </c:pt>
                <c:pt idx="21">
                  <c:v>100.36755834018977</c:v>
                </c:pt>
                <c:pt idx="22">
                  <c:v>100.79636676751869</c:v>
                </c:pt>
                <c:pt idx="23">
                  <c:v>101.01099641384639</c:v>
                </c:pt>
                <c:pt idx="24">
                  <c:v>100.95929549216844</c:v>
                </c:pt>
                <c:pt idx="25">
                  <c:v>101.48983791167576</c:v>
                </c:pt>
                <c:pt idx="26">
                  <c:v>101.87976710938445</c:v>
                </c:pt>
                <c:pt idx="27">
                  <c:v>101.37105903632923</c:v>
                </c:pt>
                <c:pt idx="28">
                  <c:v>101.38037766228302</c:v>
                </c:pt>
                <c:pt idx="29">
                  <c:v>101.28703746259649</c:v>
                </c:pt>
                <c:pt idx="30">
                  <c:v>100.5118074879917</c:v>
                </c:pt>
                <c:pt idx="31">
                  <c:v>101.18421277363993</c:v>
                </c:pt>
                <c:pt idx="32">
                  <c:v>101.06422027440311</c:v>
                </c:pt>
                <c:pt idx="33">
                  <c:v>101.12597335674631</c:v>
                </c:pt>
                <c:pt idx="34">
                  <c:v>101.26601018122143</c:v>
                </c:pt>
                <c:pt idx="35">
                  <c:v>101.45954997313024</c:v>
                </c:pt>
                <c:pt idx="36">
                  <c:v>102.01937746251613</c:v>
                </c:pt>
                <c:pt idx="37">
                  <c:v>104.17421973778782</c:v>
                </c:pt>
                <c:pt idx="38">
                  <c:v>104.59719089968105</c:v>
                </c:pt>
                <c:pt idx="39">
                  <c:v>104.2579627278583</c:v>
                </c:pt>
                <c:pt idx="40">
                  <c:v>104.76719533828985</c:v>
                </c:pt>
                <c:pt idx="41">
                  <c:v>104.00661826486015</c:v>
                </c:pt>
                <c:pt idx="42">
                  <c:v>103.35681077009237</c:v>
                </c:pt>
                <c:pt idx="43">
                  <c:v>103.40606242667779</c:v>
                </c:pt>
                <c:pt idx="44">
                  <c:v>103.42453069523405</c:v>
                </c:pt>
                <c:pt idx="45">
                  <c:v>104.19306860467898</c:v>
                </c:pt>
                <c:pt idx="46">
                  <c:v>104.87832171442565</c:v>
                </c:pt>
                <c:pt idx="47">
                  <c:v>105.44202771561105</c:v>
                </c:pt>
                <c:pt idx="48">
                  <c:v>105.4976240794165</c:v>
                </c:pt>
                <c:pt idx="49">
                  <c:v>106.06447840084371</c:v>
                </c:pt>
                <c:pt idx="50">
                  <c:v>106.26506231357089</c:v>
                </c:pt>
                <c:pt idx="51">
                  <c:v>106.09626504808635</c:v>
                </c:pt>
                <c:pt idx="52">
                  <c:v>106.58900868329822</c:v>
                </c:pt>
                <c:pt idx="53">
                  <c:v>106.40860604603071</c:v>
                </c:pt>
                <c:pt idx="54">
                  <c:v>106.10758935941115</c:v>
                </c:pt>
                <c:pt idx="55">
                  <c:v>106.46535584552562</c:v>
                </c:pt>
                <c:pt idx="56">
                  <c:v>106.40084874139684</c:v>
                </c:pt>
                <c:pt idx="57">
                  <c:v>107.78311342154396</c:v>
                </c:pt>
                <c:pt idx="58">
                  <c:v>108.58910411687874</c:v>
                </c:pt>
                <c:pt idx="59">
                  <c:v>108.80050140294836</c:v>
                </c:pt>
                <c:pt idx="60">
                  <c:v>108.93043511849665</c:v>
                </c:pt>
              </c:numCache>
            </c:numRef>
          </c:val>
          <c:smooth val="0"/>
          <c:extLst>
            <c:ext xmlns:c16="http://schemas.microsoft.com/office/drawing/2014/chart" uri="{C3380CC4-5D6E-409C-BE32-E72D297353CC}">
              <c16:uniqueId val="{00000001-217E-4D6D-943D-1EA47391F86B}"/>
            </c:ext>
          </c:extLst>
        </c:ser>
        <c:dLbls>
          <c:showLegendKey val="0"/>
          <c:showVal val="0"/>
          <c:showCatName val="0"/>
          <c:showSerName val="0"/>
          <c:showPercent val="0"/>
          <c:showBubbleSize val="0"/>
        </c:dLbls>
        <c:smooth val="0"/>
        <c:axId val="464706744"/>
        <c:axId val="464703792"/>
      </c:lineChart>
      <c:dateAx>
        <c:axId val="464706744"/>
        <c:scaling>
          <c:orientation val="minMax"/>
        </c:scaling>
        <c:delete val="0"/>
        <c:axPos val="b"/>
        <c:numFmt formatCode="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64703792"/>
        <c:crosses val="autoZero"/>
        <c:auto val="1"/>
        <c:lblOffset val="100"/>
        <c:baseTimeUnit val="months"/>
        <c:majorUnit val="3"/>
        <c:majorTimeUnit val="months"/>
      </c:dateAx>
      <c:valAx>
        <c:axId val="464703792"/>
        <c:scaling>
          <c:orientation val="minMax"/>
          <c:max val="110"/>
          <c:min val="9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64706744"/>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453602835728006"/>
          <c:y val="8.6592977139687194E-2"/>
          <c:w val="0.74546397164271994"/>
          <c:h val="0.66337696746897179"/>
        </c:manualLayout>
      </c:layout>
      <c:barChart>
        <c:barDir val="col"/>
        <c:grouping val="clustered"/>
        <c:varyColors val="0"/>
        <c:ser>
          <c:idx val="0"/>
          <c:order val="0"/>
          <c:tx>
            <c:strRef>
              <c:f>'Прогноза ИИИ'!$B$1</c:f>
              <c:strCache>
                <c:ptCount val="1"/>
                <c:pt idx="0">
                  <c:v>Прогноза ИИИ</c:v>
                </c:pt>
              </c:strCache>
            </c:strRef>
          </c:tx>
          <c:spPr>
            <a:pattFill prst="dkVert">
              <a:fgClr>
                <a:srgbClr val="FF0000"/>
              </a:fgClr>
              <a:bgClr>
                <a:schemeClr val="bg1"/>
              </a:bgClr>
            </a:pattFill>
            <a:ln>
              <a:solidFill>
                <a:schemeClr val="tx1"/>
              </a:solidFill>
            </a:ln>
            <a:effectLst/>
          </c:spPr>
          <c:invertIfNegative val="0"/>
          <c:cat>
            <c:strRef>
              <c:f>'Прогноза ИИИ'!$A$2:$A$4</c:f>
              <c:strCache>
                <c:ptCount val="3"/>
                <c:pt idx="0">
                  <c:v>Приходи</c:v>
                </c:pt>
                <c:pt idx="1">
                  <c:v>Разходи</c:v>
                </c:pt>
                <c:pt idx="2">
                  <c:v>Салдо</c:v>
                </c:pt>
              </c:strCache>
            </c:strRef>
          </c:cat>
          <c:val>
            <c:numRef>
              <c:f>'Прогноза ИИИ'!$B$2:$B$4</c:f>
              <c:numCache>
                <c:formatCode>#,##0.0</c:formatCode>
                <c:ptCount val="3"/>
                <c:pt idx="0">
                  <c:v>39702</c:v>
                </c:pt>
                <c:pt idx="1">
                  <c:v>40970</c:v>
                </c:pt>
                <c:pt idx="2">
                  <c:v>-1268</c:v>
                </c:pt>
              </c:numCache>
            </c:numRef>
          </c:val>
          <c:extLst>
            <c:ext xmlns:c16="http://schemas.microsoft.com/office/drawing/2014/chart" uri="{C3380CC4-5D6E-409C-BE32-E72D297353CC}">
              <c16:uniqueId val="{00000000-164D-4DB1-8092-2FCCF8C40108}"/>
            </c:ext>
          </c:extLst>
        </c:ser>
        <c:ser>
          <c:idx val="1"/>
          <c:order val="1"/>
          <c:tx>
            <c:strRef>
              <c:f>'Прогноза ИИИ'!$C$1</c:f>
              <c:strCache>
                <c:ptCount val="1"/>
                <c:pt idx="0">
                  <c:v>План МФ</c:v>
                </c:pt>
              </c:strCache>
            </c:strRef>
          </c:tx>
          <c:spPr>
            <a:pattFill prst="dkHorz">
              <a:fgClr>
                <a:schemeClr val="accent1">
                  <a:lumMod val="75000"/>
                </a:schemeClr>
              </a:fgClr>
              <a:bgClr>
                <a:schemeClr val="bg1"/>
              </a:bgClr>
            </a:pattFill>
            <a:ln>
              <a:solidFill>
                <a:schemeClr val="tx1"/>
              </a:solidFill>
            </a:ln>
            <a:effectLst/>
          </c:spPr>
          <c:invertIfNegative val="0"/>
          <c:cat>
            <c:strRef>
              <c:f>'Прогноза ИИИ'!$A$2:$A$4</c:f>
              <c:strCache>
                <c:ptCount val="3"/>
                <c:pt idx="0">
                  <c:v>Приходи</c:v>
                </c:pt>
                <c:pt idx="1">
                  <c:v>Разходи</c:v>
                </c:pt>
                <c:pt idx="2">
                  <c:v>Салдо</c:v>
                </c:pt>
              </c:strCache>
            </c:strRef>
          </c:cat>
          <c:val>
            <c:numRef>
              <c:f>'Прогноза ИИИ'!$C$2:$C$4</c:f>
              <c:numCache>
                <c:formatCode>#,##0.0</c:formatCode>
                <c:ptCount val="3"/>
                <c:pt idx="0">
                  <c:v>38213.9</c:v>
                </c:pt>
                <c:pt idx="1">
                  <c:v>39313.9</c:v>
                </c:pt>
                <c:pt idx="2">
                  <c:v>-1100</c:v>
                </c:pt>
              </c:numCache>
            </c:numRef>
          </c:val>
          <c:extLst>
            <c:ext xmlns:c16="http://schemas.microsoft.com/office/drawing/2014/chart" uri="{C3380CC4-5D6E-409C-BE32-E72D297353CC}">
              <c16:uniqueId val="{00000001-164D-4DB1-8092-2FCCF8C40108}"/>
            </c:ext>
          </c:extLst>
        </c:ser>
        <c:ser>
          <c:idx val="2"/>
          <c:order val="2"/>
          <c:tx>
            <c:strRef>
              <c:f>'Прогноза ИИИ'!$D$1</c:f>
              <c:strCache>
                <c:ptCount val="1"/>
                <c:pt idx="0">
                  <c:v>Изпълнение</c:v>
                </c:pt>
              </c:strCache>
            </c:strRef>
          </c:tx>
          <c:spPr>
            <a:solidFill>
              <a:schemeClr val="accent2">
                <a:lumMod val="60000"/>
                <a:lumOff val="40000"/>
              </a:schemeClr>
            </a:solidFill>
            <a:ln>
              <a:solidFill>
                <a:schemeClr val="tx1"/>
              </a:solidFill>
            </a:ln>
            <a:effectLst/>
          </c:spPr>
          <c:invertIfNegative val="0"/>
          <c:cat>
            <c:strRef>
              <c:f>'Прогноза ИИИ'!$A$2:$A$4</c:f>
              <c:strCache>
                <c:ptCount val="3"/>
                <c:pt idx="0">
                  <c:v>Приходи</c:v>
                </c:pt>
                <c:pt idx="1">
                  <c:v>Разходи</c:v>
                </c:pt>
                <c:pt idx="2">
                  <c:v>Салдо</c:v>
                </c:pt>
              </c:strCache>
            </c:strRef>
          </c:cat>
          <c:val>
            <c:numRef>
              <c:f>'Прогноза ИИИ'!$D$2:$D$4</c:f>
              <c:numCache>
                <c:formatCode>#,##0.0</c:formatCode>
                <c:ptCount val="3"/>
                <c:pt idx="0">
                  <c:v>39651</c:v>
                </c:pt>
                <c:pt idx="1">
                  <c:v>39515.414017999996</c:v>
                </c:pt>
                <c:pt idx="2">
                  <c:v>135.58598200000415</c:v>
                </c:pt>
              </c:numCache>
            </c:numRef>
          </c:val>
          <c:extLst>
            <c:ext xmlns:c16="http://schemas.microsoft.com/office/drawing/2014/chart" uri="{C3380CC4-5D6E-409C-BE32-E72D297353CC}">
              <c16:uniqueId val="{00000002-164D-4DB1-8092-2FCCF8C40108}"/>
            </c:ext>
          </c:extLst>
        </c:ser>
        <c:dLbls>
          <c:showLegendKey val="0"/>
          <c:showVal val="0"/>
          <c:showCatName val="0"/>
          <c:showSerName val="0"/>
          <c:showPercent val="0"/>
          <c:showBubbleSize val="0"/>
        </c:dLbls>
        <c:gapWidth val="84"/>
        <c:overlap val="-13"/>
        <c:axId val="625300287"/>
        <c:axId val="746031487"/>
      </c:barChart>
      <c:catAx>
        <c:axId val="62530028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46031487"/>
        <c:crosses val="autoZero"/>
        <c:auto val="1"/>
        <c:lblAlgn val="ctr"/>
        <c:lblOffset val="100"/>
        <c:noMultiLvlLbl val="0"/>
      </c:catAx>
      <c:valAx>
        <c:axId val="746031487"/>
        <c:scaling>
          <c:orientation val="minMax"/>
          <c:max val="45000"/>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bg-BG"/>
                  <a:t>млрд. лв.</a:t>
                </a:r>
              </a:p>
            </c:rich>
          </c:tx>
          <c:layout>
            <c:manualLayout>
              <c:xMode val="edge"/>
              <c:yMode val="edge"/>
              <c:x val="0.14669608109331161"/>
              <c:y val="0.118749430769103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25300287"/>
        <c:crosses val="autoZero"/>
        <c:crossBetween val="between"/>
        <c:dispUnits>
          <c:builtInUnit val="thousands"/>
        </c:dispUnits>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Table>
      <c:spPr>
        <a:noFill/>
        <a:ln>
          <a:noFill/>
        </a:ln>
        <a:effectLst/>
      </c:spPr>
    </c:plotArea>
    <c:plotVisOnly val="1"/>
    <c:dispBlanksAs val="gap"/>
    <c:showDLblsOverMax val="0"/>
  </c:chart>
  <c:spPr>
    <a:noFill/>
    <a:ln w="9525" cap="flat" cmpd="sng" algn="ctr">
      <a:noFill/>
      <a:round/>
    </a:ln>
    <a:effectLst/>
  </c:spPr>
  <c:txPr>
    <a:bodyPr/>
    <a:lstStyle/>
    <a:p>
      <a:pPr>
        <a:defRPr sz="1000" b="0" i="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958092738407699"/>
          <c:y val="5.0925925925925923E-2"/>
          <c:w val="0.73596303587051626"/>
          <c:h val="0.6877384076990376"/>
        </c:manualLayout>
      </c:layout>
      <c:barChart>
        <c:barDir val="col"/>
        <c:grouping val="clustered"/>
        <c:varyColors val="0"/>
        <c:ser>
          <c:idx val="0"/>
          <c:order val="0"/>
          <c:tx>
            <c:strRef>
              <c:f>'Фигура 3'!$A$2</c:f>
              <c:strCache>
                <c:ptCount val="1"/>
                <c:pt idx="0">
                  <c:v>Данъчни приходи</c:v>
                </c:pt>
              </c:strCache>
            </c:strRef>
          </c:tx>
          <c:spPr>
            <a:pattFill prst="wdDnDiag">
              <a:fgClr>
                <a:srgbClr val="FF0000"/>
              </a:fgClr>
              <a:bgClr>
                <a:schemeClr val="bg1"/>
              </a:bgClr>
            </a:pattFill>
            <a:ln>
              <a:solidFill>
                <a:srgbClr val="FF0000"/>
              </a:solidFill>
            </a:ln>
            <a:effectLst/>
          </c:spPr>
          <c:invertIfNegative val="0"/>
          <c:cat>
            <c:numRef>
              <c:f>'Фигура 3'!$B$1:$J$1</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'Фигура 3'!$B$2:$J$2</c:f>
              <c:numCache>
                <c:formatCode>###\ ###\ ##0.0</c:formatCode>
                <c:ptCount val="9"/>
                <c:pt idx="0">
                  <c:v>19014.372510999998</c:v>
                </c:pt>
                <c:pt idx="1">
                  <c:v>20594.218294000002</c:v>
                </c:pt>
                <c:pt idx="2">
                  <c:v>21528.960150999999</c:v>
                </c:pt>
                <c:pt idx="3">
                  <c:v>22370.330851999999</c:v>
                </c:pt>
                <c:pt idx="4">
                  <c:v>23027.774147999997</c:v>
                </c:pt>
                <c:pt idx="5">
                  <c:v>24855.625609999996</c:v>
                </c:pt>
                <c:pt idx="6">
                  <c:v>26902.702535</c:v>
                </c:pt>
                <c:pt idx="7">
                  <c:v>29581.348023999999</c:v>
                </c:pt>
                <c:pt idx="8">
                  <c:v>32235.599999999999</c:v>
                </c:pt>
              </c:numCache>
            </c:numRef>
          </c:val>
          <c:extLst>
            <c:ext xmlns:c16="http://schemas.microsoft.com/office/drawing/2014/chart" uri="{C3380CC4-5D6E-409C-BE32-E72D297353CC}">
              <c16:uniqueId val="{00000000-91CF-464F-BE64-D65936E69A53}"/>
            </c:ext>
          </c:extLst>
        </c:ser>
        <c:ser>
          <c:idx val="1"/>
          <c:order val="1"/>
          <c:tx>
            <c:strRef>
              <c:f>'Фигура 3'!$A$3</c:f>
              <c:strCache>
                <c:ptCount val="1"/>
                <c:pt idx="0">
                  <c:v> Неданъчни приходи </c:v>
                </c:pt>
              </c:strCache>
            </c:strRef>
          </c:tx>
          <c:spPr>
            <a:pattFill prst="dkHorz">
              <a:fgClr>
                <a:schemeClr val="accent1">
                  <a:lumMod val="75000"/>
                </a:schemeClr>
              </a:fgClr>
              <a:bgClr>
                <a:schemeClr val="bg1"/>
              </a:bgClr>
            </a:pattFill>
            <a:ln>
              <a:solidFill>
                <a:schemeClr val="accent1">
                  <a:lumMod val="75000"/>
                </a:schemeClr>
              </a:solidFill>
            </a:ln>
            <a:effectLst/>
          </c:spPr>
          <c:invertIfNegative val="0"/>
          <c:cat>
            <c:numRef>
              <c:f>'Фигура 3'!$B$1:$J$1</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'Фигура 3'!$B$3:$J$3</c:f>
              <c:numCache>
                <c:formatCode>###\ ###\ ##0.0</c:formatCode>
                <c:ptCount val="9"/>
                <c:pt idx="0">
                  <c:v>3315.35329172</c:v>
                </c:pt>
                <c:pt idx="1">
                  <c:v>3320.6783699800003</c:v>
                </c:pt>
                <c:pt idx="2">
                  <c:v>3572.9673459999995</c:v>
                </c:pt>
                <c:pt idx="3">
                  <c:v>3950.525232</c:v>
                </c:pt>
                <c:pt idx="4">
                  <c:v>3459.9389880000003</c:v>
                </c:pt>
                <c:pt idx="5">
                  <c:v>3696.234453</c:v>
                </c:pt>
                <c:pt idx="6">
                  <c:v>4150.1097540000001</c:v>
                </c:pt>
                <c:pt idx="7">
                  <c:v>4214.7281080000002</c:v>
                </c:pt>
                <c:pt idx="8">
                  <c:v>5302.6</c:v>
                </c:pt>
              </c:numCache>
            </c:numRef>
          </c:val>
          <c:extLst>
            <c:ext xmlns:c16="http://schemas.microsoft.com/office/drawing/2014/chart" uri="{C3380CC4-5D6E-409C-BE32-E72D297353CC}">
              <c16:uniqueId val="{00000001-91CF-464F-BE64-D65936E69A53}"/>
            </c:ext>
          </c:extLst>
        </c:ser>
        <c:ser>
          <c:idx val="2"/>
          <c:order val="2"/>
          <c:tx>
            <c:strRef>
              <c:f>'Фигура 3'!$A$4</c:f>
              <c:strCache>
                <c:ptCount val="1"/>
                <c:pt idx="0">
                  <c:v> Помощи и дарения</c:v>
                </c:pt>
              </c:strCache>
            </c:strRef>
          </c:tx>
          <c:spPr>
            <a:solidFill>
              <a:schemeClr val="bg1">
                <a:lumMod val="65000"/>
              </a:schemeClr>
            </a:solidFill>
            <a:ln>
              <a:solidFill>
                <a:schemeClr val="bg1">
                  <a:lumMod val="65000"/>
                </a:schemeClr>
              </a:solidFill>
            </a:ln>
            <a:effectLst/>
          </c:spPr>
          <c:invertIfNegative val="0"/>
          <c:cat>
            <c:numRef>
              <c:f>'Фигура 3'!$B$1:$J$1</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'Фигура 3'!$B$4:$J$4</c:f>
              <c:numCache>
                <c:formatCode>###\ ###\ ##0.0</c:formatCode>
                <c:ptCount val="9"/>
                <c:pt idx="0">
                  <c:v>1602.917295</c:v>
                </c:pt>
                <c:pt idx="1">
                  <c:v>1463.1757719999998</c:v>
                </c:pt>
                <c:pt idx="2">
                  <c:v>2367.5202340000001</c:v>
                </c:pt>
                <c:pt idx="3">
                  <c:v>2656.3302469999999</c:v>
                </c:pt>
                <c:pt idx="4">
                  <c:v>2921.4049050000008</c:v>
                </c:pt>
                <c:pt idx="5">
                  <c:v>3647.6783520000004</c:v>
                </c:pt>
                <c:pt idx="6">
                  <c:v>2906.6306119999999</c:v>
                </c:pt>
                <c:pt idx="7">
                  <c:v>1520.5788849999999</c:v>
                </c:pt>
                <c:pt idx="8">
                  <c:v>2112.8000000000002</c:v>
                </c:pt>
              </c:numCache>
            </c:numRef>
          </c:val>
          <c:extLst>
            <c:ext xmlns:c16="http://schemas.microsoft.com/office/drawing/2014/chart" uri="{C3380CC4-5D6E-409C-BE32-E72D297353CC}">
              <c16:uniqueId val="{00000002-91CF-464F-BE64-D65936E69A53}"/>
            </c:ext>
          </c:extLst>
        </c:ser>
        <c:dLbls>
          <c:showLegendKey val="0"/>
          <c:showVal val="0"/>
          <c:showCatName val="0"/>
          <c:showSerName val="0"/>
          <c:showPercent val="0"/>
          <c:showBubbleSize val="0"/>
        </c:dLbls>
        <c:gapWidth val="50"/>
        <c:axId val="2031502623"/>
        <c:axId val="2032291087"/>
      </c:barChart>
      <c:lineChart>
        <c:grouping val="standard"/>
        <c:varyColors val="0"/>
        <c:ser>
          <c:idx val="3"/>
          <c:order val="3"/>
          <c:tx>
            <c:strRef>
              <c:f>'Фигура 3'!$A$5</c:f>
              <c:strCache>
                <c:ptCount val="1"/>
                <c:pt idx="0">
                  <c:v>Дял от БВП (д.с.)</c:v>
                </c:pt>
              </c:strCache>
            </c:strRef>
          </c:tx>
          <c:spPr>
            <a:ln w="28575" cap="rnd">
              <a:solidFill>
                <a:schemeClr val="accent6"/>
              </a:solidFill>
              <a:round/>
            </a:ln>
            <a:effectLst/>
          </c:spPr>
          <c:marker>
            <c:symbol val="none"/>
          </c:marker>
          <c:cat>
            <c:numRef>
              <c:f>'Фигура 3'!$B$1:$J$1</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'Фигура 3'!$B$5:$J$5</c:f>
              <c:numCache>
                <c:formatCode>0.0%</c:formatCode>
                <c:ptCount val="9"/>
                <c:pt idx="0">
                  <c:v>0.32007810350821958</c:v>
                </c:pt>
                <c:pt idx="1">
                  <c:v>0.31424463906255756</c:v>
                </c:pt>
                <c:pt idx="2">
                  <c:v>0.3348282640936126</c:v>
                </c:pt>
                <c:pt idx="3">
                  <c:v>0.35266601759514254</c:v>
                </c:pt>
                <c:pt idx="4">
                  <c:v>0.35163943550672389</c:v>
                </c:pt>
                <c:pt idx="5">
                  <c:v>0.3635278195345264</c:v>
                </c:pt>
                <c:pt idx="6">
                  <c:v>0.3607717218682307</c:v>
                </c:pt>
                <c:pt idx="7">
                  <c:v>0.34952266454486719</c:v>
                </c:pt>
                <c:pt idx="8">
                  <c:v>0.36739295812836797</c:v>
                </c:pt>
              </c:numCache>
            </c:numRef>
          </c:val>
          <c:smooth val="0"/>
          <c:extLst>
            <c:ext xmlns:c16="http://schemas.microsoft.com/office/drawing/2014/chart" uri="{C3380CC4-5D6E-409C-BE32-E72D297353CC}">
              <c16:uniqueId val="{00000003-91CF-464F-BE64-D65936E69A53}"/>
            </c:ext>
          </c:extLst>
        </c:ser>
        <c:dLbls>
          <c:showLegendKey val="0"/>
          <c:showVal val="0"/>
          <c:showCatName val="0"/>
          <c:showSerName val="0"/>
          <c:showPercent val="0"/>
          <c:showBubbleSize val="0"/>
        </c:dLbls>
        <c:marker val="1"/>
        <c:smooth val="0"/>
        <c:axId val="2036665343"/>
        <c:axId val="151557103"/>
      </c:lineChart>
      <c:catAx>
        <c:axId val="2031502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32291087"/>
        <c:crosses val="autoZero"/>
        <c:auto val="1"/>
        <c:lblAlgn val="ctr"/>
        <c:lblOffset val="100"/>
        <c:noMultiLvlLbl val="0"/>
      </c:catAx>
      <c:valAx>
        <c:axId val="2032291087"/>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bg-BG"/>
                  <a:t>млн.</a:t>
                </a:r>
                <a:r>
                  <a:rPr lang="bg-BG" baseline="0"/>
                  <a:t> лв.</a:t>
                </a:r>
                <a:endParaRPr lang="en-US"/>
              </a:p>
            </c:rich>
          </c:tx>
          <c:layout>
            <c:manualLayout>
              <c:xMode val="edge"/>
              <c:yMode val="edge"/>
              <c:x val="1.7953630796150481E-2"/>
              <c:y val="5.7480314960629934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 ##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31502623"/>
        <c:crosses val="autoZero"/>
        <c:crossBetween val="between"/>
      </c:valAx>
      <c:valAx>
        <c:axId val="151557103"/>
        <c:scaling>
          <c:orientation val="minMax"/>
          <c:max val="0.37000000000000005"/>
          <c:min val="0.31000000000000005"/>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36665343"/>
        <c:crosses val="max"/>
        <c:crossBetween val="between"/>
      </c:valAx>
      <c:catAx>
        <c:axId val="2036665343"/>
        <c:scaling>
          <c:orientation val="minMax"/>
        </c:scaling>
        <c:delete val="1"/>
        <c:axPos val="b"/>
        <c:numFmt formatCode="General" sourceLinked="1"/>
        <c:majorTickMark val="out"/>
        <c:minorTickMark val="none"/>
        <c:tickLblPos val="nextTo"/>
        <c:crossAx val="151557103"/>
        <c:crosses val="autoZero"/>
        <c:auto val="1"/>
        <c:lblAlgn val="ctr"/>
        <c:lblOffset val="100"/>
        <c:noMultiLvlLbl val="0"/>
      </c:catAx>
      <c:spPr>
        <a:noFill/>
        <a:ln>
          <a:noFill/>
        </a:ln>
        <a:effectLst/>
      </c:spPr>
    </c:plotArea>
    <c:legend>
      <c:legendPos val="b"/>
      <c:layout>
        <c:manualLayout>
          <c:xMode val="edge"/>
          <c:yMode val="edge"/>
          <c:x val="5.0347112860892392E-2"/>
          <c:y val="0.84606372120151663"/>
          <c:w val="0.87152799650043755"/>
          <c:h val="0.1261585010207057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b="0" i="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600934698405194"/>
          <c:y val="0.10319162825005665"/>
          <c:w val="0.77830526658620225"/>
          <c:h val="0.45215814359284651"/>
        </c:manualLayout>
      </c:layout>
      <c:barChart>
        <c:barDir val="col"/>
        <c:grouping val="clustered"/>
        <c:varyColors val="0"/>
        <c:ser>
          <c:idx val="0"/>
          <c:order val="0"/>
          <c:tx>
            <c:strRef>
              <c:f>'Фигура 1'!$B$26</c:f>
              <c:strCache>
                <c:ptCount val="1"/>
                <c:pt idx="0">
                  <c:v>Отчет</c:v>
                </c:pt>
              </c:strCache>
            </c:strRef>
          </c:tx>
          <c:spPr>
            <a:pattFill prst="dkHorz">
              <a:fgClr>
                <a:schemeClr val="accent1">
                  <a:lumMod val="60000"/>
                  <a:lumOff val="40000"/>
                </a:schemeClr>
              </a:fgClr>
              <a:bgClr>
                <a:schemeClr val="bg1"/>
              </a:bgClr>
            </a:pattFill>
            <a:ln>
              <a:solidFill>
                <a:schemeClr val="accent1"/>
              </a:solidFill>
            </a:ln>
            <a:effectLst/>
          </c:spPr>
          <c:invertIfNegative val="0"/>
          <c:dLbls>
            <c:spPr>
              <a:noFill/>
              <a:ln>
                <a:noFill/>
              </a:ln>
              <a:effectLst/>
            </c:spPr>
            <c:txPr>
              <a:bodyPr rot="-5400000" spcFirstLastPara="1" vertOverflow="ellipsis"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'Фигура 1'!$A$27:$A$40</c:f>
              <c:strCache>
                <c:ptCount val="6"/>
                <c:pt idx="0">
                  <c:v>   Данъци върху печалбата</c:v>
                </c:pt>
                <c:pt idx="1">
                  <c:v>   Данък върху доходите на физическите лица</c:v>
                </c:pt>
                <c:pt idx="2">
                  <c:v>ДДС</c:v>
                </c:pt>
                <c:pt idx="3">
                  <c:v>Акцизи</c:v>
                </c:pt>
                <c:pt idx="4">
                  <c:v>   Социално и здравно осигуриване</c:v>
                </c:pt>
                <c:pt idx="5">
                  <c:v> Неданъчни приходи </c:v>
                </c:pt>
              </c:strCache>
            </c:strRef>
          </c:cat>
          <c:val>
            <c:numRef>
              <c:f>'Фигура 1'!$B$27:$B$40</c:f>
              <c:numCache>
                <c:formatCode>0.0</c:formatCode>
                <c:ptCount val="6"/>
                <c:pt idx="0">
                  <c:v>2464.5</c:v>
                </c:pt>
                <c:pt idx="1">
                  <c:v>3668</c:v>
                </c:pt>
                <c:pt idx="2">
                  <c:v>10064</c:v>
                </c:pt>
                <c:pt idx="3">
                  <c:v>5203.2</c:v>
                </c:pt>
                <c:pt idx="4">
                  <c:v>9458.2999999999993</c:v>
                </c:pt>
                <c:pt idx="5">
                  <c:v>5302.6</c:v>
                </c:pt>
              </c:numCache>
            </c:numRef>
          </c:val>
          <c:extLst>
            <c:ext xmlns:c16="http://schemas.microsoft.com/office/drawing/2014/chart" uri="{C3380CC4-5D6E-409C-BE32-E72D297353CC}">
              <c16:uniqueId val="{00000000-6BB0-4A65-B25D-FBC47163240F}"/>
            </c:ext>
          </c:extLst>
        </c:ser>
        <c:ser>
          <c:idx val="1"/>
          <c:order val="1"/>
          <c:tx>
            <c:strRef>
              <c:f>'Фигура 1'!$C$26</c:f>
              <c:strCache>
                <c:ptCount val="1"/>
                <c:pt idx="0">
                  <c:v>План по КФП</c:v>
                </c:pt>
              </c:strCache>
            </c:strRef>
          </c:tx>
          <c:spPr>
            <a:pattFill prst="dkVert">
              <a:fgClr>
                <a:srgbClr val="FF0000"/>
              </a:fgClr>
              <a:bgClr>
                <a:schemeClr val="bg1"/>
              </a:bgClr>
            </a:pattFill>
            <a:ln>
              <a:solidFill>
                <a:srgbClr val="FF0000"/>
              </a:solid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'Фигура 1'!$A$27:$A$40</c:f>
              <c:strCache>
                <c:ptCount val="6"/>
                <c:pt idx="0">
                  <c:v>   Данъци върху печалбата</c:v>
                </c:pt>
                <c:pt idx="1">
                  <c:v>   Данък върху доходите на физическите лица</c:v>
                </c:pt>
                <c:pt idx="2">
                  <c:v>ДДС</c:v>
                </c:pt>
                <c:pt idx="3">
                  <c:v>Акцизи</c:v>
                </c:pt>
                <c:pt idx="4">
                  <c:v>   Социално и здравно осигуриване</c:v>
                </c:pt>
                <c:pt idx="5">
                  <c:v> Неданъчни приходи </c:v>
                </c:pt>
              </c:strCache>
            </c:strRef>
          </c:cat>
          <c:val>
            <c:numRef>
              <c:f>'Фигура 1'!$C$27:$C$40</c:f>
              <c:numCache>
                <c:formatCode>0.0</c:formatCode>
                <c:ptCount val="6"/>
                <c:pt idx="0">
                  <c:v>2364</c:v>
                </c:pt>
                <c:pt idx="1">
                  <c:v>3392.6</c:v>
                </c:pt>
                <c:pt idx="2">
                  <c:v>9780</c:v>
                </c:pt>
                <c:pt idx="3">
                  <c:v>5150</c:v>
                </c:pt>
                <c:pt idx="4">
                  <c:v>9131.2999999999993</c:v>
                </c:pt>
                <c:pt idx="5">
                  <c:v>4703.3999999999996</c:v>
                </c:pt>
              </c:numCache>
            </c:numRef>
          </c:val>
          <c:extLst>
            <c:ext xmlns:c16="http://schemas.microsoft.com/office/drawing/2014/chart" uri="{C3380CC4-5D6E-409C-BE32-E72D297353CC}">
              <c16:uniqueId val="{00000001-6BB0-4A65-B25D-FBC47163240F}"/>
            </c:ext>
          </c:extLst>
        </c:ser>
        <c:dLbls>
          <c:showLegendKey val="0"/>
          <c:showVal val="0"/>
          <c:showCatName val="0"/>
          <c:showSerName val="0"/>
          <c:showPercent val="0"/>
          <c:showBubbleSize val="0"/>
        </c:dLbls>
        <c:gapWidth val="1"/>
        <c:overlap val="-27"/>
        <c:axId val="444771328"/>
        <c:axId val="445641360"/>
      </c:barChart>
      <c:catAx>
        <c:axId val="444771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45641360"/>
        <c:crosses val="autoZero"/>
        <c:auto val="1"/>
        <c:lblAlgn val="ctr"/>
        <c:lblOffset val="100"/>
        <c:noMultiLvlLbl val="0"/>
      </c:catAx>
      <c:valAx>
        <c:axId val="445641360"/>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ru-RU"/>
                  <a:t>млн. лв.</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44771328"/>
        <c:crosses val="autoZero"/>
        <c:crossBetween val="between"/>
      </c:valAx>
      <c:spPr>
        <a:noFill/>
        <a:ln>
          <a:noFill/>
        </a:ln>
        <a:effectLst/>
      </c:spPr>
    </c:plotArea>
    <c:legend>
      <c:legendPos val="b"/>
      <c:layout>
        <c:manualLayout>
          <c:xMode val="edge"/>
          <c:yMode val="edge"/>
          <c:x val="1.5970773795518232E-2"/>
          <c:y val="0.91451343095779181"/>
          <c:w val="0.4806949015899572"/>
          <c:h val="6.9935228124243853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971810065323986E-2"/>
          <c:y val="0.14384508990318118"/>
          <c:w val="0.87527835896780648"/>
          <c:h val="0.74261879090839789"/>
        </c:manualLayout>
      </c:layout>
      <c:barChart>
        <c:barDir val="col"/>
        <c:grouping val="clustered"/>
        <c:varyColors val="0"/>
        <c:ser>
          <c:idx val="0"/>
          <c:order val="0"/>
          <c:spPr>
            <a:solidFill>
              <a:schemeClr val="accent1">
                <a:lumMod val="60000"/>
                <a:lumOff val="40000"/>
              </a:schemeClr>
            </a:solid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'Фигура 5а'!$A$1:$A$6</c:f>
              <c:strCache>
                <c:ptCount val="6"/>
                <c:pt idx="0">
                  <c:v>Хърватска (1)</c:v>
                </c:pt>
                <c:pt idx="1">
                  <c:v>България (2)</c:v>
                </c:pt>
                <c:pt idx="2">
                  <c:v>Швеция (3)</c:v>
                </c:pt>
                <c:pt idx="3">
                  <c:v>Холандия (26)</c:v>
                </c:pt>
                <c:pt idx="4">
                  <c:v>Белгия (27)</c:v>
                </c:pt>
                <c:pt idx="5">
                  <c:v>Германия (28)</c:v>
                </c:pt>
              </c:strCache>
            </c:strRef>
          </c:cat>
          <c:val>
            <c:numRef>
              <c:f>'Фигура 5а'!$B$1:$B$6</c:f>
              <c:numCache>
                <c:formatCode>0.0%</c:formatCode>
                <c:ptCount val="6"/>
                <c:pt idx="0">
                  <c:v>0.52</c:v>
                </c:pt>
                <c:pt idx="1">
                  <c:v>0.51300000000000001</c:v>
                </c:pt>
                <c:pt idx="2">
                  <c:v>0.51200000000000001</c:v>
                </c:pt>
                <c:pt idx="3">
                  <c:v>0.309</c:v>
                </c:pt>
                <c:pt idx="4">
                  <c:v>0.3</c:v>
                </c:pt>
                <c:pt idx="5">
                  <c:v>0.27500000000000002</c:v>
                </c:pt>
              </c:numCache>
            </c:numRef>
          </c:val>
          <c:extLst>
            <c:ext xmlns:c16="http://schemas.microsoft.com/office/drawing/2014/chart" uri="{C3380CC4-5D6E-409C-BE32-E72D297353CC}">
              <c16:uniqueId val="{00000000-3753-4016-A8A5-B4812753702E}"/>
            </c:ext>
          </c:extLst>
        </c:ser>
        <c:dLbls>
          <c:showLegendKey val="0"/>
          <c:showVal val="0"/>
          <c:showCatName val="0"/>
          <c:showSerName val="0"/>
          <c:showPercent val="0"/>
          <c:showBubbleSize val="0"/>
        </c:dLbls>
        <c:gapWidth val="60"/>
        <c:overlap val="-27"/>
        <c:axId val="588691296"/>
        <c:axId val="415710816"/>
      </c:barChart>
      <c:lineChart>
        <c:grouping val="standard"/>
        <c:varyColors val="0"/>
        <c:ser>
          <c:idx val="1"/>
          <c:order val="1"/>
          <c:spPr>
            <a:ln w="28575" cap="rnd">
              <a:solidFill>
                <a:srgbClr val="FF0000"/>
              </a:solidFill>
              <a:round/>
            </a:ln>
            <a:effectLst/>
          </c:spPr>
          <c:marker>
            <c:symbol val="none"/>
          </c:marker>
          <c:cat>
            <c:strRef>
              <c:f>'Фигура 5а'!$A$1:$A$6</c:f>
              <c:strCache>
                <c:ptCount val="6"/>
                <c:pt idx="0">
                  <c:v>Хърватска (1)</c:v>
                </c:pt>
                <c:pt idx="1">
                  <c:v>България (2)</c:v>
                </c:pt>
                <c:pt idx="2">
                  <c:v>Швеция (3)</c:v>
                </c:pt>
                <c:pt idx="3">
                  <c:v>Холандия (26)</c:v>
                </c:pt>
                <c:pt idx="4">
                  <c:v>Белгия (27)</c:v>
                </c:pt>
                <c:pt idx="5">
                  <c:v>Германия (28)</c:v>
                </c:pt>
              </c:strCache>
            </c:strRef>
          </c:cat>
          <c:val>
            <c:numRef>
              <c:f>'Фигура 5а'!$C$1:$C$6</c:f>
              <c:numCache>
                <c:formatCode>0.0%</c:formatCode>
                <c:ptCount val="6"/>
                <c:pt idx="0">
                  <c:v>0.34699999999999998</c:v>
                </c:pt>
                <c:pt idx="1">
                  <c:v>0.34699999999999998</c:v>
                </c:pt>
                <c:pt idx="2">
                  <c:v>0.34699999999999998</c:v>
                </c:pt>
                <c:pt idx="3">
                  <c:v>0.34699999999999998</c:v>
                </c:pt>
                <c:pt idx="4">
                  <c:v>0.34699999999999998</c:v>
                </c:pt>
                <c:pt idx="5">
                  <c:v>0.34699999999999998</c:v>
                </c:pt>
              </c:numCache>
            </c:numRef>
          </c:val>
          <c:smooth val="0"/>
          <c:extLst>
            <c:ext xmlns:c16="http://schemas.microsoft.com/office/drawing/2014/chart" uri="{C3380CC4-5D6E-409C-BE32-E72D297353CC}">
              <c16:uniqueId val="{00000001-3753-4016-A8A5-B4812753702E}"/>
            </c:ext>
          </c:extLst>
        </c:ser>
        <c:dLbls>
          <c:showLegendKey val="0"/>
          <c:showVal val="0"/>
          <c:showCatName val="0"/>
          <c:showSerName val="0"/>
          <c:showPercent val="0"/>
          <c:showBubbleSize val="0"/>
        </c:dLbls>
        <c:marker val="1"/>
        <c:smooth val="0"/>
        <c:axId val="588691296"/>
        <c:axId val="415710816"/>
      </c:lineChart>
      <c:catAx>
        <c:axId val="588691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crossAx val="415710816"/>
        <c:crosses val="autoZero"/>
        <c:auto val="1"/>
        <c:lblAlgn val="ctr"/>
        <c:lblOffset val="100"/>
        <c:noMultiLvlLbl val="0"/>
      </c:catAx>
      <c:valAx>
        <c:axId val="41571081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crossAx val="58869129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000" b="0" i="0">
          <a:solidFill>
            <a:srgbClr val="0070C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08858413576884E-2"/>
          <c:y val="0.28002493024580127"/>
          <c:w val="0.87926198092229835"/>
          <c:h val="0.58771274927141937"/>
        </c:manualLayout>
      </c:layout>
      <c:barChart>
        <c:barDir val="col"/>
        <c:grouping val="clustered"/>
        <c:varyColors val="0"/>
        <c:ser>
          <c:idx val="0"/>
          <c:order val="0"/>
          <c:spPr>
            <a:solidFill>
              <a:schemeClr val="accent1">
                <a:lumMod val="60000"/>
                <a:lumOff val="40000"/>
              </a:schemeClr>
            </a:solid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'Фигура 5б'!$A$1:$A$7</c:f>
              <c:strCache>
                <c:ptCount val="6"/>
                <c:pt idx="0">
                  <c:v>Дания (1)</c:v>
                </c:pt>
                <c:pt idx="1">
                  <c:v>Ирландия (2)</c:v>
                </c:pt>
                <c:pt idx="2">
                  <c:v>Малта (3)</c:v>
                </c:pt>
                <c:pt idx="3">
                  <c:v>България (25)</c:v>
                </c:pt>
                <c:pt idx="4">
                  <c:v>Литва (27)</c:v>
                </c:pt>
                <c:pt idx="5">
                  <c:v>Хърватска (28)</c:v>
                </c:pt>
              </c:strCache>
            </c:strRef>
          </c:cat>
          <c:val>
            <c:numRef>
              <c:f>'Фигура 5б'!$B$1:$B$7</c:f>
              <c:numCache>
                <c:formatCode>0.0%</c:formatCode>
                <c:ptCount val="6"/>
                <c:pt idx="0">
                  <c:v>0.65400000000000003</c:v>
                </c:pt>
                <c:pt idx="1">
                  <c:v>0.46100000000000002</c:v>
                </c:pt>
                <c:pt idx="2">
                  <c:v>0.44</c:v>
                </c:pt>
                <c:pt idx="3">
                  <c:v>0.20399999999999999</c:v>
                </c:pt>
                <c:pt idx="4">
                  <c:v>0.184</c:v>
                </c:pt>
                <c:pt idx="5">
                  <c:v>0.16600000000000001</c:v>
                </c:pt>
              </c:numCache>
            </c:numRef>
          </c:val>
          <c:extLst>
            <c:ext xmlns:c16="http://schemas.microsoft.com/office/drawing/2014/chart" uri="{C3380CC4-5D6E-409C-BE32-E72D297353CC}">
              <c16:uniqueId val="{00000000-7AA0-445E-B517-54D8305187B5}"/>
            </c:ext>
          </c:extLst>
        </c:ser>
        <c:dLbls>
          <c:showLegendKey val="0"/>
          <c:showVal val="0"/>
          <c:showCatName val="0"/>
          <c:showSerName val="0"/>
          <c:showPercent val="0"/>
          <c:showBubbleSize val="0"/>
        </c:dLbls>
        <c:gapWidth val="60"/>
        <c:overlap val="-27"/>
        <c:axId val="678006080"/>
        <c:axId val="672482432"/>
      </c:barChart>
      <c:lineChart>
        <c:grouping val="standard"/>
        <c:varyColors val="0"/>
        <c:ser>
          <c:idx val="1"/>
          <c:order val="1"/>
          <c:spPr>
            <a:ln w="28575" cap="rnd">
              <a:solidFill>
                <a:srgbClr val="FF0000"/>
              </a:solidFill>
              <a:round/>
            </a:ln>
            <a:effectLst/>
          </c:spPr>
          <c:marker>
            <c:symbol val="none"/>
          </c:marker>
          <c:cat>
            <c:strRef>
              <c:f>'Фигура 5б'!$A$1:$A$7</c:f>
              <c:strCache>
                <c:ptCount val="6"/>
                <c:pt idx="0">
                  <c:v>Дания (1)</c:v>
                </c:pt>
                <c:pt idx="1">
                  <c:v>Ирландия (2)</c:v>
                </c:pt>
                <c:pt idx="2">
                  <c:v>Малта (3)</c:v>
                </c:pt>
                <c:pt idx="3">
                  <c:v>България (25)</c:v>
                </c:pt>
                <c:pt idx="4">
                  <c:v>Литва (27)</c:v>
                </c:pt>
                <c:pt idx="5">
                  <c:v>Хърватска (28)</c:v>
                </c:pt>
              </c:strCache>
            </c:strRef>
          </c:cat>
          <c:val>
            <c:numRef>
              <c:f>'Фигура 5б'!$C$1:$C$7</c:f>
              <c:numCache>
                <c:formatCode>0.0%</c:formatCode>
                <c:ptCount val="6"/>
                <c:pt idx="0">
                  <c:v>0.34300000000000003</c:v>
                </c:pt>
                <c:pt idx="1">
                  <c:v>0.34300000000000003</c:v>
                </c:pt>
                <c:pt idx="2">
                  <c:v>0.34300000000000003</c:v>
                </c:pt>
                <c:pt idx="3">
                  <c:v>0.34300000000000003</c:v>
                </c:pt>
                <c:pt idx="4">
                  <c:v>0.34300000000000003</c:v>
                </c:pt>
                <c:pt idx="5">
                  <c:v>0.34300000000000003</c:v>
                </c:pt>
              </c:numCache>
            </c:numRef>
          </c:val>
          <c:smooth val="0"/>
          <c:extLst>
            <c:ext xmlns:c16="http://schemas.microsoft.com/office/drawing/2014/chart" uri="{C3380CC4-5D6E-409C-BE32-E72D297353CC}">
              <c16:uniqueId val="{00000001-7AA0-445E-B517-54D8305187B5}"/>
            </c:ext>
          </c:extLst>
        </c:ser>
        <c:dLbls>
          <c:showLegendKey val="0"/>
          <c:showVal val="0"/>
          <c:showCatName val="0"/>
          <c:showSerName val="0"/>
          <c:showPercent val="0"/>
          <c:showBubbleSize val="0"/>
        </c:dLbls>
        <c:marker val="1"/>
        <c:smooth val="0"/>
        <c:axId val="678006080"/>
        <c:axId val="672482432"/>
      </c:lineChart>
      <c:catAx>
        <c:axId val="67800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crossAx val="672482432"/>
        <c:crosses val="autoZero"/>
        <c:auto val="1"/>
        <c:lblAlgn val="ctr"/>
        <c:lblOffset val="100"/>
        <c:noMultiLvlLbl val="0"/>
      </c:catAx>
      <c:valAx>
        <c:axId val="67248243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crossAx val="67800608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800" b="0" i="0">
          <a:solidFill>
            <a:srgbClr val="0070C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004694377749155E-2"/>
          <c:y val="0.12399287480786987"/>
          <c:w val="0.87928500475602267"/>
          <c:h val="0.68340277780461678"/>
        </c:manualLayout>
      </c:layout>
      <c:barChart>
        <c:barDir val="col"/>
        <c:grouping val="clustered"/>
        <c:varyColors val="0"/>
        <c:ser>
          <c:idx val="0"/>
          <c:order val="0"/>
          <c:spPr>
            <a:solidFill>
              <a:schemeClr val="accent1">
                <a:lumMod val="60000"/>
                <a:lumOff val="40000"/>
              </a:schemeClr>
            </a:solid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'Фигура 6'!$C$44:$C$49</c:f>
              <c:strCache>
                <c:ptCount val="6"/>
                <c:pt idx="0">
                  <c:v>Франция (1)</c:v>
                </c:pt>
                <c:pt idx="1">
                  <c:v>Дания (2)</c:v>
                </c:pt>
                <c:pt idx="2">
                  <c:v>Белгия (3)</c:v>
                </c:pt>
                <c:pt idx="3">
                  <c:v>България (26)</c:v>
                </c:pt>
                <c:pt idx="4">
                  <c:v>Румъния (27)</c:v>
                </c:pt>
                <c:pt idx="5">
                  <c:v>Ирландия (28)</c:v>
                </c:pt>
              </c:strCache>
            </c:strRef>
          </c:cat>
          <c:val>
            <c:numRef>
              <c:f>'Фигура 6'!$D$44:$D$49</c:f>
              <c:numCache>
                <c:formatCode>0.0%</c:formatCode>
                <c:ptCount val="6"/>
                <c:pt idx="0">
                  <c:v>0.46500000000000002</c:v>
                </c:pt>
                <c:pt idx="1">
                  <c:v>0.45700000000000002</c:v>
                </c:pt>
                <c:pt idx="2">
                  <c:v>0.44900000000000001</c:v>
                </c:pt>
                <c:pt idx="3">
                  <c:v>0.29499999999999998</c:v>
                </c:pt>
                <c:pt idx="4">
                  <c:v>0.249</c:v>
                </c:pt>
                <c:pt idx="5">
                  <c:v>0.23</c:v>
                </c:pt>
              </c:numCache>
            </c:numRef>
          </c:val>
          <c:extLst>
            <c:ext xmlns:c16="http://schemas.microsoft.com/office/drawing/2014/chart" uri="{C3380CC4-5D6E-409C-BE32-E72D297353CC}">
              <c16:uniqueId val="{00000000-3DE0-4259-8609-7BD2F66DA546}"/>
            </c:ext>
          </c:extLst>
        </c:ser>
        <c:dLbls>
          <c:showLegendKey val="0"/>
          <c:showVal val="0"/>
          <c:showCatName val="0"/>
          <c:showSerName val="0"/>
          <c:showPercent val="0"/>
          <c:showBubbleSize val="0"/>
        </c:dLbls>
        <c:gapWidth val="104"/>
        <c:axId val="237205512"/>
        <c:axId val="237204528"/>
      </c:barChart>
      <c:lineChart>
        <c:grouping val="standard"/>
        <c:varyColors val="0"/>
        <c:ser>
          <c:idx val="1"/>
          <c:order val="1"/>
          <c:spPr>
            <a:ln w="28575" cap="rnd">
              <a:solidFill>
                <a:srgbClr val="FF0000"/>
              </a:solidFill>
              <a:round/>
            </a:ln>
            <a:effectLst/>
          </c:spPr>
          <c:marker>
            <c:symbol val="none"/>
          </c:marker>
          <c:cat>
            <c:strRef>
              <c:f>'Фигура 6'!$C$44:$C$49</c:f>
              <c:strCache>
                <c:ptCount val="6"/>
                <c:pt idx="0">
                  <c:v>Франция (1)</c:v>
                </c:pt>
                <c:pt idx="1">
                  <c:v>Дания (2)</c:v>
                </c:pt>
                <c:pt idx="2">
                  <c:v>Белгия (3)</c:v>
                </c:pt>
                <c:pt idx="3">
                  <c:v>България (26)</c:v>
                </c:pt>
                <c:pt idx="4">
                  <c:v>Румъния (27)</c:v>
                </c:pt>
                <c:pt idx="5">
                  <c:v>Ирландия (28)</c:v>
                </c:pt>
              </c:strCache>
            </c:strRef>
          </c:cat>
          <c:val>
            <c:numRef>
              <c:f>'Фигура 6'!$E$44:$E$49</c:f>
              <c:numCache>
                <c:formatCode>0%</c:formatCode>
                <c:ptCount val="6"/>
                <c:pt idx="0">
                  <c:v>0.39</c:v>
                </c:pt>
                <c:pt idx="1">
                  <c:v>0.39</c:v>
                </c:pt>
                <c:pt idx="2">
                  <c:v>0.39</c:v>
                </c:pt>
                <c:pt idx="3">
                  <c:v>0.39</c:v>
                </c:pt>
                <c:pt idx="4">
                  <c:v>0.39</c:v>
                </c:pt>
                <c:pt idx="5">
                  <c:v>0.39</c:v>
                </c:pt>
              </c:numCache>
            </c:numRef>
          </c:val>
          <c:smooth val="0"/>
          <c:extLst>
            <c:ext xmlns:c16="http://schemas.microsoft.com/office/drawing/2014/chart" uri="{C3380CC4-5D6E-409C-BE32-E72D297353CC}">
              <c16:uniqueId val="{00000001-3DE0-4259-8609-7BD2F66DA546}"/>
            </c:ext>
          </c:extLst>
        </c:ser>
        <c:dLbls>
          <c:showLegendKey val="0"/>
          <c:showVal val="0"/>
          <c:showCatName val="0"/>
          <c:showSerName val="0"/>
          <c:showPercent val="0"/>
          <c:showBubbleSize val="0"/>
        </c:dLbls>
        <c:marker val="1"/>
        <c:smooth val="0"/>
        <c:axId val="237205512"/>
        <c:axId val="237204528"/>
      </c:lineChart>
      <c:catAx>
        <c:axId val="237205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37204528"/>
        <c:crosses val="autoZero"/>
        <c:auto val="1"/>
        <c:lblAlgn val="ctr"/>
        <c:lblOffset val="100"/>
        <c:noMultiLvlLbl val="0"/>
      </c:catAx>
      <c:valAx>
        <c:axId val="23720452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37205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000" b="0" i="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3317642349006"/>
          <c:y val="6.2894409998313722E-2"/>
          <c:w val="0.86280621406820068"/>
          <c:h val="0.59980924013853398"/>
        </c:manualLayout>
      </c:layout>
      <c:lineChart>
        <c:grouping val="standard"/>
        <c:varyColors val="0"/>
        <c:ser>
          <c:idx val="0"/>
          <c:order val="0"/>
          <c:tx>
            <c:strRef>
              <c:f>'Фигура 2 износ'!$A$2</c:f>
              <c:strCache>
                <c:ptCount val="1"/>
                <c:pt idx="0">
                  <c:v>Свят</c:v>
                </c:pt>
              </c:strCache>
            </c:strRef>
          </c:tx>
          <c:spPr>
            <a:ln w="38100">
              <a:solidFill>
                <a:schemeClr val="tx1"/>
              </a:solidFill>
            </a:ln>
          </c:spPr>
          <c:marker>
            <c:symbol val="none"/>
          </c:marker>
          <c:cat>
            <c:strRef>
              <c:f>'Фигура 2 износ'!$B$1:$P$1</c:f>
              <c:strCache>
                <c:ptCount val="7"/>
                <c:pt idx="0">
                  <c:v>2015</c:v>
                </c:pt>
                <c:pt idx="1">
                  <c:v>2016</c:v>
                </c:pt>
                <c:pt idx="2">
                  <c:v>2017</c:v>
                </c:pt>
                <c:pt idx="3">
                  <c:v>2018</c:v>
                </c:pt>
                <c:pt idx="4">
                  <c:v>2019</c:v>
                </c:pt>
                <c:pt idx="5">
                  <c:v>2020</c:v>
                </c:pt>
                <c:pt idx="6">
                  <c:v>2021</c:v>
                </c:pt>
              </c:strCache>
            </c:strRef>
          </c:cat>
          <c:val>
            <c:numRef>
              <c:f>'Фигура 2 износ'!$B$2:$P$2</c:f>
              <c:numCache>
                <c:formatCode>0.0</c:formatCode>
                <c:ptCount val="7"/>
                <c:pt idx="0">
                  <c:v>2.95</c:v>
                </c:pt>
                <c:pt idx="1">
                  <c:v>2.2170000000000001</c:v>
                </c:pt>
                <c:pt idx="2">
                  <c:v>5.2809999999999997</c:v>
                </c:pt>
                <c:pt idx="3">
                  <c:v>3.84</c:v>
                </c:pt>
                <c:pt idx="4">
                  <c:v>3.6970000000000001</c:v>
                </c:pt>
                <c:pt idx="5">
                  <c:v>3.9089999999999998</c:v>
                </c:pt>
                <c:pt idx="6">
                  <c:v>3.6619999999999999</c:v>
                </c:pt>
              </c:numCache>
            </c:numRef>
          </c:val>
          <c:smooth val="0"/>
          <c:extLst>
            <c:ext xmlns:c16="http://schemas.microsoft.com/office/drawing/2014/chart" uri="{C3380CC4-5D6E-409C-BE32-E72D297353CC}">
              <c16:uniqueId val="{00000000-0EE2-4601-B03B-B1E70C2046AB}"/>
            </c:ext>
          </c:extLst>
        </c:ser>
        <c:ser>
          <c:idx val="1"/>
          <c:order val="1"/>
          <c:tx>
            <c:strRef>
              <c:f>'Фигура 2 износ'!$A$3</c:f>
              <c:strCache>
                <c:ptCount val="1"/>
                <c:pt idx="0">
                  <c:v>Развити страни</c:v>
                </c:pt>
              </c:strCache>
            </c:strRef>
          </c:tx>
          <c:spPr>
            <a:ln w="38100">
              <a:solidFill>
                <a:schemeClr val="accent3"/>
              </a:solidFill>
              <a:prstDash val="sysDot"/>
            </a:ln>
          </c:spPr>
          <c:marker>
            <c:symbol val="none"/>
          </c:marker>
          <c:cat>
            <c:strRef>
              <c:f>'Фигура 2 износ'!$B$1:$P$1</c:f>
              <c:strCache>
                <c:ptCount val="7"/>
                <c:pt idx="0">
                  <c:v>2015</c:v>
                </c:pt>
                <c:pt idx="1">
                  <c:v>2016</c:v>
                </c:pt>
                <c:pt idx="2">
                  <c:v>2017</c:v>
                </c:pt>
                <c:pt idx="3">
                  <c:v>2018</c:v>
                </c:pt>
                <c:pt idx="4">
                  <c:v>2019</c:v>
                </c:pt>
                <c:pt idx="5">
                  <c:v>2020</c:v>
                </c:pt>
                <c:pt idx="6">
                  <c:v>2021</c:v>
                </c:pt>
              </c:strCache>
            </c:strRef>
          </c:cat>
          <c:val>
            <c:numRef>
              <c:f>'Фигура 2 износ'!$B$3:$P$3</c:f>
              <c:numCache>
                <c:formatCode>0.0</c:formatCode>
                <c:ptCount val="7"/>
                <c:pt idx="0">
                  <c:v>3.2</c:v>
                </c:pt>
                <c:pt idx="1">
                  <c:v>1.5</c:v>
                </c:pt>
                <c:pt idx="2">
                  <c:v>4.5</c:v>
                </c:pt>
                <c:pt idx="3">
                  <c:v>3.2</c:v>
                </c:pt>
                <c:pt idx="4">
                  <c:v>2.2999999999999998</c:v>
                </c:pt>
                <c:pt idx="5">
                  <c:v>3</c:v>
                </c:pt>
                <c:pt idx="6">
                  <c:v>3.2</c:v>
                </c:pt>
              </c:numCache>
            </c:numRef>
          </c:val>
          <c:smooth val="0"/>
          <c:extLst>
            <c:ext xmlns:c16="http://schemas.microsoft.com/office/drawing/2014/chart" uri="{C3380CC4-5D6E-409C-BE32-E72D297353CC}">
              <c16:uniqueId val="{00000001-0EE2-4601-B03B-B1E70C2046AB}"/>
            </c:ext>
          </c:extLst>
        </c:ser>
        <c:ser>
          <c:idx val="2"/>
          <c:order val="2"/>
          <c:tx>
            <c:strRef>
              <c:f>'Фигура 2 износ'!$A$4</c:f>
              <c:strCache>
                <c:ptCount val="1"/>
                <c:pt idx="0">
                  <c:v>Развиващи се страни</c:v>
                </c:pt>
              </c:strCache>
            </c:strRef>
          </c:tx>
          <c:spPr>
            <a:ln w="34925">
              <a:solidFill>
                <a:schemeClr val="tx2"/>
              </a:solidFill>
              <a:prstDash val="lgDash"/>
            </a:ln>
          </c:spPr>
          <c:marker>
            <c:symbol val="none"/>
          </c:marker>
          <c:cat>
            <c:strRef>
              <c:f>'Фигура 2 износ'!$B$1:$P$1</c:f>
              <c:strCache>
                <c:ptCount val="7"/>
                <c:pt idx="0">
                  <c:v>2015</c:v>
                </c:pt>
                <c:pt idx="1">
                  <c:v>2016</c:v>
                </c:pt>
                <c:pt idx="2">
                  <c:v>2017</c:v>
                </c:pt>
                <c:pt idx="3">
                  <c:v>2018</c:v>
                </c:pt>
                <c:pt idx="4">
                  <c:v>2019</c:v>
                </c:pt>
                <c:pt idx="5">
                  <c:v>2020</c:v>
                </c:pt>
                <c:pt idx="6">
                  <c:v>2021</c:v>
                </c:pt>
              </c:strCache>
            </c:strRef>
          </c:cat>
          <c:val>
            <c:numRef>
              <c:f>'Фигура 2 износ'!$B$4:$P$4</c:f>
              <c:numCache>
                <c:formatCode>0.0</c:formatCode>
                <c:ptCount val="7"/>
                <c:pt idx="0">
                  <c:v>1.1000000000000001</c:v>
                </c:pt>
                <c:pt idx="1">
                  <c:v>2.9</c:v>
                </c:pt>
                <c:pt idx="2">
                  <c:v>6.9379999999999997</c:v>
                </c:pt>
                <c:pt idx="3">
                  <c:v>3.9</c:v>
                </c:pt>
                <c:pt idx="4">
                  <c:v>3.8</c:v>
                </c:pt>
                <c:pt idx="5">
                  <c:v>4.7</c:v>
                </c:pt>
                <c:pt idx="6">
                  <c:v>4.4669999999999996</c:v>
                </c:pt>
              </c:numCache>
            </c:numRef>
          </c:val>
          <c:smooth val="0"/>
          <c:extLst>
            <c:ext xmlns:c16="http://schemas.microsoft.com/office/drawing/2014/chart" uri="{C3380CC4-5D6E-409C-BE32-E72D297353CC}">
              <c16:uniqueId val="{00000002-0EE2-4601-B03B-B1E70C2046AB}"/>
            </c:ext>
          </c:extLst>
        </c:ser>
        <c:ser>
          <c:idx val="3"/>
          <c:order val="3"/>
          <c:tx>
            <c:strRef>
              <c:f>'Фигура 2 износ'!$A$5</c:f>
              <c:strCache>
                <c:ptCount val="1"/>
                <c:pt idx="0">
                  <c:v>Еврозона</c:v>
                </c:pt>
              </c:strCache>
            </c:strRef>
          </c:tx>
          <c:spPr>
            <a:ln w="38100" cmpd="dbl">
              <a:solidFill>
                <a:schemeClr val="accent6"/>
              </a:solidFill>
              <a:prstDash val="lgDashDot"/>
            </a:ln>
          </c:spPr>
          <c:marker>
            <c:symbol val="none"/>
          </c:marker>
          <c:cat>
            <c:strRef>
              <c:f>'Фигура 2 износ'!$B$1:$P$1</c:f>
              <c:strCache>
                <c:ptCount val="7"/>
                <c:pt idx="0">
                  <c:v>2015</c:v>
                </c:pt>
                <c:pt idx="1">
                  <c:v>2016</c:v>
                </c:pt>
                <c:pt idx="2">
                  <c:v>2017</c:v>
                </c:pt>
                <c:pt idx="3">
                  <c:v>2018</c:v>
                </c:pt>
                <c:pt idx="4">
                  <c:v>2019</c:v>
                </c:pt>
                <c:pt idx="5">
                  <c:v>2020</c:v>
                </c:pt>
                <c:pt idx="6">
                  <c:v>2021</c:v>
                </c:pt>
              </c:strCache>
            </c:strRef>
          </c:cat>
          <c:val>
            <c:numRef>
              <c:f>'Фигура 2 износ'!$B$5:$P$5</c:f>
              <c:numCache>
                <c:formatCode>0.0</c:formatCode>
                <c:ptCount val="7"/>
                <c:pt idx="0">
                  <c:v>6.2460000000000004</c:v>
                </c:pt>
                <c:pt idx="1">
                  <c:v>2.6339999999999999</c:v>
                </c:pt>
                <c:pt idx="2">
                  <c:v>5.1879999999999997</c:v>
                </c:pt>
                <c:pt idx="3">
                  <c:v>3.8140000000000001</c:v>
                </c:pt>
                <c:pt idx="4">
                  <c:v>4.1310000000000002</c:v>
                </c:pt>
                <c:pt idx="5">
                  <c:v>3.8410000000000002</c:v>
                </c:pt>
                <c:pt idx="6">
                  <c:v>3.6280000000000001</c:v>
                </c:pt>
              </c:numCache>
            </c:numRef>
          </c:val>
          <c:smooth val="0"/>
          <c:extLst>
            <c:ext xmlns:c16="http://schemas.microsoft.com/office/drawing/2014/chart" uri="{C3380CC4-5D6E-409C-BE32-E72D297353CC}">
              <c16:uniqueId val="{00000003-0EE2-4601-B03B-B1E70C2046AB}"/>
            </c:ext>
          </c:extLst>
        </c:ser>
        <c:ser>
          <c:idx val="4"/>
          <c:order val="4"/>
          <c:tx>
            <c:strRef>
              <c:f>'Фигура 2 износ'!$A$6</c:f>
              <c:strCache>
                <c:ptCount val="1"/>
                <c:pt idx="0">
                  <c:v>Развиваща се Европа</c:v>
                </c:pt>
              </c:strCache>
            </c:strRef>
          </c:tx>
          <c:spPr>
            <a:ln w="34925">
              <a:solidFill>
                <a:schemeClr val="accent2"/>
              </a:solidFill>
              <a:prstDash val="sysDash"/>
            </a:ln>
          </c:spPr>
          <c:marker>
            <c:symbol val="none"/>
          </c:marker>
          <c:cat>
            <c:strRef>
              <c:f>'Фигура 2 износ'!$B$1:$P$1</c:f>
              <c:strCache>
                <c:ptCount val="7"/>
                <c:pt idx="0">
                  <c:v>2015</c:v>
                </c:pt>
                <c:pt idx="1">
                  <c:v>2016</c:v>
                </c:pt>
                <c:pt idx="2">
                  <c:v>2017</c:v>
                </c:pt>
                <c:pt idx="3">
                  <c:v>2018</c:v>
                </c:pt>
                <c:pt idx="4">
                  <c:v>2019</c:v>
                </c:pt>
                <c:pt idx="5">
                  <c:v>2020</c:v>
                </c:pt>
                <c:pt idx="6">
                  <c:v>2021</c:v>
                </c:pt>
              </c:strCache>
            </c:strRef>
          </c:cat>
          <c:val>
            <c:numRef>
              <c:f>'Фигура 2 износ'!$B$6:$P$6</c:f>
              <c:numCache>
                <c:formatCode>0.0</c:formatCode>
                <c:ptCount val="7"/>
                <c:pt idx="0">
                  <c:v>5.774</c:v>
                </c:pt>
                <c:pt idx="1">
                  <c:v>5.0730000000000004</c:v>
                </c:pt>
                <c:pt idx="2">
                  <c:v>8.9090000000000007</c:v>
                </c:pt>
                <c:pt idx="3">
                  <c:v>7.4249999999999998</c:v>
                </c:pt>
                <c:pt idx="4">
                  <c:v>7.165</c:v>
                </c:pt>
                <c:pt idx="5">
                  <c:v>5.7160000000000002</c:v>
                </c:pt>
                <c:pt idx="6">
                  <c:v>5.51</c:v>
                </c:pt>
              </c:numCache>
            </c:numRef>
          </c:val>
          <c:smooth val="0"/>
          <c:extLst>
            <c:ext xmlns:c16="http://schemas.microsoft.com/office/drawing/2014/chart" uri="{C3380CC4-5D6E-409C-BE32-E72D297353CC}">
              <c16:uniqueId val="{00000004-0EE2-4601-B03B-B1E70C2046AB}"/>
            </c:ext>
          </c:extLst>
        </c:ser>
        <c:dLbls>
          <c:showLegendKey val="0"/>
          <c:showVal val="0"/>
          <c:showCatName val="0"/>
          <c:showSerName val="0"/>
          <c:showPercent val="0"/>
          <c:showBubbleSize val="0"/>
        </c:dLbls>
        <c:smooth val="0"/>
        <c:axId val="237340824"/>
        <c:axId val="237340040"/>
      </c:lineChart>
      <c:catAx>
        <c:axId val="237340824"/>
        <c:scaling>
          <c:orientation val="minMax"/>
        </c:scaling>
        <c:delete val="0"/>
        <c:axPos val="b"/>
        <c:numFmt formatCode="General" sourceLinked="0"/>
        <c:majorTickMark val="out"/>
        <c:minorTickMark val="none"/>
        <c:tickLblPos val="low"/>
        <c:txPr>
          <a:bodyPr/>
          <a:lstStyle/>
          <a:p>
            <a:pPr>
              <a:defRPr sz="1000" b="1"/>
            </a:pPr>
            <a:endParaRPr lang="en-US"/>
          </a:p>
        </c:txPr>
        <c:crossAx val="237340040"/>
        <c:crosses val="autoZero"/>
        <c:auto val="1"/>
        <c:lblAlgn val="ctr"/>
        <c:lblOffset val="100"/>
        <c:noMultiLvlLbl val="0"/>
      </c:catAx>
      <c:valAx>
        <c:axId val="237340040"/>
        <c:scaling>
          <c:orientation val="minMax"/>
        </c:scaling>
        <c:delete val="0"/>
        <c:axPos val="l"/>
        <c:title>
          <c:tx>
            <c:rich>
              <a:bodyPr rot="-5400000" vert="horz"/>
              <a:lstStyle/>
              <a:p>
                <a:pPr>
                  <a:defRPr/>
                </a:pPr>
                <a:r>
                  <a:rPr lang="bg-BG"/>
                  <a:t>%</a:t>
                </a:r>
                <a:endParaRPr lang="en-US"/>
              </a:p>
            </c:rich>
          </c:tx>
          <c:overlay val="0"/>
        </c:title>
        <c:numFmt formatCode="#,##0" sourceLinked="0"/>
        <c:majorTickMark val="out"/>
        <c:minorTickMark val="none"/>
        <c:tickLblPos val="nextTo"/>
        <c:txPr>
          <a:bodyPr/>
          <a:lstStyle/>
          <a:p>
            <a:pPr>
              <a:defRPr sz="1000" b="1"/>
            </a:pPr>
            <a:endParaRPr lang="en-US"/>
          </a:p>
        </c:txPr>
        <c:crossAx val="237340824"/>
        <c:crosses val="autoZero"/>
        <c:crossBetween val="between"/>
      </c:valAx>
    </c:plotArea>
    <c:legend>
      <c:legendPos val="b"/>
      <c:layout>
        <c:manualLayout>
          <c:xMode val="edge"/>
          <c:yMode val="edge"/>
          <c:x val="4.4181598663863716E-2"/>
          <c:y val="0.7847774528113618"/>
          <c:w val="0.94556239743454629"/>
          <c:h val="0.21522254718863829"/>
        </c:manualLayout>
      </c:layout>
      <c:overlay val="0"/>
      <c:txPr>
        <a:bodyPr/>
        <a:lstStyle/>
        <a:p>
          <a:pPr>
            <a:defRPr sz="1000"/>
          </a:pPr>
          <a:endParaRPr lang="en-US"/>
        </a:p>
      </c:txPr>
    </c:legend>
    <c:plotVisOnly val="1"/>
    <c:dispBlanksAs val="gap"/>
    <c:showDLblsOverMax val="0"/>
  </c:chart>
  <c:spPr>
    <a:ln>
      <a:noFill/>
    </a:ln>
  </c:spPr>
  <c:txPr>
    <a:bodyPr/>
    <a:lstStyle/>
    <a:p>
      <a:pPr>
        <a:defRPr sz="1200"/>
      </a:pPr>
      <a:endParaRPr lang="en-US"/>
    </a:p>
  </c:txPr>
  <c:externalData r:id="rId2">
    <c:autoUpdate val="0"/>
  </c:externalData>
  <c:userShapes r:id="rId3"/>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'Фигура 7'!$D$46:$D$51</c:f>
              <c:strCache>
                <c:ptCount val="6"/>
                <c:pt idx="0">
                  <c:v>Франция (1)</c:v>
                </c:pt>
                <c:pt idx="1">
                  <c:v>Испания (2)</c:v>
                </c:pt>
                <c:pt idx="2">
                  <c:v>Германия (3)</c:v>
                </c:pt>
                <c:pt idx="3">
                  <c:v>Кипър (26)</c:v>
                </c:pt>
                <c:pt idx="4">
                  <c:v>Унгария (27)</c:v>
                </c:pt>
                <c:pt idx="5">
                  <c:v>България (28)</c:v>
                </c:pt>
              </c:strCache>
            </c:strRef>
          </c:cat>
          <c:val>
            <c:numRef>
              <c:f>'Фигура 7'!$E$46:$E$51</c:f>
              <c:numCache>
                <c:formatCode>0.0%</c:formatCode>
                <c:ptCount val="6"/>
                <c:pt idx="0">
                  <c:v>0.33400000000000002</c:v>
                </c:pt>
                <c:pt idx="1">
                  <c:v>0.30099999999999999</c:v>
                </c:pt>
                <c:pt idx="2">
                  <c:v>0.28899999999999998</c:v>
                </c:pt>
                <c:pt idx="3">
                  <c:v>0.13</c:v>
                </c:pt>
                <c:pt idx="4">
                  <c:v>0.111</c:v>
                </c:pt>
                <c:pt idx="5">
                  <c:v>0.09</c:v>
                </c:pt>
              </c:numCache>
            </c:numRef>
          </c:val>
          <c:extLst>
            <c:ext xmlns:c16="http://schemas.microsoft.com/office/drawing/2014/chart" uri="{C3380CC4-5D6E-409C-BE32-E72D297353CC}">
              <c16:uniqueId val="{00000000-B14D-4B13-B8B5-9E5EBE3F88CC}"/>
            </c:ext>
          </c:extLst>
        </c:ser>
        <c:dLbls>
          <c:showLegendKey val="0"/>
          <c:showVal val="0"/>
          <c:showCatName val="0"/>
          <c:showSerName val="0"/>
          <c:showPercent val="0"/>
          <c:showBubbleSize val="0"/>
        </c:dLbls>
        <c:gapWidth val="50"/>
        <c:axId val="30316832"/>
        <c:axId val="40294640"/>
      </c:barChart>
      <c:lineChart>
        <c:grouping val="standard"/>
        <c:varyColors val="0"/>
        <c:ser>
          <c:idx val="1"/>
          <c:order val="1"/>
          <c:spPr>
            <a:ln w="28575" cap="rnd">
              <a:solidFill>
                <a:srgbClr val="FF0000"/>
              </a:solidFill>
              <a:round/>
            </a:ln>
            <a:effectLst/>
          </c:spPr>
          <c:marker>
            <c:symbol val="none"/>
          </c:marker>
          <c:cat>
            <c:strRef>
              <c:f>'Фигура 7'!$D$46:$D$51</c:f>
              <c:strCache>
                <c:ptCount val="6"/>
                <c:pt idx="0">
                  <c:v>Франция (1)</c:v>
                </c:pt>
                <c:pt idx="1">
                  <c:v>Испания (2)</c:v>
                </c:pt>
                <c:pt idx="2">
                  <c:v>Германия (3)</c:v>
                </c:pt>
                <c:pt idx="3">
                  <c:v>Кипър (26)</c:v>
                </c:pt>
                <c:pt idx="4">
                  <c:v>Унгария (27)</c:v>
                </c:pt>
                <c:pt idx="5">
                  <c:v>България (28)</c:v>
                </c:pt>
              </c:strCache>
            </c:strRef>
          </c:cat>
          <c:val>
            <c:numRef>
              <c:f>'Фигура 7'!$F$46:$F$51</c:f>
              <c:numCache>
                <c:formatCode>0.0%</c:formatCode>
                <c:ptCount val="6"/>
                <c:pt idx="0">
                  <c:v>0.19900000000000001</c:v>
                </c:pt>
                <c:pt idx="1">
                  <c:v>0.19900000000000001</c:v>
                </c:pt>
                <c:pt idx="2">
                  <c:v>0.19900000000000001</c:v>
                </c:pt>
                <c:pt idx="3">
                  <c:v>0.19900000000000001</c:v>
                </c:pt>
                <c:pt idx="4">
                  <c:v>0.19900000000000001</c:v>
                </c:pt>
                <c:pt idx="5">
                  <c:v>0.19900000000000001</c:v>
                </c:pt>
              </c:numCache>
            </c:numRef>
          </c:val>
          <c:smooth val="0"/>
          <c:extLst>
            <c:ext xmlns:c16="http://schemas.microsoft.com/office/drawing/2014/chart" uri="{C3380CC4-5D6E-409C-BE32-E72D297353CC}">
              <c16:uniqueId val="{00000001-B14D-4B13-B8B5-9E5EBE3F88CC}"/>
            </c:ext>
          </c:extLst>
        </c:ser>
        <c:dLbls>
          <c:showLegendKey val="0"/>
          <c:showVal val="0"/>
          <c:showCatName val="0"/>
          <c:showSerName val="0"/>
          <c:showPercent val="0"/>
          <c:showBubbleSize val="0"/>
        </c:dLbls>
        <c:marker val="1"/>
        <c:smooth val="0"/>
        <c:axId val="30316832"/>
        <c:axId val="40294640"/>
      </c:lineChart>
      <c:catAx>
        <c:axId val="30316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0294640"/>
        <c:crosses val="autoZero"/>
        <c:auto val="1"/>
        <c:lblAlgn val="ctr"/>
        <c:lblOffset val="100"/>
        <c:noMultiLvlLbl val="0"/>
      </c:catAx>
      <c:valAx>
        <c:axId val="40294640"/>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0316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sz="11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bg-BG"/>
              <a:t>ЕС - 28</a:t>
            </a:r>
          </a:p>
        </c:rich>
      </c:tx>
      <c:layout>
        <c:manualLayout>
          <c:xMode val="edge"/>
          <c:yMode val="edge"/>
          <c:x val="0.44127679071424925"/>
          <c:y val="4.3656188608484768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6230270449427117"/>
          <c:y val="7.4060022427229408E-2"/>
          <c:w val="0.78985615880007165"/>
          <c:h val="0.7690653228352512"/>
        </c:manualLayout>
      </c:layout>
      <c:scatterChart>
        <c:scatterStyle val="lineMarker"/>
        <c:varyColors val="0"/>
        <c:ser>
          <c:idx val="0"/>
          <c:order val="0"/>
          <c:tx>
            <c:strRef>
              <c:f>'Фигура 7а'!$C$1</c:f>
              <c:strCache>
                <c:ptCount val="1"/>
                <c:pt idx="0">
                  <c:v>Темп на икономически растеж</c:v>
                </c:pt>
              </c:strCache>
            </c:strRef>
          </c:tx>
          <c:spPr>
            <a:ln w="19050" cap="rnd">
              <a:noFill/>
              <a:round/>
            </a:ln>
            <a:effectLst/>
          </c:spPr>
          <c:marker>
            <c:symbol val="circle"/>
            <c:size val="5"/>
            <c:spPr>
              <a:solidFill>
                <a:schemeClr val="accent1"/>
              </a:solidFill>
              <a:ln w="9525">
                <a:solidFill>
                  <a:schemeClr val="accent1"/>
                </a:solidFill>
              </a:ln>
              <a:effectLst/>
            </c:spPr>
          </c:marker>
          <c:dPt>
            <c:idx val="0"/>
            <c:marker>
              <c:symbol val="circle"/>
              <c:size val="5"/>
              <c:spPr>
                <a:pattFill prst="dkVert">
                  <a:fgClr>
                    <a:srgbClr val="FF0000"/>
                  </a:fgClr>
                  <a:bgClr>
                    <a:schemeClr val="bg1"/>
                  </a:bgClr>
                </a:pattFill>
                <a:ln w="76200">
                  <a:solidFill>
                    <a:srgbClr val="FF0000"/>
                  </a:solidFill>
                </a:ln>
                <a:effectLst/>
              </c:spPr>
            </c:marker>
            <c:bubble3D val="0"/>
            <c:spPr>
              <a:ln w="38100" cap="rnd">
                <a:solidFill>
                  <a:srgbClr val="FF0000"/>
                </a:solidFill>
                <a:round/>
              </a:ln>
              <a:effectLst/>
            </c:spPr>
            <c:extLst>
              <c:ext xmlns:c16="http://schemas.microsoft.com/office/drawing/2014/chart" uri="{C3380CC4-5D6E-409C-BE32-E72D297353CC}">
                <c16:uniqueId val="{00000001-7D40-4F30-A00F-97FF8E983EC9}"/>
              </c:ext>
            </c:extLst>
          </c:dPt>
          <c:dPt>
            <c:idx val="2"/>
            <c:marker>
              <c:symbol val="circle"/>
              <c:size val="5"/>
              <c:spPr>
                <a:solidFill>
                  <a:srgbClr val="FFC000"/>
                </a:solidFill>
                <a:ln w="88900">
                  <a:solidFill>
                    <a:srgbClr val="FFC000"/>
                  </a:solidFill>
                </a:ln>
                <a:effectLst/>
              </c:spPr>
            </c:marker>
            <c:bubble3D val="0"/>
            <c:extLst>
              <c:ext xmlns:c16="http://schemas.microsoft.com/office/drawing/2014/chart" uri="{C3380CC4-5D6E-409C-BE32-E72D297353CC}">
                <c16:uniqueId val="{00000002-7D40-4F30-A00F-97FF8E983EC9}"/>
              </c:ext>
            </c:extLst>
          </c:dPt>
          <c:trendline>
            <c:spPr>
              <a:ln w="19050" cap="rnd">
                <a:solidFill>
                  <a:schemeClr val="accent1"/>
                </a:solidFill>
                <a:prstDash val="sysDot"/>
              </a:ln>
              <a:effectLst/>
            </c:spPr>
            <c:trendlineType val="linear"/>
            <c:dispRSqr val="0"/>
            <c:dispEq val="0"/>
          </c:trendline>
          <c:xVal>
            <c:numRef>
              <c:f>'Фигура 7а'!$B$2:$B$30</c:f>
              <c:numCache>
                <c:formatCode>0.0</c:formatCode>
                <c:ptCount val="29"/>
                <c:pt idx="0">
                  <c:v>21.073376623376621</c:v>
                </c:pt>
                <c:pt idx="1">
                  <c:v>26.463636363636365</c:v>
                </c:pt>
                <c:pt idx="2">
                  <c:v>8.9363636363636374</c:v>
                </c:pt>
                <c:pt idx="3">
                  <c:v>17.318181818181817</c:v>
                </c:pt>
                <c:pt idx="4">
                  <c:v>21.854545454545455</c:v>
                </c:pt>
                <c:pt idx="5">
                  <c:v>28.881818181818179</c:v>
                </c:pt>
                <c:pt idx="6">
                  <c:v>16.354545454545452</c:v>
                </c:pt>
                <c:pt idx="7">
                  <c:v>14.318181818181818</c:v>
                </c:pt>
                <c:pt idx="8">
                  <c:v>23.754545454545454</c:v>
                </c:pt>
                <c:pt idx="9">
                  <c:v>32.327272727272728</c:v>
                </c:pt>
                <c:pt idx="10">
                  <c:v>35.163636363636357</c:v>
                </c:pt>
                <c:pt idx="11">
                  <c:v>16.345454545454547</c:v>
                </c:pt>
                <c:pt idx="12">
                  <c:v>25.863636363636363</c:v>
                </c:pt>
                <c:pt idx="13">
                  <c:v>12.32727272727273</c:v>
                </c:pt>
                <c:pt idx="14">
                  <c:v>13.41818181818182</c:v>
                </c:pt>
                <c:pt idx="15">
                  <c:v>13.709090909090907</c:v>
                </c:pt>
                <c:pt idx="16">
                  <c:v>25.209090909090911</c:v>
                </c:pt>
                <c:pt idx="17">
                  <c:v>18.590909090909093</c:v>
                </c:pt>
                <c:pt idx="18">
                  <c:v>31.481818181818177</c:v>
                </c:pt>
                <c:pt idx="19">
                  <c:v>22.427272727272726</c:v>
                </c:pt>
                <c:pt idx="20">
                  <c:v>22.963636363636365</c:v>
                </c:pt>
                <c:pt idx="21">
                  <c:v>17.481818181818184</c:v>
                </c:pt>
                <c:pt idx="22">
                  <c:v>25.627272727272729</c:v>
                </c:pt>
                <c:pt idx="23">
                  <c:v>14.78181818181818</c:v>
                </c:pt>
                <c:pt idx="24">
                  <c:v>18.036363636363635</c:v>
                </c:pt>
                <c:pt idx="25">
                  <c:v>17.463636363636365</c:v>
                </c:pt>
                <c:pt idx="26">
                  <c:v>22.109090909090909</c:v>
                </c:pt>
                <c:pt idx="27">
                  <c:v>21.72727272727273</c:v>
                </c:pt>
                <c:pt idx="28">
                  <c:v>25.118181818181821</c:v>
                </c:pt>
              </c:numCache>
            </c:numRef>
          </c:xVal>
          <c:yVal>
            <c:numRef>
              <c:f>'Фигура 7а'!$C$2:$C$30</c:f>
              <c:numCache>
                <c:formatCode>General</c:formatCode>
                <c:ptCount val="29"/>
                <c:pt idx="0">
                  <c:v>1.542581317876214</c:v>
                </c:pt>
                <c:pt idx="1">
                  <c:v>1.378332453344133</c:v>
                </c:pt>
                <c:pt idx="2">
                  <c:v>2.2236792109323118</c:v>
                </c:pt>
                <c:pt idx="3">
                  <c:v>2.2767516945452728</c:v>
                </c:pt>
                <c:pt idx="4">
                  <c:v>1.5909185412241285</c:v>
                </c:pt>
                <c:pt idx="5">
                  <c:v>2.0256134665428136</c:v>
                </c:pt>
                <c:pt idx="6">
                  <c:v>3.6939466985738987</c:v>
                </c:pt>
                <c:pt idx="7">
                  <c:v>6.6970980827189752</c:v>
                </c:pt>
                <c:pt idx="8">
                  <c:v>-2.3727607567099041</c:v>
                </c:pt>
                <c:pt idx="9">
                  <c:v>0.91333274185656843</c:v>
                </c:pt>
                <c:pt idx="10">
                  <c:v>1.315269830187225</c:v>
                </c:pt>
                <c:pt idx="11">
                  <c:v>0.77953349087664492</c:v>
                </c:pt>
                <c:pt idx="12">
                  <c:v>0.24872101879466016</c:v>
                </c:pt>
                <c:pt idx="13">
                  <c:v>0.74387929114103035</c:v>
                </c:pt>
                <c:pt idx="14">
                  <c:v>2.8806333948600598</c:v>
                </c:pt>
                <c:pt idx="15">
                  <c:v>3.4073287019189222</c:v>
                </c:pt>
                <c:pt idx="16">
                  <c:v>2.8019757136386216</c:v>
                </c:pt>
                <c:pt idx="17">
                  <c:v>2.4543032495438895</c:v>
                </c:pt>
                <c:pt idx="18">
                  <c:v>5.6020972454417217</c:v>
                </c:pt>
                <c:pt idx="19">
                  <c:v>1.422212445298777</c:v>
                </c:pt>
                <c:pt idx="20">
                  <c:v>1.6133441393923704</c:v>
                </c:pt>
                <c:pt idx="21">
                  <c:v>3.5304632647172696</c:v>
                </c:pt>
                <c:pt idx="22">
                  <c:v>0.48120759486688058</c:v>
                </c:pt>
                <c:pt idx="23">
                  <c:v>3.0635721797443467</c:v>
                </c:pt>
                <c:pt idx="24">
                  <c:v>1.7517924280975763</c:v>
                </c:pt>
                <c:pt idx="25">
                  <c:v>3.1269689093769202</c:v>
                </c:pt>
                <c:pt idx="26">
                  <c:v>1.2007589935576661</c:v>
                </c:pt>
                <c:pt idx="27">
                  <c:v>2.6086968616803903</c:v>
                </c:pt>
                <c:pt idx="28">
                  <c:v>1.9084914604028469</c:v>
                </c:pt>
              </c:numCache>
            </c:numRef>
          </c:yVal>
          <c:smooth val="0"/>
          <c:extLst>
            <c:ext xmlns:c16="http://schemas.microsoft.com/office/drawing/2014/chart" uri="{C3380CC4-5D6E-409C-BE32-E72D297353CC}">
              <c16:uniqueId val="{00000004-7D40-4F30-A00F-97FF8E983EC9}"/>
            </c:ext>
          </c:extLst>
        </c:ser>
        <c:dLbls>
          <c:showLegendKey val="0"/>
          <c:showVal val="0"/>
          <c:showCatName val="0"/>
          <c:showSerName val="0"/>
          <c:showPercent val="0"/>
          <c:showBubbleSize val="0"/>
        </c:dLbls>
        <c:axId val="378323224"/>
        <c:axId val="378308792"/>
      </c:scatterChart>
      <c:valAx>
        <c:axId val="378323224"/>
        <c:scaling>
          <c:orientation val="minMax"/>
          <c:min val="5"/>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bg-BG"/>
                  <a:t>Ефективна данъчна ставка (%)</a:t>
                </a:r>
              </a:p>
            </c:rich>
          </c:tx>
          <c:layout>
            <c:manualLayout>
              <c:xMode val="edge"/>
              <c:yMode val="edge"/>
              <c:x val="0.32753462535836675"/>
              <c:y val="0.9248801963599159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78308792"/>
        <c:crosses val="autoZero"/>
        <c:crossBetween val="midCat"/>
      </c:valAx>
      <c:valAx>
        <c:axId val="378308792"/>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bg-BG"/>
                  <a:t>Темп на икономически растеж (%)</a:t>
                </a:r>
              </a:p>
            </c:rich>
          </c:tx>
          <c:layout>
            <c:manualLayout>
              <c:xMode val="edge"/>
              <c:yMode val="edge"/>
              <c:x val="2.4251765611495942E-2"/>
              <c:y val="0.1714060935617390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78323224"/>
        <c:crosses val="autoZero"/>
        <c:crossBetween val="midCat"/>
        <c:majorUnit val="2"/>
      </c:valAx>
      <c:spPr>
        <a:noFill/>
        <a:ln>
          <a:noFill/>
        </a:ln>
        <a:effectLst/>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96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bg-BG"/>
              <a:t>Нови страни членки</a:t>
            </a:r>
          </a:p>
        </c:rich>
      </c:tx>
      <c:overlay val="0"/>
      <c:spPr>
        <a:noFill/>
        <a:ln>
          <a:noFill/>
        </a:ln>
        <a:effectLst/>
      </c:spPr>
      <c:txPr>
        <a:bodyPr rot="0" spcFirstLastPara="1" vertOverflow="ellipsis" vert="horz" wrap="square" anchor="ctr" anchorCtr="1"/>
        <a:lstStyle/>
        <a:p>
          <a:pPr>
            <a:defRPr sz="96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4268478571933191"/>
          <c:y val="6.8669517583121356E-2"/>
          <c:w val="0.80650116207643474"/>
          <c:h val="0.76653024883237786"/>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dPt>
            <c:idx val="0"/>
            <c:marker>
              <c:symbol val="circle"/>
              <c:size val="5"/>
              <c:spPr>
                <a:solidFill>
                  <a:srgbClr val="FF0000"/>
                </a:solidFill>
                <a:ln w="76200">
                  <a:solidFill>
                    <a:srgbClr val="FF0000"/>
                  </a:solidFill>
                </a:ln>
                <a:effectLst/>
              </c:spPr>
            </c:marker>
            <c:bubble3D val="0"/>
            <c:extLst>
              <c:ext xmlns:c16="http://schemas.microsoft.com/office/drawing/2014/chart" uri="{C3380CC4-5D6E-409C-BE32-E72D297353CC}">
                <c16:uniqueId val="{00000000-C840-416E-9C3B-AD21BEE97C08}"/>
              </c:ext>
            </c:extLst>
          </c:dPt>
          <c:xVal>
            <c:numRef>
              <c:f>'Фигура 7б НСЧ '!$B$2:$B$12</c:f>
              <c:numCache>
                <c:formatCode>0.0</c:formatCode>
                <c:ptCount val="11"/>
                <c:pt idx="0">
                  <c:v>8.9363636363636374</c:v>
                </c:pt>
                <c:pt idx="1">
                  <c:v>17.318181818181817</c:v>
                </c:pt>
                <c:pt idx="2">
                  <c:v>16.354545454545452</c:v>
                </c:pt>
                <c:pt idx="3">
                  <c:v>16.345454545454547</c:v>
                </c:pt>
                <c:pt idx="4">
                  <c:v>13.41818181818182</c:v>
                </c:pt>
                <c:pt idx="5">
                  <c:v>13.709090909090907</c:v>
                </c:pt>
                <c:pt idx="6">
                  <c:v>18.590909090909093</c:v>
                </c:pt>
                <c:pt idx="7">
                  <c:v>17.481818181818184</c:v>
                </c:pt>
                <c:pt idx="8">
                  <c:v>14.78181818181818</c:v>
                </c:pt>
                <c:pt idx="9">
                  <c:v>18.036363636363635</c:v>
                </c:pt>
                <c:pt idx="10">
                  <c:v>17.463636363636365</c:v>
                </c:pt>
              </c:numCache>
            </c:numRef>
          </c:xVal>
          <c:yVal>
            <c:numRef>
              <c:f>'Фигура 7б НСЧ '!$C$2:$C$12</c:f>
              <c:numCache>
                <c:formatCode>General</c:formatCode>
                <c:ptCount val="11"/>
                <c:pt idx="0">
                  <c:v>2.2236792109323118</c:v>
                </c:pt>
                <c:pt idx="1">
                  <c:v>2.2767516945452728</c:v>
                </c:pt>
                <c:pt idx="2">
                  <c:v>3.6939466985738987</c:v>
                </c:pt>
                <c:pt idx="3">
                  <c:v>0.77953349087664492</c:v>
                </c:pt>
                <c:pt idx="4">
                  <c:v>2.8806333948600598</c:v>
                </c:pt>
                <c:pt idx="5">
                  <c:v>3.4073287019189222</c:v>
                </c:pt>
                <c:pt idx="6">
                  <c:v>2.4543032495438895</c:v>
                </c:pt>
                <c:pt idx="7">
                  <c:v>3.5304632647172696</c:v>
                </c:pt>
                <c:pt idx="8">
                  <c:v>3.0635721797443467</c:v>
                </c:pt>
                <c:pt idx="9">
                  <c:v>1.7517924280975763</c:v>
                </c:pt>
                <c:pt idx="10">
                  <c:v>3.1269689093769202</c:v>
                </c:pt>
              </c:numCache>
            </c:numRef>
          </c:yVal>
          <c:smooth val="0"/>
          <c:extLst>
            <c:ext xmlns:c16="http://schemas.microsoft.com/office/drawing/2014/chart" uri="{C3380CC4-5D6E-409C-BE32-E72D297353CC}">
              <c16:uniqueId val="{00000001-C840-416E-9C3B-AD21BEE97C08}"/>
            </c:ext>
          </c:extLst>
        </c:ser>
        <c:dLbls>
          <c:showLegendKey val="0"/>
          <c:showVal val="0"/>
          <c:showCatName val="0"/>
          <c:showSerName val="0"/>
          <c:showPercent val="0"/>
          <c:showBubbleSize val="0"/>
        </c:dLbls>
        <c:axId val="526781536"/>
        <c:axId val="526782192"/>
      </c:scatterChart>
      <c:valAx>
        <c:axId val="526781536"/>
        <c:scaling>
          <c:orientation val="minMax"/>
          <c:min val="5"/>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bg-BG" sz="1000"/>
                  <a:t>Ефективна данъчна ставка - %</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26782192"/>
        <c:crosses val="autoZero"/>
        <c:crossBetween val="midCat"/>
        <c:majorUnit val="5"/>
      </c:valAx>
      <c:valAx>
        <c:axId val="526782192"/>
        <c:scaling>
          <c:orientation val="minMax"/>
        </c:scaling>
        <c:delete val="0"/>
        <c:axPos val="l"/>
        <c:title>
          <c:tx>
            <c:rich>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bg-BG"/>
                  <a:t>Темп на икономически растеж - %</a:t>
                </a:r>
              </a:p>
            </c:rich>
          </c:tx>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26781536"/>
        <c:crosses val="autoZero"/>
        <c:crossBetween val="midCat"/>
        <c:majorUnit val="1"/>
      </c:valAx>
      <c:spPr>
        <a:noFill/>
        <a:ln>
          <a:noFill/>
        </a:ln>
        <a:effectLst/>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sz="8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680664916885392E-2"/>
          <c:y val="5.0925925925925923E-2"/>
          <c:w val="0.87643044619422561"/>
          <c:h val="0.82775444736074655"/>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dPt>
            <c:idx val="0"/>
            <c:marker>
              <c:symbol val="circle"/>
              <c:size val="5"/>
              <c:spPr>
                <a:solidFill>
                  <a:srgbClr val="FF0000"/>
                </a:solidFill>
                <a:ln w="63500">
                  <a:solidFill>
                    <a:srgbClr val="FF0000"/>
                  </a:solidFill>
                </a:ln>
                <a:effectLst/>
              </c:spPr>
            </c:marker>
            <c:bubble3D val="0"/>
            <c:extLst>
              <c:ext xmlns:c16="http://schemas.microsoft.com/office/drawing/2014/chart" uri="{C3380CC4-5D6E-409C-BE32-E72D297353CC}">
                <c16:uniqueId val="{00000000-D6C3-4815-B86D-60C848F686A9}"/>
              </c:ext>
            </c:extLst>
          </c:dPt>
          <c:dPt>
            <c:idx val="2"/>
            <c:marker>
              <c:symbol val="circle"/>
              <c:size val="5"/>
              <c:spPr>
                <a:solidFill>
                  <a:srgbClr val="FFC000"/>
                </a:solidFill>
                <a:ln w="41275">
                  <a:solidFill>
                    <a:schemeClr val="accent4"/>
                  </a:solidFill>
                </a:ln>
                <a:effectLst/>
              </c:spPr>
            </c:marker>
            <c:bubble3D val="0"/>
            <c:extLst>
              <c:ext xmlns:c16="http://schemas.microsoft.com/office/drawing/2014/chart" uri="{C3380CC4-5D6E-409C-BE32-E72D297353CC}">
                <c16:uniqueId val="{00000001-D6C3-4815-B86D-60C848F686A9}"/>
              </c:ext>
            </c:extLst>
          </c:dPt>
          <c:trendline>
            <c:spPr>
              <a:ln w="19050" cap="rnd">
                <a:solidFill>
                  <a:schemeClr val="accent1"/>
                </a:solidFill>
                <a:prstDash val="sysDot"/>
              </a:ln>
              <a:effectLst/>
            </c:spPr>
            <c:trendlineType val="linear"/>
            <c:dispRSqr val="0"/>
            <c:dispEq val="0"/>
          </c:trendline>
          <c:xVal>
            <c:numRef>
              <c:f>'Фигура 7а'!$C$2:$C$30</c:f>
              <c:numCache>
                <c:formatCode>General</c:formatCode>
                <c:ptCount val="29"/>
                <c:pt idx="0">
                  <c:v>1.542581317876214</c:v>
                </c:pt>
                <c:pt idx="1">
                  <c:v>1.378332453344133</c:v>
                </c:pt>
                <c:pt idx="2">
                  <c:v>2.2236792109323118</c:v>
                </c:pt>
                <c:pt idx="3">
                  <c:v>2.2767516945452728</c:v>
                </c:pt>
                <c:pt idx="4">
                  <c:v>1.5909185412241285</c:v>
                </c:pt>
                <c:pt idx="5">
                  <c:v>2.0256134665428136</c:v>
                </c:pt>
                <c:pt idx="6">
                  <c:v>3.6939466985738987</c:v>
                </c:pt>
                <c:pt idx="7">
                  <c:v>6.6970980827189752</c:v>
                </c:pt>
                <c:pt idx="8">
                  <c:v>-2.3727607567099041</c:v>
                </c:pt>
                <c:pt idx="9">
                  <c:v>0.91333274185656843</c:v>
                </c:pt>
                <c:pt idx="10">
                  <c:v>1.315269830187225</c:v>
                </c:pt>
                <c:pt idx="11">
                  <c:v>0.77953349087664492</c:v>
                </c:pt>
                <c:pt idx="12">
                  <c:v>0.24872101879466016</c:v>
                </c:pt>
                <c:pt idx="13">
                  <c:v>0.74387929114103035</c:v>
                </c:pt>
                <c:pt idx="14">
                  <c:v>2.8806333948600598</c:v>
                </c:pt>
                <c:pt idx="15">
                  <c:v>3.4073287019189222</c:v>
                </c:pt>
                <c:pt idx="16">
                  <c:v>2.8019757136386216</c:v>
                </c:pt>
                <c:pt idx="17">
                  <c:v>2.4543032495438895</c:v>
                </c:pt>
                <c:pt idx="18">
                  <c:v>5.6020972454417217</c:v>
                </c:pt>
                <c:pt idx="19">
                  <c:v>1.422212445298777</c:v>
                </c:pt>
                <c:pt idx="20">
                  <c:v>1.6133441393923704</c:v>
                </c:pt>
                <c:pt idx="21">
                  <c:v>3.5304632647172696</c:v>
                </c:pt>
                <c:pt idx="22">
                  <c:v>0.48120759486688058</c:v>
                </c:pt>
                <c:pt idx="23">
                  <c:v>3.0635721797443467</c:v>
                </c:pt>
                <c:pt idx="24">
                  <c:v>1.7517924280975763</c:v>
                </c:pt>
                <c:pt idx="25">
                  <c:v>3.1269689093769202</c:v>
                </c:pt>
                <c:pt idx="26">
                  <c:v>1.2007589935576661</c:v>
                </c:pt>
                <c:pt idx="27">
                  <c:v>2.6086968616803903</c:v>
                </c:pt>
                <c:pt idx="28">
                  <c:v>1.9084914604028469</c:v>
                </c:pt>
              </c:numCache>
            </c:numRef>
          </c:xVal>
          <c:yVal>
            <c:numRef>
              <c:f>'Фигура 7а'!$D$2:$D$30</c:f>
              <c:numCache>
                <c:formatCode>General</c:formatCode>
                <c:ptCount val="29"/>
                <c:pt idx="0">
                  <c:v>-3.3125</c:v>
                </c:pt>
                <c:pt idx="1">
                  <c:v>-3.0499999999999994</c:v>
                </c:pt>
                <c:pt idx="2">
                  <c:v>-1.45</c:v>
                </c:pt>
                <c:pt idx="3">
                  <c:v>-1.5625</c:v>
                </c:pt>
                <c:pt idx="4">
                  <c:v>-1.0750000000000002</c:v>
                </c:pt>
                <c:pt idx="5">
                  <c:v>-0.25000000000000006</c:v>
                </c:pt>
                <c:pt idx="6">
                  <c:v>0.12499999999999999</c:v>
                </c:pt>
                <c:pt idx="7">
                  <c:v>-8.15</c:v>
                </c:pt>
                <c:pt idx="8">
                  <c:v>-6.4375</c:v>
                </c:pt>
                <c:pt idx="9">
                  <c:v>-6.9249999999999998</c:v>
                </c:pt>
                <c:pt idx="10">
                  <c:v>-4.3625000000000007</c:v>
                </c:pt>
                <c:pt idx="11">
                  <c:v>-4.1624999999999996</c:v>
                </c:pt>
                <c:pt idx="12">
                  <c:v>-3.0250000000000004</c:v>
                </c:pt>
                <c:pt idx="13">
                  <c:v>-3.6625000000000001</c:v>
                </c:pt>
                <c:pt idx="14">
                  <c:v>-2.3499999999999996</c:v>
                </c:pt>
                <c:pt idx="15">
                  <c:v>-2.7000000000000006</c:v>
                </c:pt>
                <c:pt idx="16">
                  <c:v>0.83750000000000013</c:v>
                </c:pt>
                <c:pt idx="17">
                  <c:v>-2.9</c:v>
                </c:pt>
                <c:pt idx="18">
                  <c:v>-1.125</c:v>
                </c:pt>
                <c:pt idx="19">
                  <c:v>-2.4250000000000003</c:v>
                </c:pt>
                <c:pt idx="20">
                  <c:v>-2.1625000000000001</c:v>
                </c:pt>
                <c:pt idx="21">
                  <c:v>-3.7374999999999994</c:v>
                </c:pt>
                <c:pt idx="22">
                  <c:v>-5.7125000000000004</c:v>
                </c:pt>
                <c:pt idx="23">
                  <c:v>-3.2499999999999996</c:v>
                </c:pt>
                <c:pt idx="24">
                  <c:v>-5.1374999999999993</c:v>
                </c:pt>
                <c:pt idx="25">
                  <c:v>-3.3875000000000002</c:v>
                </c:pt>
                <c:pt idx="26">
                  <c:v>-2.1125000000000003</c:v>
                </c:pt>
                <c:pt idx="27">
                  <c:v>-0.22499999999999992</c:v>
                </c:pt>
                <c:pt idx="28">
                  <c:v>-5.5874999999999995</c:v>
                </c:pt>
              </c:numCache>
            </c:numRef>
          </c:yVal>
          <c:smooth val="0"/>
          <c:extLst>
            <c:ext xmlns:c16="http://schemas.microsoft.com/office/drawing/2014/chart" uri="{C3380CC4-5D6E-409C-BE32-E72D297353CC}">
              <c16:uniqueId val="{00000003-D6C3-4815-B86D-60C848F686A9}"/>
            </c:ext>
          </c:extLst>
        </c:ser>
        <c:dLbls>
          <c:showLegendKey val="0"/>
          <c:showVal val="0"/>
          <c:showCatName val="0"/>
          <c:showSerName val="0"/>
          <c:showPercent val="0"/>
          <c:showBubbleSize val="0"/>
        </c:dLbls>
        <c:axId val="1089217776"/>
        <c:axId val="1163284832"/>
      </c:scatterChart>
      <c:valAx>
        <c:axId val="1089217776"/>
        <c:scaling>
          <c:orientation val="minMax"/>
        </c:scaling>
        <c:delete val="0"/>
        <c:axPos val="b"/>
        <c:title>
          <c:tx>
            <c:rich>
              <a:bodyPr rot="0" spcFirstLastPara="1" vertOverflow="ellipsis" vert="horz" wrap="square" anchor="ctr" anchorCtr="1"/>
              <a:lstStyle/>
              <a:p>
                <a:pPr>
                  <a:defRPr lang="bg-BG" sz="1200" b="0" i="0" u="none" strike="noStrike" kern="1200" baseline="0" noProof="0">
                    <a:solidFill>
                      <a:sysClr val="windowText" lastClr="000000"/>
                    </a:solidFill>
                    <a:latin typeface="+mn-lt"/>
                    <a:ea typeface="+mn-ea"/>
                    <a:cs typeface="Arial" panose="020B0604020202020204" pitchFamily="34" charset="0"/>
                  </a:defRPr>
                </a:pPr>
                <a:r>
                  <a:rPr lang="bg-BG" sz="1200" noProof="0" dirty="0">
                    <a:latin typeface="+mn-lt"/>
                  </a:rPr>
                  <a:t>Темп на икономически растеж - %</a:t>
                </a:r>
              </a:p>
            </c:rich>
          </c:tx>
          <c:layout>
            <c:manualLayout>
              <c:xMode val="edge"/>
              <c:yMode val="edge"/>
              <c:x val="0.49042873003388249"/>
              <c:y val="0.91932331971101322"/>
            </c:manualLayout>
          </c:layout>
          <c:overlay val="0"/>
          <c:spPr>
            <a:noFill/>
            <a:ln>
              <a:noFill/>
            </a:ln>
            <a:effectLst/>
          </c:spPr>
          <c:txPr>
            <a:bodyPr rot="0" spcFirstLastPara="1" vertOverflow="ellipsis" vert="horz" wrap="square" anchor="ctr" anchorCtr="1"/>
            <a:lstStyle/>
            <a:p>
              <a:pPr>
                <a:defRPr lang="bg-BG" sz="1200" b="0" i="0" u="none" strike="noStrike" kern="1200" baseline="0" noProof="0">
                  <a:solidFill>
                    <a:sysClr val="windowText" lastClr="000000"/>
                  </a:solidFill>
                  <a:latin typeface="+mn-lt"/>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63284832"/>
        <c:crosses val="autoZero"/>
        <c:crossBetween val="midCat"/>
      </c:valAx>
      <c:valAx>
        <c:axId val="1163284832"/>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ru-RU"/>
                  <a:t>Бюджетен дефицит - % от БВП</a:t>
                </a:r>
              </a:p>
            </c:rich>
          </c:tx>
          <c:layout>
            <c:manualLayout>
              <c:xMode val="edge"/>
              <c:yMode val="edge"/>
              <c:x val="1.9444444444444445E-2"/>
              <c:y val="0.1805438903470399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92177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324781277340333"/>
          <c:y val="5.0925925925925923E-2"/>
          <c:w val="0.83986329833770768"/>
          <c:h val="0.82775444736074655"/>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dPt>
            <c:idx val="0"/>
            <c:marker>
              <c:symbol val="circle"/>
              <c:size val="5"/>
              <c:spPr>
                <a:solidFill>
                  <a:srgbClr val="FF0000"/>
                </a:solidFill>
                <a:ln w="76200">
                  <a:solidFill>
                    <a:srgbClr val="FF0000"/>
                  </a:solidFill>
                </a:ln>
                <a:effectLst/>
              </c:spPr>
            </c:marker>
            <c:bubble3D val="0"/>
            <c:extLst>
              <c:ext xmlns:c16="http://schemas.microsoft.com/office/drawing/2014/chart" uri="{C3380CC4-5D6E-409C-BE32-E72D297353CC}">
                <c16:uniqueId val="{00000000-9E48-4383-B725-3C98241C2EB0}"/>
              </c:ext>
            </c:extLst>
          </c:dPt>
          <c:xVal>
            <c:numRef>
              <c:f>'Фигура 7б НСЧ '!$C$2:$C$12</c:f>
              <c:numCache>
                <c:formatCode>General</c:formatCode>
                <c:ptCount val="11"/>
                <c:pt idx="0">
                  <c:v>2.2236792109323118</c:v>
                </c:pt>
                <c:pt idx="1">
                  <c:v>2.2767516945452728</c:v>
                </c:pt>
                <c:pt idx="2">
                  <c:v>3.6939466985738987</c:v>
                </c:pt>
                <c:pt idx="3">
                  <c:v>0.77953349087664492</c:v>
                </c:pt>
                <c:pt idx="4">
                  <c:v>2.8806333948600598</c:v>
                </c:pt>
                <c:pt idx="5">
                  <c:v>3.4073287019189222</c:v>
                </c:pt>
                <c:pt idx="6">
                  <c:v>2.4543032495438895</c:v>
                </c:pt>
                <c:pt idx="7">
                  <c:v>3.5304632647172696</c:v>
                </c:pt>
                <c:pt idx="8">
                  <c:v>3.0635721797443467</c:v>
                </c:pt>
                <c:pt idx="9">
                  <c:v>1.7517924280975763</c:v>
                </c:pt>
                <c:pt idx="10">
                  <c:v>3.1269689093769202</c:v>
                </c:pt>
              </c:numCache>
            </c:numRef>
          </c:xVal>
          <c:yVal>
            <c:numRef>
              <c:f>'Фигура 7б НСЧ '!$D$2:$D$12</c:f>
              <c:numCache>
                <c:formatCode>General</c:formatCode>
                <c:ptCount val="11"/>
                <c:pt idx="0">
                  <c:v>-1.45</c:v>
                </c:pt>
                <c:pt idx="1">
                  <c:v>-1.5625</c:v>
                </c:pt>
                <c:pt idx="2">
                  <c:v>0.12499999999999999</c:v>
                </c:pt>
                <c:pt idx="3">
                  <c:v>-4.1624999999999996</c:v>
                </c:pt>
                <c:pt idx="4">
                  <c:v>-2.3499999999999996</c:v>
                </c:pt>
                <c:pt idx="5">
                  <c:v>-2.7000000000000006</c:v>
                </c:pt>
                <c:pt idx="6">
                  <c:v>-2.9</c:v>
                </c:pt>
                <c:pt idx="7">
                  <c:v>-3.7374999999999994</c:v>
                </c:pt>
                <c:pt idx="8">
                  <c:v>-3.2499999999999996</c:v>
                </c:pt>
                <c:pt idx="9">
                  <c:v>-5.1374999999999993</c:v>
                </c:pt>
                <c:pt idx="10">
                  <c:v>-3.3875000000000002</c:v>
                </c:pt>
              </c:numCache>
            </c:numRef>
          </c:yVal>
          <c:smooth val="0"/>
          <c:extLst>
            <c:ext xmlns:c16="http://schemas.microsoft.com/office/drawing/2014/chart" uri="{C3380CC4-5D6E-409C-BE32-E72D297353CC}">
              <c16:uniqueId val="{00000001-9E48-4383-B725-3C98241C2EB0}"/>
            </c:ext>
          </c:extLst>
        </c:ser>
        <c:dLbls>
          <c:showLegendKey val="0"/>
          <c:showVal val="0"/>
          <c:showCatName val="0"/>
          <c:showSerName val="0"/>
          <c:showPercent val="0"/>
          <c:showBubbleSize val="0"/>
        </c:dLbls>
        <c:axId val="1232021760"/>
        <c:axId val="1227194640"/>
      </c:scatterChart>
      <c:valAx>
        <c:axId val="1232021760"/>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ru-RU" sz="1200"/>
                  <a:t>Темп на икономически растеж (%)</a:t>
                </a:r>
              </a:p>
            </c:rich>
          </c:tx>
          <c:layout>
            <c:manualLayout>
              <c:xMode val="edge"/>
              <c:yMode val="edge"/>
              <c:x val="0.56299139597446723"/>
              <c:y val="0.91932329623972653"/>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227194640"/>
        <c:crosses val="autoZero"/>
        <c:crossBetween val="midCat"/>
        <c:majorUnit val="1"/>
      </c:valAx>
      <c:valAx>
        <c:axId val="1227194640"/>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ru-RU"/>
                  <a:t>Бюджетен дефицит - % от БВП</a:t>
                </a:r>
              </a:p>
            </c:rich>
          </c:tx>
          <c:layout>
            <c:manualLayout>
              <c:xMode val="edge"/>
              <c:yMode val="edge"/>
              <c:x val="1.1111111111111112E-2"/>
              <c:y val="0.1435068533100029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23202176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a:solidFill>
            <a:sysClr val="windowText" lastClr="000000"/>
          </a:solidFill>
          <a:latin typeface="+mn-lt"/>
        </a:defRPr>
      </a:pPr>
      <a:endParaRPr lang="en-US"/>
    </a:p>
  </c:txPr>
  <c:externalData r:id="rId4">
    <c:autoUpdate val="0"/>
  </c:externalData>
  <c:userShapes r:id="rId5"/>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'разходи декември'!$A$56:$C$56</c:f>
              <c:strCache>
                <c:ptCount val="3"/>
                <c:pt idx="0">
                  <c:v>Разходи декември (% от годишни)</c:v>
                </c:pt>
              </c:strCache>
            </c:strRef>
          </c:tx>
          <c:spPr>
            <a:solidFill>
              <a:schemeClr val="accent1">
                <a:lumMod val="60000"/>
                <a:lumOff val="40000"/>
              </a:schemeClr>
            </a:solidFill>
            <a:ln>
              <a:solidFill>
                <a:schemeClr val="bg1">
                  <a:lumMod val="75000"/>
                </a:schemeClr>
              </a:solidFill>
            </a:ln>
            <a:effectLst/>
          </c:spPr>
          <c:invertIfNegative val="0"/>
          <c:cat>
            <c:numRef>
              <c:f>'разходи декември'!$D$55:$M$55</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'разходи декември'!$D$56:$M$56</c:f>
              <c:numCache>
                <c:formatCode>0.0%</c:formatCode>
                <c:ptCount val="10"/>
                <c:pt idx="0">
                  <c:v>9.286404181580582E-2</c:v>
                </c:pt>
                <c:pt idx="1">
                  <c:v>0.26808833691150541</c:v>
                </c:pt>
                <c:pt idx="2">
                  <c:v>0.19517550776230616</c:v>
                </c:pt>
                <c:pt idx="3">
                  <c:v>0.18400672888290984</c:v>
                </c:pt>
                <c:pt idx="4">
                  <c:v>0.19176689266246436</c:v>
                </c:pt>
                <c:pt idx="5">
                  <c:v>0.19282622645738856</c:v>
                </c:pt>
                <c:pt idx="6">
                  <c:v>0.29813969504650462</c:v>
                </c:pt>
                <c:pt idx="7">
                  <c:v>0.46335924424781127</c:v>
                </c:pt>
                <c:pt idx="8">
                  <c:v>0.46267653478772108</c:v>
                </c:pt>
                <c:pt idx="9">
                  <c:v>0.45866999999999997</c:v>
                </c:pt>
              </c:numCache>
            </c:numRef>
          </c:val>
          <c:extLst>
            <c:ext xmlns:c16="http://schemas.microsoft.com/office/drawing/2014/chart" uri="{C3380CC4-5D6E-409C-BE32-E72D297353CC}">
              <c16:uniqueId val="{00000000-B640-49E7-8E3D-6F7B561CB053}"/>
            </c:ext>
          </c:extLst>
        </c:ser>
        <c:dLbls>
          <c:showLegendKey val="0"/>
          <c:showVal val="0"/>
          <c:showCatName val="0"/>
          <c:showSerName val="0"/>
          <c:showPercent val="0"/>
          <c:showBubbleSize val="0"/>
        </c:dLbls>
        <c:gapWidth val="50"/>
        <c:overlap val="-27"/>
        <c:axId val="1178223408"/>
        <c:axId val="1251490576"/>
      </c:barChart>
      <c:lineChart>
        <c:grouping val="standard"/>
        <c:varyColors val="0"/>
        <c:ser>
          <c:idx val="1"/>
          <c:order val="1"/>
          <c:tx>
            <c:strRef>
              <c:f>'разходи декември'!$A$57:$C$57</c:f>
              <c:strCache>
                <c:ptCount val="3"/>
                <c:pt idx="0">
                  <c:v>Средномесечни разходи</c:v>
                </c:pt>
              </c:strCache>
            </c:strRef>
          </c:tx>
          <c:spPr>
            <a:ln w="28575" cap="rnd">
              <a:solidFill>
                <a:srgbClr val="FF0000"/>
              </a:solidFill>
              <a:round/>
            </a:ln>
            <a:effectLst/>
          </c:spPr>
          <c:marker>
            <c:symbol val="none"/>
          </c:marker>
          <c:cat>
            <c:numRef>
              <c:f>'разходи декември'!$D$55:$M$55</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'разходи декември'!$D$57:$M$57</c:f>
              <c:numCache>
                <c:formatCode>0.0%</c:formatCode>
                <c:ptCount val="10"/>
                <c:pt idx="0">
                  <c:v>8.3299999999999999E-2</c:v>
                </c:pt>
                <c:pt idx="1">
                  <c:v>8.3299999999999999E-2</c:v>
                </c:pt>
                <c:pt idx="2">
                  <c:v>8.3299999999999999E-2</c:v>
                </c:pt>
                <c:pt idx="3">
                  <c:v>8.3299999999999999E-2</c:v>
                </c:pt>
                <c:pt idx="4">
                  <c:v>8.3299999999999999E-2</c:v>
                </c:pt>
                <c:pt idx="5">
                  <c:v>8.3299999999999999E-2</c:v>
                </c:pt>
                <c:pt idx="6">
                  <c:v>8.3299999999999999E-2</c:v>
                </c:pt>
                <c:pt idx="7">
                  <c:v>8.3299999999999999E-2</c:v>
                </c:pt>
                <c:pt idx="8">
                  <c:v>8.3299999999999999E-2</c:v>
                </c:pt>
                <c:pt idx="9">
                  <c:v>8.3299999999999999E-2</c:v>
                </c:pt>
              </c:numCache>
            </c:numRef>
          </c:val>
          <c:smooth val="0"/>
          <c:extLst>
            <c:ext xmlns:c16="http://schemas.microsoft.com/office/drawing/2014/chart" uri="{C3380CC4-5D6E-409C-BE32-E72D297353CC}">
              <c16:uniqueId val="{00000001-B640-49E7-8E3D-6F7B561CB053}"/>
            </c:ext>
          </c:extLst>
        </c:ser>
        <c:dLbls>
          <c:showLegendKey val="0"/>
          <c:showVal val="0"/>
          <c:showCatName val="0"/>
          <c:showSerName val="0"/>
          <c:showPercent val="0"/>
          <c:showBubbleSize val="0"/>
        </c:dLbls>
        <c:marker val="1"/>
        <c:smooth val="0"/>
        <c:axId val="1178223408"/>
        <c:axId val="1251490576"/>
      </c:lineChart>
      <c:catAx>
        <c:axId val="117822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251490576"/>
        <c:crosses val="autoZero"/>
        <c:auto val="1"/>
        <c:lblAlgn val="ctr"/>
        <c:lblOffset val="100"/>
        <c:noMultiLvlLbl val="0"/>
      </c:catAx>
      <c:valAx>
        <c:axId val="125149057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78223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'Фигура 8'!$A$46</c:f>
              <c:strCache>
                <c:ptCount val="1"/>
                <c:pt idx="0">
                  <c:v>Разходи/БВП - България (%)</c:v>
                </c:pt>
              </c:strCache>
            </c:strRef>
          </c:tx>
          <c:spPr>
            <a:solidFill>
              <a:schemeClr val="accent1"/>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ysClr val="windowText" lastClr="000000"/>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'Фигура 8'!$B$45:$J$45</c:f>
              <c:numCache>
                <c:formatCode>0</c:formatCode>
                <c:ptCount val="9"/>
                <c:pt idx="0">
                  <c:v>2010</c:v>
                </c:pt>
                <c:pt idx="1">
                  <c:v>2011</c:v>
                </c:pt>
                <c:pt idx="2">
                  <c:v>2012</c:v>
                </c:pt>
                <c:pt idx="3">
                  <c:v>2013</c:v>
                </c:pt>
                <c:pt idx="4">
                  <c:v>2014</c:v>
                </c:pt>
                <c:pt idx="5">
                  <c:v>2015</c:v>
                </c:pt>
                <c:pt idx="6">
                  <c:v>2016</c:v>
                </c:pt>
                <c:pt idx="7">
                  <c:v>2017</c:v>
                </c:pt>
                <c:pt idx="8">
                  <c:v>2018</c:v>
                </c:pt>
              </c:numCache>
            </c:numRef>
          </c:cat>
          <c:val>
            <c:numRef>
              <c:f>'Фигура 8'!$B$46:$J$46</c:f>
              <c:numCache>
                <c:formatCode>0.0%</c:formatCode>
                <c:ptCount val="9"/>
                <c:pt idx="0">
                  <c:v>0.35783000673601056</c:v>
                </c:pt>
                <c:pt idx="1">
                  <c:v>0.33267591288036158</c:v>
                </c:pt>
                <c:pt idx="2">
                  <c:v>0.33920220018515501</c:v>
                </c:pt>
                <c:pt idx="3">
                  <c:v>0.37020060889842066</c:v>
                </c:pt>
                <c:pt idx="4">
                  <c:v>0.38838166436497945</c:v>
                </c:pt>
                <c:pt idx="5">
                  <c:v>0.39158569821542538</c:v>
                </c:pt>
                <c:pt idx="6">
                  <c:v>0.34517540014500364</c:v>
                </c:pt>
                <c:pt idx="7">
                  <c:v>0.3411553103004189</c:v>
                </c:pt>
                <c:pt idx="8">
                  <c:v>0.36557581869602734</c:v>
                </c:pt>
              </c:numCache>
            </c:numRef>
          </c:val>
          <c:extLst>
            <c:ext xmlns:c16="http://schemas.microsoft.com/office/drawing/2014/chart" uri="{C3380CC4-5D6E-409C-BE32-E72D297353CC}">
              <c16:uniqueId val="{00000000-88F5-40AE-9320-13EFF7B3BDC1}"/>
            </c:ext>
          </c:extLst>
        </c:ser>
        <c:dLbls>
          <c:showLegendKey val="0"/>
          <c:showVal val="0"/>
          <c:showCatName val="0"/>
          <c:showSerName val="0"/>
          <c:showPercent val="0"/>
          <c:showBubbleSize val="0"/>
        </c:dLbls>
        <c:gapWidth val="40"/>
        <c:overlap val="-27"/>
        <c:axId val="555393888"/>
        <c:axId val="555393232"/>
      </c:barChart>
      <c:lineChart>
        <c:grouping val="standard"/>
        <c:varyColors val="0"/>
        <c:ser>
          <c:idx val="1"/>
          <c:order val="1"/>
          <c:tx>
            <c:strRef>
              <c:f>'Фигура 8'!$A$47</c:f>
              <c:strCache>
                <c:ptCount val="1"/>
                <c:pt idx="0">
                  <c:v>Разходи/БВП ЕС 28 (%)</c:v>
                </c:pt>
              </c:strCache>
            </c:strRef>
          </c:tx>
          <c:spPr>
            <a:ln w="38100" cap="rnd">
              <a:solidFill>
                <a:srgbClr val="FF0000"/>
              </a:solidFill>
              <a:round/>
            </a:ln>
            <a:effectLst/>
          </c:spPr>
          <c:marker>
            <c:symbol val="none"/>
          </c:marker>
          <c:cat>
            <c:numRef>
              <c:f>'Фигура 8'!$B$45:$J$45</c:f>
              <c:numCache>
                <c:formatCode>0</c:formatCode>
                <c:ptCount val="9"/>
                <c:pt idx="0">
                  <c:v>2010</c:v>
                </c:pt>
                <c:pt idx="1">
                  <c:v>2011</c:v>
                </c:pt>
                <c:pt idx="2">
                  <c:v>2012</c:v>
                </c:pt>
                <c:pt idx="3">
                  <c:v>2013</c:v>
                </c:pt>
                <c:pt idx="4">
                  <c:v>2014</c:v>
                </c:pt>
                <c:pt idx="5">
                  <c:v>2015</c:v>
                </c:pt>
                <c:pt idx="6">
                  <c:v>2016</c:v>
                </c:pt>
                <c:pt idx="7">
                  <c:v>2017</c:v>
                </c:pt>
                <c:pt idx="8">
                  <c:v>2018</c:v>
                </c:pt>
              </c:numCache>
            </c:numRef>
          </c:cat>
          <c:val>
            <c:numRef>
              <c:f>'Фигура 8'!$B$47:$J$47</c:f>
              <c:numCache>
                <c:formatCode>0.0%</c:formatCode>
                <c:ptCount val="9"/>
                <c:pt idx="0">
                  <c:v>0.499</c:v>
                </c:pt>
                <c:pt idx="1">
                  <c:v>0.48499999999999999</c:v>
                </c:pt>
                <c:pt idx="2">
                  <c:v>0.48899999999999999</c:v>
                </c:pt>
                <c:pt idx="3">
                  <c:v>0.48599999999999999</c:v>
                </c:pt>
                <c:pt idx="4">
                  <c:v>0.47899999999999998</c:v>
                </c:pt>
                <c:pt idx="5">
                  <c:v>0.46899999999999997</c:v>
                </c:pt>
                <c:pt idx="6">
                  <c:v>0.46299999999999997</c:v>
                </c:pt>
                <c:pt idx="7">
                  <c:v>0.45799999999999996</c:v>
                </c:pt>
                <c:pt idx="8">
                  <c:v>0.45299999999999996</c:v>
                </c:pt>
              </c:numCache>
            </c:numRef>
          </c:val>
          <c:smooth val="0"/>
          <c:extLst>
            <c:ext xmlns:c16="http://schemas.microsoft.com/office/drawing/2014/chart" uri="{C3380CC4-5D6E-409C-BE32-E72D297353CC}">
              <c16:uniqueId val="{00000001-88F5-40AE-9320-13EFF7B3BDC1}"/>
            </c:ext>
          </c:extLst>
        </c:ser>
        <c:dLbls>
          <c:showLegendKey val="0"/>
          <c:showVal val="0"/>
          <c:showCatName val="0"/>
          <c:showSerName val="0"/>
          <c:showPercent val="0"/>
          <c:showBubbleSize val="0"/>
        </c:dLbls>
        <c:marker val="1"/>
        <c:smooth val="0"/>
        <c:axId val="555393888"/>
        <c:axId val="555393232"/>
      </c:lineChart>
      <c:catAx>
        <c:axId val="55539388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555393232"/>
        <c:crosses val="autoZero"/>
        <c:auto val="1"/>
        <c:lblAlgn val="ctr"/>
        <c:lblOffset val="100"/>
        <c:noMultiLvlLbl val="0"/>
      </c:catAx>
      <c:valAx>
        <c:axId val="555393232"/>
        <c:scaling>
          <c:orientation val="minMax"/>
          <c:max val="0.55000000000000004"/>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555393888"/>
        <c:crosses val="autoZero"/>
        <c:crossBetween val="between"/>
        <c:minorUnit val="5.000000000000001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a:solidFill>
            <a:sysClr val="windowText" lastClr="000000"/>
          </a:solidFill>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672745527056298"/>
          <c:y val="4.60437373959676E-2"/>
          <c:w val="0.84774306331773008"/>
          <c:h val="0.65221516571074378"/>
        </c:manualLayout>
      </c:layout>
      <c:barChart>
        <c:barDir val="col"/>
        <c:grouping val="clustered"/>
        <c:varyColors val="0"/>
        <c:ser>
          <c:idx val="0"/>
          <c:order val="0"/>
          <c:tx>
            <c:strRef>
              <c:f>'Фигура 10б'!$A$2</c:f>
              <c:strCache>
                <c:ptCount val="1"/>
                <c:pt idx="0">
                  <c:v>План за салдо по КФП</c:v>
                </c:pt>
              </c:strCache>
            </c:strRef>
          </c:tx>
          <c:spPr>
            <a:pattFill prst="dashHorz">
              <a:fgClr>
                <a:srgbClr val="FF0000"/>
              </a:fgClr>
              <a:bgClr>
                <a:schemeClr val="bg1"/>
              </a:bgClr>
            </a:pattFill>
            <a:ln w="9525">
              <a:solidFill>
                <a:srgbClr val="FF0000"/>
              </a:solidFill>
            </a:ln>
            <a:effectLst/>
          </c:spPr>
          <c:invertIfNegative val="0"/>
          <c:cat>
            <c:strRef>
              <c:f>'Фигура 10б'!$B$1:$U$1</c:f>
              <c:strCache>
                <c:ptCount val="9"/>
                <c:pt idx="0">
                  <c:v>2010 (акт.)</c:v>
                </c:pt>
                <c:pt idx="1">
                  <c:v>2011</c:v>
                </c:pt>
                <c:pt idx="2">
                  <c:v>2012</c:v>
                </c:pt>
                <c:pt idx="3">
                  <c:v>2013 (акт.)</c:v>
                </c:pt>
                <c:pt idx="4">
                  <c:v>2014 (ориг.)</c:v>
                </c:pt>
                <c:pt idx="5">
                  <c:v>2015 (ориг.)</c:v>
                </c:pt>
                <c:pt idx="6">
                  <c:v>2016</c:v>
                </c:pt>
                <c:pt idx="7">
                  <c:v>2017</c:v>
                </c:pt>
                <c:pt idx="8">
                  <c:v>2018</c:v>
                </c:pt>
              </c:strCache>
            </c:strRef>
          </c:cat>
          <c:val>
            <c:numRef>
              <c:f>'Фигура 10б'!$B$2:$U$2</c:f>
              <c:numCache>
                <c:formatCode>General</c:formatCode>
                <c:ptCount val="9"/>
                <c:pt idx="0">
                  <c:v>-3392.1</c:v>
                </c:pt>
                <c:pt idx="1">
                  <c:v>-1963</c:v>
                </c:pt>
                <c:pt idx="2">
                  <c:v>-1092.3</c:v>
                </c:pt>
                <c:pt idx="3">
                  <c:v>-1593.4</c:v>
                </c:pt>
                <c:pt idx="4">
                  <c:v>-1472.7</c:v>
                </c:pt>
                <c:pt idx="5">
                  <c:v>-2488.9</c:v>
                </c:pt>
                <c:pt idx="6">
                  <c:v>-1800</c:v>
                </c:pt>
                <c:pt idx="7">
                  <c:v>-1330</c:v>
                </c:pt>
                <c:pt idx="8">
                  <c:v>-1100</c:v>
                </c:pt>
              </c:numCache>
            </c:numRef>
          </c:val>
          <c:extLst>
            <c:ext xmlns:c16="http://schemas.microsoft.com/office/drawing/2014/chart" uri="{C3380CC4-5D6E-409C-BE32-E72D297353CC}">
              <c16:uniqueId val="{00000000-D224-454D-B3F8-A1AE81DF1438}"/>
            </c:ext>
          </c:extLst>
        </c:ser>
        <c:ser>
          <c:idx val="1"/>
          <c:order val="1"/>
          <c:tx>
            <c:strRef>
              <c:f>'Фигура 10б'!$A$3</c:f>
              <c:strCache>
                <c:ptCount val="1"/>
                <c:pt idx="0">
                  <c:v>Изпълнение на салдо по КФП</c:v>
                </c:pt>
              </c:strCache>
            </c:strRef>
          </c:tx>
          <c:spPr>
            <a:pattFill prst="ltVert">
              <a:fgClr>
                <a:schemeClr val="accent1">
                  <a:lumMod val="75000"/>
                </a:schemeClr>
              </a:fgClr>
              <a:bgClr>
                <a:schemeClr val="bg1"/>
              </a:bgClr>
            </a:pattFill>
            <a:ln w="9525">
              <a:solidFill>
                <a:schemeClr val="accent1">
                  <a:lumMod val="75000"/>
                </a:schemeClr>
              </a:solidFill>
            </a:ln>
            <a:effectLst/>
          </c:spPr>
          <c:invertIfNegative val="0"/>
          <c:cat>
            <c:strRef>
              <c:f>'Фигура 10б'!$B$1:$U$1</c:f>
              <c:strCache>
                <c:ptCount val="9"/>
                <c:pt idx="0">
                  <c:v>2010 (акт.)</c:v>
                </c:pt>
                <c:pt idx="1">
                  <c:v>2011</c:v>
                </c:pt>
                <c:pt idx="2">
                  <c:v>2012</c:v>
                </c:pt>
                <c:pt idx="3">
                  <c:v>2013 (акт.)</c:v>
                </c:pt>
                <c:pt idx="4">
                  <c:v>2014 (ориг.)</c:v>
                </c:pt>
                <c:pt idx="5">
                  <c:v>2015 (ориг.)</c:v>
                </c:pt>
                <c:pt idx="6">
                  <c:v>2016</c:v>
                </c:pt>
                <c:pt idx="7">
                  <c:v>2017</c:v>
                </c:pt>
                <c:pt idx="8">
                  <c:v>2018</c:v>
                </c:pt>
              </c:strCache>
            </c:strRef>
          </c:cat>
          <c:val>
            <c:numRef>
              <c:f>'Фигура 10б'!$B$3:$U$3</c:f>
              <c:numCache>
                <c:formatCode>General</c:formatCode>
                <c:ptCount val="9"/>
                <c:pt idx="0">
                  <c:v>-2822.7573717399973</c:v>
                </c:pt>
                <c:pt idx="1">
                  <c:v>-1488.4906340199959</c:v>
                </c:pt>
                <c:pt idx="2">
                  <c:v>-358.83950589000233</c:v>
                </c:pt>
                <c:pt idx="3">
                  <c:v>-1440.7487370000017</c:v>
                </c:pt>
                <c:pt idx="4">
                  <c:v>-3072.9</c:v>
                </c:pt>
                <c:pt idx="5">
                  <c:v>-2485.1999999999998</c:v>
                </c:pt>
                <c:pt idx="6">
                  <c:v>1472.5</c:v>
                </c:pt>
                <c:pt idx="7">
                  <c:v>845.5</c:v>
                </c:pt>
                <c:pt idx="8">
                  <c:v>135.4</c:v>
                </c:pt>
              </c:numCache>
            </c:numRef>
          </c:val>
          <c:extLst>
            <c:ext xmlns:c16="http://schemas.microsoft.com/office/drawing/2014/chart" uri="{C3380CC4-5D6E-409C-BE32-E72D297353CC}">
              <c16:uniqueId val="{00000001-D224-454D-B3F8-A1AE81DF1438}"/>
            </c:ext>
          </c:extLst>
        </c:ser>
        <c:dLbls>
          <c:showLegendKey val="0"/>
          <c:showVal val="0"/>
          <c:showCatName val="0"/>
          <c:showSerName val="0"/>
          <c:showPercent val="0"/>
          <c:showBubbleSize val="0"/>
        </c:dLbls>
        <c:gapWidth val="10"/>
        <c:overlap val="-10"/>
        <c:axId val="202681504"/>
        <c:axId val="241471600"/>
      </c:barChart>
      <c:catAx>
        <c:axId val="2026815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41471600"/>
        <c:crosses val="autoZero"/>
        <c:auto val="1"/>
        <c:lblAlgn val="ctr"/>
        <c:lblOffset val="100"/>
        <c:noMultiLvlLbl val="0"/>
      </c:catAx>
      <c:valAx>
        <c:axId val="241471600"/>
        <c:scaling>
          <c:orientation val="minMax"/>
          <c:max val="1500"/>
          <c:min val="-4000"/>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bg-BG"/>
                  <a:t>млн. лв.</a:t>
                </a:r>
                <a:endParaRPr lang="en-US"/>
              </a:p>
            </c:rich>
          </c:tx>
          <c:layout>
            <c:manualLayout>
              <c:xMode val="edge"/>
              <c:yMode val="edge"/>
              <c:x val="1.066512046101523E-2"/>
              <c:y val="0.1280086863959541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2681504"/>
        <c:crosses val="autoZero"/>
        <c:crossBetween val="between"/>
        <c:majorUnit val="1000"/>
      </c:valAx>
      <c:spPr>
        <a:noFill/>
        <a:ln>
          <a:noFill/>
        </a:ln>
        <a:effectLst/>
      </c:spPr>
    </c:plotArea>
    <c:legend>
      <c:legendPos val="b"/>
      <c:layout>
        <c:manualLayout>
          <c:xMode val="edge"/>
          <c:yMode val="edge"/>
          <c:x val="5.1681631719866304E-2"/>
          <c:y val="0.87141491538923344"/>
          <c:w val="0.92593709261995016"/>
          <c:h val="0.12858508461076651"/>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b="0" i="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324781277340333"/>
          <c:y val="5.0925925925925923E-2"/>
          <c:w val="0.83986329833770768"/>
          <c:h val="0.82775444736074655"/>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dPt>
            <c:idx val="0"/>
            <c:marker>
              <c:symbol val="circle"/>
              <c:size val="5"/>
              <c:spPr>
                <a:solidFill>
                  <a:srgbClr val="FF0000"/>
                </a:solidFill>
                <a:ln w="76200">
                  <a:solidFill>
                    <a:srgbClr val="FF0000"/>
                  </a:solidFill>
                </a:ln>
                <a:effectLst/>
              </c:spPr>
            </c:marker>
            <c:bubble3D val="0"/>
            <c:extLst>
              <c:ext xmlns:c16="http://schemas.microsoft.com/office/drawing/2014/chart" uri="{C3380CC4-5D6E-409C-BE32-E72D297353CC}">
                <c16:uniqueId val="{00000000-B042-4D08-A4B0-4886BB8B72DD}"/>
              </c:ext>
            </c:extLst>
          </c:dPt>
          <c:xVal>
            <c:numRef>
              <c:f>'Фигура 7б НСЧ '!$C$2:$C$12</c:f>
              <c:numCache>
                <c:formatCode>General</c:formatCode>
                <c:ptCount val="11"/>
                <c:pt idx="0">
                  <c:v>2.2236792109323118</c:v>
                </c:pt>
                <c:pt idx="1">
                  <c:v>2.2767516945452728</c:v>
                </c:pt>
                <c:pt idx="2">
                  <c:v>3.6939466985738987</c:v>
                </c:pt>
                <c:pt idx="3">
                  <c:v>0.77953349087664492</c:v>
                </c:pt>
                <c:pt idx="4">
                  <c:v>2.8806333948600598</c:v>
                </c:pt>
                <c:pt idx="5">
                  <c:v>3.4073287019189222</c:v>
                </c:pt>
                <c:pt idx="6">
                  <c:v>2.4543032495438895</c:v>
                </c:pt>
                <c:pt idx="7">
                  <c:v>3.5304632647172696</c:v>
                </c:pt>
                <c:pt idx="8">
                  <c:v>3.0635721797443467</c:v>
                </c:pt>
                <c:pt idx="9">
                  <c:v>1.7517924280975763</c:v>
                </c:pt>
                <c:pt idx="10">
                  <c:v>3.1269689093769202</c:v>
                </c:pt>
              </c:numCache>
            </c:numRef>
          </c:xVal>
          <c:yVal>
            <c:numRef>
              <c:f>'Фигура 7б НСЧ '!$D$2:$D$12</c:f>
              <c:numCache>
                <c:formatCode>General</c:formatCode>
                <c:ptCount val="11"/>
                <c:pt idx="0">
                  <c:v>-1.45</c:v>
                </c:pt>
                <c:pt idx="1">
                  <c:v>-1.5625</c:v>
                </c:pt>
                <c:pt idx="2">
                  <c:v>0.12499999999999999</c:v>
                </c:pt>
                <c:pt idx="3">
                  <c:v>-4.1624999999999996</c:v>
                </c:pt>
                <c:pt idx="4">
                  <c:v>-2.3499999999999996</c:v>
                </c:pt>
                <c:pt idx="5">
                  <c:v>-2.7000000000000006</c:v>
                </c:pt>
                <c:pt idx="6">
                  <c:v>-2.9</c:v>
                </c:pt>
                <c:pt idx="7">
                  <c:v>-3.7374999999999994</c:v>
                </c:pt>
                <c:pt idx="8">
                  <c:v>-3.2499999999999996</c:v>
                </c:pt>
                <c:pt idx="9">
                  <c:v>-5.1374999999999993</c:v>
                </c:pt>
                <c:pt idx="10">
                  <c:v>-3.3875000000000002</c:v>
                </c:pt>
              </c:numCache>
            </c:numRef>
          </c:yVal>
          <c:smooth val="0"/>
          <c:extLst>
            <c:ext xmlns:c16="http://schemas.microsoft.com/office/drawing/2014/chart" uri="{C3380CC4-5D6E-409C-BE32-E72D297353CC}">
              <c16:uniqueId val="{00000001-B042-4D08-A4B0-4886BB8B72DD}"/>
            </c:ext>
          </c:extLst>
        </c:ser>
        <c:dLbls>
          <c:showLegendKey val="0"/>
          <c:showVal val="0"/>
          <c:showCatName val="0"/>
          <c:showSerName val="0"/>
          <c:showPercent val="0"/>
          <c:showBubbleSize val="0"/>
        </c:dLbls>
        <c:axId val="1232021760"/>
        <c:axId val="1227194640"/>
      </c:scatterChart>
      <c:valAx>
        <c:axId val="1232021760"/>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ru-RU"/>
                  <a:t>Темп на икономически растеж (%)</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227194640"/>
        <c:crosses val="autoZero"/>
        <c:crossBetween val="midCat"/>
        <c:majorUnit val="1"/>
      </c:valAx>
      <c:valAx>
        <c:axId val="1227194640"/>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ru-RU"/>
                  <a:t>Бюджетен дефицит - % от БВП</a:t>
                </a:r>
              </a:p>
            </c:rich>
          </c:tx>
          <c:layout>
            <c:manualLayout>
              <c:xMode val="edge"/>
              <c:yMode val="edge"/>
              <c:x val="1.1111111111111112E-2"/>
              <c:y val="0.1435068533100029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23202176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a:solidFill>
            <a:sysClr val="windowText" lastClr="000000"/>
          </a:solidFill>
        </a:defRPr>
      </a:pPr>
      <a:endParaRPr lang="en-US"/>
    </a:p>
  </c:txPr>
  <c:externalData r:id="rId4">
    <c:autoUpdate val="0"/>
  </c:externalData>
  <c:userShapes r:id="rId5"/>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132066323034933E-2"/>
          <c:y val="5.0925925925925923E-2"/>
          <c:w val="0.89141679579209088"/>
          <c:h val="0.7314150088921505"/>
        </c:manualLayout>
      </c:layout>
      <c:barChart>
        <c:barDir val="col"/>
        <c:grouping val="stacked"/>
        <c:varyColors val="0"/>
        <c:ser>
          <c:idx val="0"/>
          <c:order val="0"/>
          <c:tx>
            <c:strRef>
              <c:f>Forecast!$A$4</c:f>
              <c:strCache>
                <c:ptCount val="1"/>
                <c:pt idx="0">
                  <c:v>Частно потребление</c:v>
                </c:pt>
              </c:strCache>
            </c:strRef>
          </c:tx>
          <c:spPr>
            <a:pattFill prst="pct25">
              <a:fgClr>
                <a:schemeClr val="accent6"/>
              </a:fgClr>
              <a:bgClr>
                <a:schemeClr val="bg1"/>
              </a:bgClr>
            </a:pattFill>
            <a:ln>
              <a:solidFill>
                <a:schemeClr val="accent6"/>
              </a:solidFill>
            </a:ln>
            <a:effectLst/>
          </c:spPr>
          <c:invertIfNegative val="0"/>
          <c:dLbls>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solidFill>
                    <a:latin typeface="Arial" pitchFamily="34" charset="0"/>
                    <a:ea typeface="+mn-ea"/>
                    <a:cs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numRef>
              <c:f>Forecast!$B$2:$G$2</c:f>
              <c:numCache>
                <c:formatCode>General</c:formatCode>
                <c:ptCount val="6"/>
                <c:pt idx="0">
                  <c:v>2016</c:v>
                </c:pt>
                <c:pt idx="1">
                  <c:v>2017</c:v>
                </c:pt>
                <c:pt idx="2">
                  <c:v>2018</c:v>
                </c:pt>
                <c:pt idx="3">
                  <c:v>2019</c:v>
                </c:pt>
                <c:pt idx="4">
                  <c:v>2020</c:v>
                </c:pt>
                <c:pt idx="5">
                  <c:v>2021</c:v>
                </c:pt>
              </c:numCache>
            </c:numRef>
          </c:cat>
          <c:val>
            <c:numRef>
              <c:f>Forecast!$B$4:$G$4</c:f>
              <c:numCache>
                <c:formatCode>0.0</c:formatCode>
                <c:ptCount val="6"/>
                <c:pt idx="0">
                  <c:v>2.3020530104461949</c:v>
                </c:pt>
                <c:pt idx="1">
                  <c:v>2.9241103222677451</c:v>
                </c:pt>
                <c:pt idx="2">
                  <c:v>4.1450884822151188</c:v>
                </c:pt>
                <c:pt idx="3">
                  <c:v>2.420204369622982</c:v>
                </c:pt>
                <c:pt idx="4">
                  <c:v>2.9207740064042689</c:v>
                </c:pt>
                <c:pt idx="5">
                  <c:v>3.3434956358273853</c:v>
                </c:pt>
              </c:numCache>
            </c:numRef>
          </c:val>
          <c:extLst>
            <c:ext xmlns:c16="http://schemas.microsoft.com/office/drawing/2014/chart" uri="{C3380CC4-5D6E-409C-BE32-E72D297353CC}">
              <c16:uniqueId val="{00000000-D013-45C1-BD94-E13FB96E839F}"/>
            </c:ext>
          </c:extLst>
        </c:ser>
        <c:ser>
          <c:idx val="1"/>
          <c:order val="1"/>
          <c:tx>
            <c:strRef>
              <c:f>Forecast!$A$5</c:f>
              <c:strCache>
                <c:ptCount val="1"/>
                <c:pt idx="0">
                  <c:v>Публично потребление</c:v>
                </c:pt>
              </c:strCache>
            </c:strRef>
          </c:tx>
          <c:spPr>
            <a:solidFill>
              <a:schemeClr val="tx1"/>
            </a:solidFill>
            <a:ln>
              <a:solidFill>
                <a:schemeClr val="tx1"/>
              </a:solidFill>
            </a:ln>
            <a:effectLst/>
          </c:spPr>
          <c:invertIfNegative val="0"/>
          <c:cat>
            <c:numRef>
              <c:f>Forecast!$B$2:$G$2</c:f>
              <c:numCache>
                <c:formatCode>General</c:formatCode>
                <c:ptCount val="6"/>
                <c:pt idx="0">
                  <c:v>2016</c:v>
                </c:pt>
                <c:pt idx="1">
                  <c:v>2017</c:v>
                </c:pt>
                <c:pt idx="2">
                  <c:v>2018</c:v>
                </c:pt>
                <c:pt idx="3">
                  <c:v>2019</c:v>
                </c:pt>
                <c:pt idx="4">
                  <c:v>2020</c:v>
                </c:pt>
                <c:pt idx="5">
                  <c:v>2021</c:v>
                </c:pt>
              </c:numCache>
            </c:numRef>
          </c:cat>
          <c:val>
            <c:numRef>
              <c:f>Forecast!$B$5:$G$5</c:f>
              <c:numCache>
                <c:formatCode>0.0</c:formatCode>
                <c:ptCount val="6"/>
                <c:pt idx="0">
                  <c:v>0.34219937944515616</c:v>
                </c:pt>
                <c:pt idx="1">
                  <c:v>0.56563339614493346</c:v>
                </c:pt>
                <c:pt idx="2">
                  <c:v>0.72920225922025395</c:v>
                </c:pt>
                <c:pt idx="3">
                  <c:v>0.70455587818958476</c:v>
                </c:pt>
                <c:pt idx="4">
                  <c:v>0.75110144557130465</c:v>
                </c:pt>
                <c:pt idx="5">
                  <c:v>0.6172326462681258</c:v>
                </c:pt>
              </c:numCache>
            </c:numRef>
          </c:val>
          <c:extLst>
            <c:ext xmlns:c16="http://schemas.microsoft.com/office/drawing/2014/chart" uri="{C3380CC4-5D6E-409C-BE32-E72D297353CC}">
              <c16:uniqueId val="{00000001-D013-45C1-BD94-E13FB96E839F}"/>
            </c:ext>
          </c:extLst>
        </c:ser>
        <c:ser>
          <c:idx val="2"/>
          <c:order val="2"/>
          <c:tx>
            <c:strRef>
              <c:f>Forecast!$A$6</c:f>
              <c:strCache>
                <c:ptCount val="1"/>
                <c:pt idx="0">
                  <c:v>Инвестиции</c:v>
                </c:pt>
              </c:strCache>
            </c:strRef>
          </c:tx>
          <c:spPr>
            <a:solidFill>
              <a:schemeClr val="bg1">
                <a:lumMod val="75000"/>
              </a:schemeClr>
            </a:solidFill>
            <a:ln>
              <a:solidFill>
                <a:schemeClr val="bg1">
                  <a:lumMod val="75000"/>
                </a:schemeClr>
              </a:solidFill>
            </a:ln>
            <a:effectLst/>
          </c:spPr>
          <c:invertIfNegative val="0"/>
          <c:dLbls>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solidFill>
                    <a:latin typeface="Arial" pitchFamily="34" charset="0"/>
                    <a:ea typeface="+mn-ea"/>
                    <a:cs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numRef>
              <c:f>Forecast!$B$2:$G$2</c:f>
              <c:numCache>
                <c:formatCode>General</c:formatCode>
                <c:ptCount val="6"/>
                <c:pt idx="0">
                  <c:v>2016</c:v>
                </c:pt>
                <c:pt idx="1">
                  <c:v>2017</c:v>
                </c:pt>
                <c:pt idx="2">
                  <c:v>2018</c:v>
                </c:pt>
                <c:pt idx="3">
                  <c:v>2019</c:v>
                </c:pt>
                <c:pt idx="4">
                  <c:v>2020</c:v>
                </c:pt>
                <c:pt idx="5">
                  <c:v>2021</c:v>
                </c:pt>
              </c:numCache>
            </c:numRef>
          </c:cat>
          <c:val>
            <c:numRef>
              <c:f>Forecast!$B$6:$G$6</c:f>
              <c:numCache>
                <c:formatCode>0.0</c:formatCode>
                <c:ptCount val="6"/>
                <c:pt idx="0">
                  <c:v>-1.4150098393517869</c:v>
                </c:pt>
                <c:pt idx="1">
                  <c:v>0.61505149387238456</c:v>
                </c:pt>
                <c:pt idx="2">
                  <c:v>1.2418842949847824</c:v>
                </c:pt>
                <c:pt idx="3">
                  <c:v>1.3564509335284933</c:v>
                </c:pt>
                <c:pt idx="4">
                  <c:v>1.3637659579118464</c:v>
                </c:pt>
                <c:pt idx="5">
                  <c:v>1.6729469306070159</c:v>
                </c:pt>
              </c:numCache>
            </c:numRef>
          </c:val>
          <c:extLst>
            <c:ext xmlns:c16="http://schemas.microsoft.com/office/drawing/2014/chart" uri="{C3380CC4-5D6E-409C-BE32-E72D297353CC}">
              <c16:uniqueId val="{00000002-D013-45C1-BD94-E13FB96E839F}"/>
            </c:ext>
          </c:extLst>
        </c:ser>
        <c:ser>
          <c:idx val="3"/>
          <c:order val="3"/>
          <c:tx>
            <c:strRef>
              <c:f>Forecast!$A$7</c:f>
              <c:strCache>
                <c:ptCount val="1"/>
                <c:pt idx="0">
                  <c:v>Изменение на запасите</c:v>
                </c:pt>
              </c:strCache>
            </c:strRef>
          </c:tx>
          <c:spPr>
            <a:solidFill>
              <a:schemeClr val="accent6">
                <a:lumMod val="60000"/>
              </a:schemeClr>
            </a:solidFill>
            <a:ln>
              <a:noFill/>
            </a:ln>
            <a:effectLst/>
          </c:spPr>
          <c:invertIfNegative val="0"/>
          <c:dPt>
            <c:idx val="1"/>
            <c:invertIfNegative val="0"/>
            <c:bubble3D val="0"/>
            <c:spPr>
              <a:solidFill>
                <a:schemeClr val="accent6">
                  <a:lumMod val="60000"/>
                </a:schemeClr>
              </a:solidFill>
              <a:ln>
                <a:noFill/>
              </a:ln>
              <a:effectLst/>
            </c:spPr>
            <c:extLst>
              <c:ext xmlns:c16="http://schemas.microsoft.com/office/drawing/2014/chart" uri="{C3380CC4-5D6E-409C-BE32-E72D297353CC}">
                <c16:uniqueId val="{00000004-D013-45C1-BD94-E13FB96E839F}"/>
              </c:ext>
            </c:extLst>
          </c:dPt>
          <c:cat>
            <c:numRef>
              <c:f>Forecast!$B$2:$G$2</c:f>
              <c:numCache>
                <c:formatCode>General</c:formatCode>
                <c:ptCount val="6"/>
                <c:pt idx="0">
                  <c:v>2016</c:v>
                </c:pt>
                <c:pt idx="1">
                  <c:v>2017</c:v>
                </c:pt>
                <c:pt idx="2">
                  <c:v>2018</c:v>
                </c:pt>
                <c:pt idx="3">
                  <c:v>2019</c:v>
                </c:pt>
                <c:pt idx="4">
                  <c:v>2020</c:v>
                </c:pt>
                <c:pt idx="5">
                  <c:v>2021</c:v>
                </c:pt>
              </c:numCache>
            </c:numRef>
          </c:cat>
          <c:val>
            <c:numRef>
              <c:f>Forecast!$B$7:$G$7</c:f>
            </c:numRef>
          </c:val>
          <c:extLst>
            <c:ext xmlns:c16="http://schemas.microsoft.com/office/drawing/2014/chart" uri="{C3380CC4-5D6E-409C-BE32-E72D297353CC}">
              <c16:uniqueId val="{00000005-D013-45C1-BD94-E13FB96E839F}"/>
            </c:ext>
          </c:extLst>
        </c:ser>
        <c:ser>
          <c:idx val="4"/>
          <c:order val="4"/>
          <c:tx>
            <c:strRef>
              <c:f>Forecast!$A$8</c:f>
              <c:strCache>
                <c:ptCount val="1"/>
                <c:pt idx="0">
                  <c:v>Износ </c:v>
                </c:pt>
              </c:strCache>
            </c:strRef>
          </c:tx>
          <c:spPr>
            <a:pattFill prst="narHorz">
              <a:fgClr>
                <a:srgbClr val="FF0000"/>
              </a:fgClr>
              <a:bgClr>
                <a:schemeClr val="bg1"/>
              </a:bgClr>
            </a:pattFill>
            <a:ln>
              <a:solidFill>
                <a:srgbClr val="FF0000"/>
              </a:solidFill>
            </a:ln>
            <a:effectLst/>
          </c:spPr>
          <c:invertIfNegative val="0"/>
          <c:dLbls>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solidFill>
                    <a:latin typeface="Arial" pitchFamily="34" charset="0"/>
                    <a:ea typeface="+mn-ea"/>
                    <a:cs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numRef>
              <c:f>Forecast!$B$2:$G$2</c:f>
              <c:numCache>
                <c:formatCode>General</c:formatCode>
                <c:ptCount val="6"/>
                <c:pt idx="0">
                  <c:v>2016</c:v>
                </c:pt>
                <c:pt idx="1">
                  <c:v>2017</c:v>
                </c:pt>
                <c:pt idx="2">
                  <c:v>2018</c:v>
                </c:pt>
                <c:pt idx="3">
                  <c:v>2019</c:v>
                </c:pt>
                <c:pt idx="4">
                  <c:v>2020</c:v>
                </c:pt>
                <c:pt idx="5">
                  <c:v>2021</c:v>
                </c:pt>
              </c:numCache>
            </c:numRef>
          </c:cat>
          <c:val>
            <c:numRef>
              <c:f>Forecast!$B$8:$G$8</c:f>
              <c:numCache>
                <c:formatCode>0.0</c:formatCode>
                <c:ptCount val="6"/>
                <c:pt idx="0">
                  <c:v>5.174779009164804</c:v>
                </c:pt>
                <c:pt idx="1">
                  <c:v>3.8333198842047955</c:v>
                </c:pt>
                <c:pt idx="2">
                  <c:v>-0.51269236943377394</c:v>
                </c:pt>
                <c:pt idx="3">
                  <c:v>2.1455838448733364</c:v>
                </c:pt>
                <c:pt idx="4">
                  <c:v>2.9263544061668916</c:v>
                </c:pt>
                <c:pt idx="5">
                  <c:v>3.0918250427964469</c:v>
                </c:pt>
              </c:numCache>
            </c:numRef>
          </c:val>
          <c:extLst>
            <c:ext xmlns:c16="http://schemas.microsoft.com/office/drawing/2014/chart" uri="{C3380CC4-5D6E-409C-BE32-E72D297353CC}">
              <c16:uniqueId val="{00000006-D013-45C1-BD94-E13FB96E839F}"/>
            </c:ext>
          </c:extLst>
        </c:ser>
        <c:ser>
          <c:idx val="5"/>
          <c:order val="5"/>
          <c:tx>
            <c:strRef>
              <c:f>Forecast!$A$9</c:f>
              <c:strCache>
                <c:ptCount val="1"/>
                <c:pt idx="0">
                  <c:v>Внос</c:v>
                </c:pt>
              </c:strCache>
            </c:strRef>
          </c:tx>
          <c:spPr>
            <a:pattFill prst="ltVert">
              <a:fgClr>
                <a:schemeClr val="tx2"/>
              </a:fgClr>
              <a:bgClr>
                <a:schemeClr val="bg1"/>
              </a:bgClr>
            </a:pattFill>
            <a:ln>
              <a:solidFill>
                <a:schemeClr val="tx2"/>
              </a:solidFill>
            </a:ln>
            <a:effectLst/>
          </c:spPr>
          <c:invertIfNegative val="0"/>
          <c:dLbls>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solidFill>
                    <a:latin typeface="Arial" pitchFamily="34" charset="0"/>
                    <a:ea typeface="+mn-ea"/>
                    <a:cs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numRef>
              <c:f>Forecast!$B$2:$G$2</c:f>
              <c:numCache>
                <c:formatCode>General</c:formatCode>
                <c:ptCount val="6"/>
                <c:pt idx="0">
                  <c:v>2016</c:v>
                </c:pt>
                <c:pt idx="1">
                  <c:v>2017</c:v>
                </c:pt>
                <c:pt idx="2">
                  <c:v>2018</c:v>
                </c:pt>
                <c:pt idx="3">
                  <c:v>2019</c:v>
                </c:pt>
                <c:pt idx="4">
                  <c:v>2020</c:v>
                </c:pt>
                <c:pt idx="5">
                  <c:v>2021</c:v>
                </c:pt>
              </c:numCache>
            </c:numRef>
          </c:cat>
          <c:val>
            <c:numRef>
              <c:f>Forecast!$B$9:$G$9</c:f>
              <c:numCache>
                <c:formatCode>0.0</c:formatCode>
                <c:ptCount val="6"/>
                <c:pt idx="0">
                  <c:v>-2.9412032884758417</c:v>
                </c:pt>
                <c:pt idx="1">
                  <c:v>-4.9472927261828614</c:v>
                </c:pt>
                <c:pt idx="2">
                  <c:v>-2.5186837619695264</c:v>
                </c:pt>
                <c:pt idx="3">
                  <c:v>-4.0624870860595461</c:v>
                </c:pt>
                <c:pt idx="4">
                  <c:v>-4.7574712269531698</c:v>
                </c:pt>
                <c:pt idx="5">
                  <c:v>-4.7002498095436094</c:v>
                </c:pt>
              </c:numCache>
            </c:numRef>
          </c:val>
          <c:extLst>
            <c:ext xmlns:c16="http://schemas.microsoft.com/office/drawing/2014/chart" uri="{C3380CC4-5D6E-409C-BE32-E72D297353CC}">
              <c16:uniqueId val="{00000007-D013-45C1-BD94-E13FB96E839F}"/>
            </c:ext>
          </c:extLst>
        </c:ser>
        <c:dLbls>
          <c:showLegendKey val="0"/>
          <c:showVal val="0"/>
          <c:showCatName val="0"/>
          <c:showSerName val="0"/>
          <c:showPercent val="0"/>
          <c:showBubbleSize val="0"/>
        </c:dLbls>
        <c:gapWidth val="150"/>
        <c:overlap val="100"/>
        <c:axId val="323343808"/>
        <c:axId val="323344200"/>
      </c:barChart>
      <c:lineChart>
        <c:grouping val="standard"/>
        <c:varyColors val="0"/>
        <c:ser>
          <c:idx val="6"/>
          <c:order val="6"/>
          <c:tx>
            <c:strRef>
              <c:f>Forecast!$A$3</c:f>
              <c:strCache>
                <c:ptCount val="1"/>
                <c:pt idx="0">
                  <c:v>БВП</c:v>
                </c:pt>
              </c:strCache>
            </c:strRef>
          </c:tx>
          <c:spPr>
            <a:ln w="38100" cap="rnd" cmpd="sng" algn="ctr">
              <a:solidFill>
                <a:schemeClr val="tx1"/>
              </a:solidFill>
              <a:prstDash val="solid"/>
              <a:round/>
            </a:ln>
            <a:effectLst/>
          </c:spPr>
          <c:marker>
            <c:symbol val="none"/>
          </c:marker>
          <c:cat>
            <c:numRef>
              <c:f>Forecast!$B$2:$E$2</c:f>
              <c:numCache>
                <c:formatCode>General</c:formatCode>
                <c:ptCount val="4"/>
                <c:pt idx="0">
                  <c:v>2016</c:v>
                </c:pt>
                <c:pt idx="1">
                  <c:v>2017</c:v>
                </c:pt>
                <c:pt idx="2">
                  <c:v>2018</c:v>
                </c:pt>
                <c:pt idx="3">
                  <c:v>2019</c:v>
                </c:pt>
              </c:numCache>
            </c:numRef>
          </c:cat>
          <c:val>
            <c:numRef>
              <c:f>Forecast!$B$3:$G$3</c:f>
              <c:numCache>
                <c:formatCode>0.0</c:formatCode>
                <c:ptCount val="6"/>
                <c:pt idx="0">
                  <c:v>3.9367045557653313</c:v>
                </c:pt>
                <c:pt idx="1">
                  <c:v>3.811311785882594</c:v>
                </c:pt>
                <c:pt idx="2">
                  <c:v>3.0810650058638203</c:v>
                </c:pt>
                <c:pt idx="3">
                  <c:v>2.5641382274522897</c:v>
                </c:pt>
                <c:pt idx="4">
                  <c:v>3.2045099956861378</c:v>
                </c:pt>
                <c:pt idx="5">
                  <c:v>4.02526035327719</c:v>
                </c:pt>
              </c:numCache>
            </c:numRef>
          </c:val>
          <c:smooth val="0"/>
          <c:extLst>
            <c:ext xmlns:c16="http://schemas.microsoft.com/office/drawing/2014/chart" uri="{C3380CC4-5D6E-409C-BE32-E72D297353CC}">
              <c16:uniqueId val="{00000008-D013-45C1-BD94-E13FB96E839F}"/>
            </c:ext>
          </c:extLst>
        </c:ser>
        <c:dLbls>
          <c:showLegendKey val="0"/>
          <c:showVal val="0"/>
          <c:showCatName val="0"/>
          <c:showSerName val="0"/>
          <c:showPercent val="0"/>
          <c:showBubbleSize val="0"/>
        </c:dLbls>
        <c:marker val="1"/>
        <c:smooth val="0"/>
        <c:axId val="323343808"/>
        <c:axId val="323344200"/>
      </c:lineChart>
      <c:catAx>
        <c:axId val="323343808"/>
        <c:scaling>
          <c:orientation val="minMax"/>
        </c:scaling>
        <c:delete val="0"/>
        <c:axPos val="b"/>
        <c:numFmt formatCode="General" sourceLinked="1"/>
        <c:majorTickMark val="out"/>
        <c:minorTickMark val="none"/>
        <c:tickLblPos val="nextTo"/>
        <c:spPr>
          <a:pattFill prst="pct5">
            <a:fgClr>
              <a:srgbClr val="FFFFFF"/>
            </a:fgClr>
            <a:bgClr>
              <a:srgbClr val="FFFFFF"/>
            </a:bgClr>
          </a:patt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Arial" pitchFamily="34" charset="0"/>
                <a:ea typeface="+mn-ea"/>
                <a:cs typeface="Arial" pitchFamily="34" charset="0"/>
              </a:defRPr>
            </a:pPr>
            <a:endParaRPr lang="en-US"/>
          </a:p>
        </c:txPr>
        <c:crossAx val="323344200"/>
        <c:crossesAt val="-20"/>
        <c:auto val="1"/>
        <c:lblAlgn val="ctr"/>
        <c:lblOffset val="100"/>
        <c:noMultiLvlLbl val="0"/>
      </c:catAx>
      <c:valAx>
        <c:axId val="323344200"/>
        <c:scaling>
          <c:orientation val="minMax"/>
        </c:scaling>
        <c:delete val="0"/>
        <c:axPos val="l"/>
        <c:numFmt formatCode="0.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Arial" pitchFamily="34" charset="0"/>
                <a:ea typeface="+mn-ea"/>
                <a:cs typeface="Arial" pitchFamily="34" charset="0"/>
              </a:defRPr>
            </a:pPr>
            <a:endParaRPr lang="en-US"/>
          </a:p>
        </c:txPr>
        <c:crossAx val="323343808"/>
        <c:crosses val="autoZero"/>
        <c:crossBetween val="between"/>
      </c:valAx>
      <c:spPr>
        <a:noFill/>
        <a:ln>
          <a:noFill/>
        </a:ln>
        <a:effectLst/>
      </c:spPr>
    </c:plotArea>
    <c:legend>
      <c:legendPos val="r"/>
      <c:layout>
        <c:manualLayout>
          <c:xMode val="edge"/>
          <c:yMode val="edge"/>
          <c:x val="1.7054886211512736E-2"/>
          <c:y val="0.85514191078759993"/>
          <c:w val="0.96955823293172694"/>
          <c:h val="0.1437259763184513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itchFamily="34" charset="0"/>
              <a:ea typeface="+mn-ea"/>
              <a:cs typeface="Arial" pitchFamily="34" charset="0"/>
            </a:defRPr>
          </a:pPr>
          <a:endParaRPr lang="en-US"/>
        </a:p>
      </c:txPr>
    </c:legend>
    <c:plotVisOnly val="1"/>
    <c:dispBlanksAs val="gap"/>
    <c:showDLblsOverMax val="0"/>
  </c:chart>
  <c:spPr>
    <a:noFill/>
    <a:ln w="9525" cap="flat" cmpd="sng" algn="ctr">
      <a:solidFill>
        <a:schemeClr val="tx1">
          <a:tint val="75000"/>
          <a:shade val="95000"/>
          <a:satMod val="105000"/>
        </a:schemeClr>
      </a:solidFill>
      <a:prstDash val="solid"/>
      <a:round/>
    </a:ln>
    <a:effectLst/>
  </c:spPr>
  <c:txPr>
    <a:bodyPr/>
    <a:lstStyle/>
    <a:p>
      <a:pPr>
        <a:defRPr sz="1200">
          <a:latin typeface="Arial" pitchFamily="34" charset="0"/>
          <a:cs typeface="Arial"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551475035724148"/>
          <c:y val="6.0765596608116292E-2"/>
          <c:w val="0.8689422572178489"/>
          <c:h val="0.57434052700573945"/>
        </c:manualLayout>
      </c:layout>
      <c:lineChart>
        <c:grouping val="standard"/>
        <c:varyColors val="0"/>
        <c:ser>
          <c:idx val="0"/>
          <c:order val="0"/>
          <c:tx>
            <c:strRef>
              <c:f>'Фигура 2 внос'!$A$3</c:f>
              <c:strCache>
                <c:ptCount val="1"/>
                <c:pt idx="0">
                  <c:v>Развити страни</c:v>
                </c:pt>
              </c:strCache>
            </c:strRef>
          </c:tx>
          <c:spPr>
            <a:ln w="38100">
              <a:solidFill>
                <a:schemeClr val="accent3"/>
              </a:solidFill>
              <a:prstDash val="sysDot"/>
            </a:ln>
          </c:spPr>
          <c:marker>
            <c:symbol val="none"/>
          </c:marker>
          <c:cat>
            <c:strRef>
              <c:f>'Фигура 2 внос'!$B$1:$P$1</c:f>
              <c:strCache>
                <c:ptCount val="7"/>
                <c:pt idx="0">
                  <c:v>2015</c:v>
                </c:pt>
                <c:pt idx="1">
                  <c:v>2016</c:v>
                </c:pt>
                <c:pt idx="2">
                  <c:v>2017</c:v>
                </c:pt>
                <c:pt idx="3">
                  <c:v>2018</c:v>
                </c:pt>
                <c:pt idx="4">
                  <c:v>2019</c:v>
                </c:pt>
                <c:pt idx="5">
                  <c:v>2020</c:v>
                </c:pt>
                <c:pt idx="6">
                  <c:v>2021</c:v>
                </c:pt>
              </c:strCache>
            </c:strRef>
          </c:cat>
          <c:val>
            <c:numRef>
              <c:f>'Фигура 2 внос'!$B$3:$P$3</c:f>
              <c:numCache>
                <c:formatCode>General</c:formatCode>
                <c:ptCount val="7"/>
                <c:pt idx="0">
                  <c:v>3.8</c:v>
                </c:pt>
                <c:pt idx="1">
                  <c:v>2.2000000000000002</c:v>
                </c:pt>
                <c:pt idx="2">
                  <c:v>4.9000000000000004</c:v>
                </c:pt>
                <c:pt idx="3">
                  <c:v>3.6</c:v>
                </c:pt>
                <c:pt idx="4">
                  <c:v>3.2</c:v>
                </c:pt>
                <c:pt idx="5">
                  <c:v>3.3</c:v>
                </c:pt>
                <c:pt idx="6">
                  <c:v>3.4</c:v>
                </c:pt>
              </c:numCache>
            </c:numRef>
          </c:val>
          <c:smooth val="0"/>
          <c:extLst>
            <c:ext xmlns:c16="http://schemas.microsoft.com/office/drawing/2014/chart" uri="{C3380CC4-5D6E-409C-BE32-E72D297353CC}">
              <c16:uniqueId val="{00000000-3F78-4975-9730-92924815BEA6}"/>
            </c:ext>
          </c:extLst>
        </c:ser>
        <c:ser>
          <c:idx val="1"/>
          <c:order val="1"/>
          <c:tx>
            <c:strRef>
              <c:f>'Фигура 2 внос'!$A$4</c:f>
              <c:strCache>
                <c:ptCount val="1"/>
                <c:pt idx="0">
                  <c:v>Развиващи се страни</c:v>
                </c:pt>
              </c:strCache>
            </c:strRef>
          </c:tx>
          <c:spPr>
            <a:ln w="38100">
              <a:solidFill>
                <a:schemeClr val="tx2"/>
              </a:solidFill>
              <a:prstDash val="lgDash"/>
            </a:ln>
          </c:spPr>
          <c:marker>
            <c:symbol val="none"/>
          </c:marker>
          <c:cat>
            <c:strRef>
              <c:f>'Фигура 2 внос'!$B$1:$P$1</c:f>
              <c:strCache>
                <c:ptCount val="7"/>
                <c:pt idx="0">
                  <c:v>2015</c:v>
                </c:pt>
                <c:pt idx="1">
                  <c:v>2016</c:v>
                </c:pt>
                <c:pt idx="2">
                  <c:v>2017</c:v>
                </c:pt>
                <c:pt idx="3">
                  <c:v>2018</c:v>
                </c:pt>
                <c:pt idx="4">
                  <c:v>2019</c:v>
                </c:pt>
                <c:pt idx="5">
                  <c:v>2020</c:v>
                </c:pt>
                <c:pt idx="6">
                  <c:v>2021</c:v>
                </c:pt>
              </c:strCache>
            </c:strRef>
          </c:cat>
          <c:val>
            <c:numRef>
              <c:f>'Фигура 2 внос'!$B$4:$P$4</c:f>
              <c:numCache>
                <c:formatCode>General</c:formatCode>
                <c:ptCount val="7"/>
                <c:pt idx="0">
                  <c:v>-0.90400000000000003</c:v>
                </c:pt>
                <c:pt idx="1">
                  <c:v>2.2000000000000002</c:v>
                </c:pt>
                <c:pt idx="2">
                  <c:v>7.6</c:v>
                </c:pt>
                <c:pt idx="3">
                  <c:v>5.6</c:v>
                </c:pt>
                <c:pt idx="4">
                  <c:v>4.5999999999999996</c:v>
                </c:pt>
                <c:pt idx="5">
                  <c:v>5.4</c:v>
                </c:pt>
                <c:pt idx="6">
                  <c:v>5.3</c:v>
                </c:pt>
              </c:numCache>
            </c:numRef>
          </c:val>
          <c:smooth val="0"/>
          <c:extLst>
            <c:ext xmlns:c16="http://schemas.microsoft.com/office/drawing/2014/chart" uri="{C3380CC4-5D6E-409C-BE32-E72D297353CC}">
              <c16:uniqueId val="{00000001-3F78-4975-9730-92924815BEA6}"/>
            </c:ext>
          </c:extLst>
        </c:ser>
        <c:ser>
          <c:idx val="2"/>
          <c:order val="2"/>
          <c:tx>
            <c:strRef>
              <c:f>'Фигура 2 внос'!$A$5</c:f>
              <c:strCache>
                <c:ptCount val="1"/>
                <c:pt idx="0">
                  <c:v>Еврозона</c:v>
                </c:pt>
              </c:strCache>
            </c:strRef>
          </c:tx>
          <c:spPr>
            <a:ln w="38100" cmpd="dbl">
              <a:solidFill>
                <a:schemeClr val="accent6"/>
              </a:solidFill>
              <a:prstDash val="lgDashDot"/>
            </a:ln>
          </c:spPr>
          <c:marker>
            <c:symbol val="none"/>
          </c:marker>
          <c:cat>
            <c:strRef>
              <c:f>'Фигура 2 внос'!$B$1:$P$1</c:f>
              <c:strCache>
                <c:ptCount val="7"/>
                <c:pt idx="0">
                  <c:v>2015</c:v>
                </c:pt>
                <c:pt idx="1">
                  <c:v>2016</c:v>
                </c:pt>
                <c:pt idx="2">
                  <c:v>2017</c:v>
                </c:pt>
                <c:pt idx="3">
                  <c:v>2018</c:v>
                </c:pt>
                <c:pt idx="4">
                  <c:v>2019</c:v>
                </c:pt>
                <c:pt idx="5">
                  <c:v>2020</c:v>
                </c:pt>
                <c:pt idx="6">
                  <c:v>2021</c:v>
                </c:pt>
              </c:strCache>
            </c:strRef>
          </c:cat>
          <c:val>
            <c:numRef>
              <c:f>'Фигура 2 внос'!$B$5:$P$5</c:f>
              <c:numCache>
                <c:formatCode>General</c:formatCode>
                <c:ptCount val="7"/>
                <c:pt idx="0">
                  <c:v>7.4039999999999999</c:v>
                </c:pt>
                <c:pt idx="1">
                  <c:v>3.8610000000000002</c:v>
                </c:pt>
                <c:pt idx="2">
                  <c:v>3.7469999999999999</c:v>
                </c:pt>
                <c:pt idx="3">
                  <c:v>3.964</c:v>
                </c:pt>
                <c:pt idx="4">
                  <c:v>4.4580000000000002</c:v>
                </c:pt>
                <c:pt idx="5">
                  <c:v>4.218</c:v>
                </c:pt>
                <c:pt idx="6">
                  <c:v>3.9929999999999999</c:v>
                </c:pt>
              </c:numCache>
            </c:numRef>
          </c:val>
          <c:smooth val="0"/>
          <c:extLst>
            <c:ext xmlns:c16="http://schemas.microsoft.com/office/drawing/2014/chart" uri="{C3380CC4-5D6E-409C-BE32-E72D297353CC}">
              <c16:uniqueId val="{00000002-3F78-4975-9730-92924815BEA6}"/>
            </c:ext>
          </c:extLst>
        </c:ser>
        <c:ser>
          <c:idx val="3"/>
          <c:order val="3"/>
          <c:tx>
            <c:strRef>
              <c:f>'Фигура 2 внос'!$A$6</c:f>
              <c:strCache>
                <c:ptCount val="1"/>
                <c:pt idx="0">
                  <c:v>Развиваща се Европа</c:v>
                </c:pt>
              </c:strCache>
            </c:strRef>
          </c:tx>
          <c:spPr>
            <a:ln w="38100">
              <a:solidFill>
                <a:schemeClr val="accent2"/>
              </a:solidFill>
              <a:prstDash val="dash"/>
            </a:ln>
          </c:spPr>
          <c:marker>
            <c:symbol val="none"/>
          </c:marker>
          <c:cat>
            <c:strRef>
              <c:f>'Фигура 2 внос'!$B$1:$P$1</c:f>
              <c:strCache>
                <c:ptCount val="7"/>
                <c:pt idx="0">
                  <c:v>2015</c:v>
                </c:pt>
                <c:pt idx="1">
                  <c:v>2016</c:v>
                </c:pt>
                <c:pt idx="2">
                  <c:v>2017</c:v>
                </c:pt>
                <c:pt idx="3">
                  <c:v>2018</c:v>
                </c:pt>
                <c:pt idx="4">
                  <c:v>2019</c:v>
                </c:pt>
                <c:pt idx="5">
                  <c:v>2020</c:v>
                </c:pt>
                <c:pt idx="6">
                  <c:v>2021</c:v>
                </c:pt>
              </c:strCache>
            </c:strRef>
          </c:cat>
          <c:val>
            <c:numRef>
              <c:f>'Фигура 2 внос'!$B$6:$P$6</c:f>
              <c:numCache>
                <c:formatCode>General</c:formatCode>
                <c:ptCount val="7"/>
                <c:pt idx="0">
                  <c:v>4.82</c:v>
                </c:pt>
                <c:pt idx="1">
                  <c:v>6.3869999999999996</c:v>
                </c:pt>
                <c:pt idx="2">
                  <c:v>8.7550000000000008</c:v>
                </c:pt>
                <c:pt idx="3">
                  <c:v>5.3460000000000001</c:v>
                </c:pt>
                <c:pt idx="4">
                  <c:v>3.4470000000000001</c:v>
                </c:pt>
                <c:pt idx="5">
                  <c:v>6.673</c:v>
                </c:pt>
                <c:pt idx="6">
                  <c:v>6.2930000000000001</c:v>
                </c:pt>
              </c:numCache>
            </c:numRef>
          </c:val>
          <c:smooth val="0"/>
          <c:extLst>
            <c:ext xmlns:c16="http://schemas.microsoft.com/office/drawing/2014/chart" uri="{C3380CC4-5D6E-409C-BE32-E72D297353CC}">
              <c16:uniqueId val="{00000003-3F78-4975-9730-92924815BEA6}"/>
            </c:ext>
          </c:extLst>
        </c:ser>
        <c:ser>
          <c:idx val="4"/>
          <c:order val="4"/>
          <c:tx>
            <c:strRef>
              <c:f>'Фигура 2 внос'!$A$2</c:f>
              <c:strCache>
                <c:ptCount val="1"/>
                <c:pt idx="0">
                  <c:v>Свят</c:v>
                </c:pt>
              </c:strCache>
            </c:strRef>
          </c:tx>
          <c:spPr>
            <a:ln w="38100">
              <a:solidFill>
                <a:schemeClr val="tx1"/>
              </a:solidFill>
            </a:ln>
          </c:spPr>
          <c:marker>
            <c:symbol val="none"/>
          </c:marker>
          <c:cat>
            <c:strRef>
              <c:f>'Фигура 2 внос'!$B$1:$P$1</c:f>
              <c:strCache>
                <c:ptCount val="7"/>
                <c:pt idx="0">
                  <c:v>2015</c:v>
                </c:pt>
                <c:pt idx="1">
                  <c:v>2016</c:v>
                </c:pt>
                <c:pt idx="2">
                  <c:v>2017</c:v>
                </c:pt>
                <c:pt idx="3">
                  <c:v>2018</c:v>
                </c:pt>
                <c:pt idx="4">
                  <c:v>2019</c:v>
                </c:pt>
                <c:pt idx="5">
                  <c:v>2020</c:v>
                </c:pt>
                <c:pt idx="6">
                  <c:v>2021</c:v>
                </c:pt>
              </c:strCache>
            </c:strRef>
          </c:cat>
          <c:val>
            <c:numRef>
              <c:f>'Фигура 2 внос'!$E$2:$P$2</c:f>
              <c:numCache>
                <c:formatCode>General</c:formatCode>
                <c:ptCount val="7"/>
                <c:pt idx="0">
                  <c:v>2.7450000000000001</c:v>
                </c:pt>
                <c:pt idx="1">
                  <c:v>2.2240000000000002</c:v>
                </c:pt>
                <c:pt idx="2">
                  <c:v>5.2</c:v>
                </c:pt>
                <c:pt idx="3">
                  <c:v>4.516</c:v>
                </c:pt>
                <c:pt idx="4">
                  <c:v>4.2960000000000003</c:v>
                </c:pt>
                <c:pt idx="5">
                  <c:v>4.22</c:v>
                </c:pt>
                <c:pt idx="6">
                  <c:v>4.069</c:v>
                </c:pt>
              </c:numCache>
            </c:numRef>
          </c:val>
          <c:smooth val="0"/>
          <c:extLst>
            <c:ext xmlns:c16="http://schemas.microsoft.com/office/drawing/2014/chart" uri="{C3380CC4-5D6E-409C-BE32-E72D297353CC}">
              <c16:uniqueId val="{00000004-3F78-4975-9730-92924815BEA6}"/>
            </c:ext>
          </c:extLst>
        </c:ser>
        <c:dLbls>
          <c:showLegendKey val="0"/>
          <c:showVal val="0"/>
          <c:showCatName val="0"/>
          <c:showSerName val="0"/>
          <c:showPercent val="0"/>
          <c:showBubbleSize val="0"/>
        </c:dLbls>
        <c:smooth val="0"/>
        <c:axId val="237339256"/>
        <c:axId val="237338864"/>
      </c:lineChart>
      <c:catAx>
        <c:axId val="237339256"/>
        <c:scaling>
          <c:orientation val="minMax"/>
        </c:scaling>
        <c:delete val="0"/>
        <c:axPos val="b"/>
        <c:numFmt formatCode="General" sourceLinked="0"/>
        <c:majorTickMark val="out"/>
        <c:minorTickMark val="none"/>
        <c:tickLblPos val="low"/>
        <c:txPr>
          <a:bodyPr/>
          <a:lstStyle/>
          <a:p>
            <a:pPr>
              <a:defRPr b="1"/>
            </a:pPr>
            <a:endParaRPr lang="en-US"/>
          </a:p>
        </c:txPr>
        <c:crossAx val="237338864"/>
        <c:crosses val="autoZero"/>
        <c:auto val="1"/>
        <c:lblAlgn val="ctr"/>
        <c:lblOffset val="100"/>
        <c:noMultiLvlLbl val="0"/>
      </c:catAx>
      <c:valAx>
        <c:axId val="237338864"/>
        <c:scaling>
          <c:orientation val="minMax"/>
        </c:scaling>
        <c:delete val="0"/>
        <c:axPos val="l"/>
        <c:title>
          <c:tx>
            <c:rich>
              <a:bodyPr rot="-5400000" vert="horz"/>
              <a:lstStyle/>
              <a:p>
                <a:pPr>
                  <a:defRPr/>
                </a:pPr>
                <a:r>
                  <a:rPr lang="bg-BG"/>
                  <a:t>%</a:t>
                </a:r>
                <a:endParaRPr lang="en-US"/>
              </a:p>
            </c:rich>
          </c:tx>
          <c:overlay val="0"/>
        </c:title>
        <c:numFmt formatCode="0" sourceLinked="0"/>
        <c:majorTickMark val="out"/>
        <c:minorTickMark val="none"/>
        <c:tickLblPos val="nextTo"/>
        <c:txPr>
          <a:bodyPr/>
          <a:lstStyle/>
          <a:p>
            <a:pPr>
              <a:defRPr b="1"/>
            </a:pPr>
            <a:endParaRPr lang="en-US"/>
          </a:p>
        </c:txPr>
        <c:crossAx val="237339256"/>
        <c:crosses val="autoZero"/>
        <c:crossBetween val="between"/>
      </c:valAx>
    </c:plotArea>
    <c:legend>
      <c:legendPos val="b"/>
      <c:layout>
        <c:manualLayout>
          <c:xMode val="edge"/>
          <c:yMode val="edge"/>
          <c:x val="6.852203819350168E-2"/>
          <c:y val="0.7616123892208968"/>
          <c:w val="0.88488413105665154"/>
          <c:h val="0.2383876107791032"/>
        </c:manualLayout>
      </c:layout>
      <c:overlay val="0"/>
    </c:legend>
    <c:plotVisOnly val="1"/>
    <c:dispBlanksAs val="gap"/>
    <c:showDLblsOverMax val="0"/>
  </c:chart>
  <c:spPr>
    <a:ln>
      <a:noFill/>
    </a:ln>
  </c:spPr>
  <c:txPr>
    <a:bodyPr/>
    <a:lstStyle/>
    <a:p>
      <a:pPr>
        <a:defRPr sz="1000"/>
      </a:pPr>
      <a:endParaRPr lang="en-US"/>
    </a:p>
  </c:txPr>
  <c:externalData r:id="rId2">
    <c:autoUpdate val="0"/>
  </c:externalData>
  <c:userShapes r:id="rId3"/>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8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bg-BG"/>
              <a:t>БВП и инфлация - %</a:t>
            </a:r>
            <a:endParaRPr lang="en-US"/>
          </a:p>
        </c:rich>
      </c:tx>
      <c:overlay val="0"/>
      <c:spPr>
        <a:noFill/>
        <a:ln>
          <a:noFill/>
        </a:ln>
        <a:effectLst/>
      </c:spPr>
      <c:txPr>
        <a:bodyPr rot="0" spcFirstLastPara="1" vertOverflow="ellipsis" vert="horz" wrap="square" anchor="ctr" anchorCtr="1"/>
        <a:lstStyle/>
        <a:p>
          <a:pPr>
            <a:defRPr sz="108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'БВП и инфлация'!$A$2</c:f>
              <c:strCache>
                <c:ptCount val="1"/>
                <c:pt idx="0">
                  <c:v>БВП (реален ръст)</c:v>
                </c:pt>
              </c:strCache>
            </c:strRef>
          </c:tx>
          <c:spPr>
            <a:ln w="38100" cap="rnd">
              <a:solidFill>
                <a:schemeClr val="accent1"/>
              </a:solidFill>
              <a:round/>
            </a:ln>
            <a:effectLst/>
          </c:spPr>
          <c:marker>
            <c:symbol val="none"/>
          </c:marker>
          <c:cat>
            <c:numRef>
              <c:f>'БВП и инфлация'!$B$1:$H$1</c:f>
              <c:numCache>
                <c:formatCode>General</c:formatCode>
                <c:ptCount val="7"/>
                <c:pt idx="0">
                  <c:v>2015</c:v>
                </c:pt>
                <c:pt idx="1">
                  <c:v>2016</c:v>
                </c:pt>
                <c:pt idx="2">
                  <c:v>2017</c:v>
                </c:pt>
                <c:pt idx="3">
                  <c:v>2018</c:v>
                </c:pt>
                <c:pt idx="4">
                  <c:v>2019</c:v>
                </c:pt>
                <c:pt idx="5">
                  <c:v>2020</c:v>
                </c:pt>
                <c:pt idx="6">
                  <c:v>2021</c:v>
                </c:pt>
              </c:numCache>
            </c:numRef>
          </c:cat>
          <c:val>
            <c:numRef>
              <c:f>'БВП и инфлация'!$B$2:$H$2</c:f>
              <c:numCache>
                <c:formatCode>0.00</c:formatCode>
                <c:ptCount val="7"/>
                <c:pt idx="0">
                  <c:v>3.4712244081274548</c:v>
                </c:pt>
                <c:pt idx="1">
                  <c:v>3.9367045557653313</c:v>
                </c:pt>
                <c:pt idx="2">
                  <c:v>3.8113117858825944</c:v>
                </c:pt>
                <c:pt idx="3">
                  <c:v>3.0810650058638203</c:v>
                </c:pt>
                <c:pt idx="4">
                  <c:v>2.5641382274522897</c:v>
                </c:pt>
                <c:pt idx="5">
                  <c:v>3.2045099956861378</c:v>
                </c:pt>
                <c:pt idx="6">
                  <c:v>4.02526035327719</c:v>
                </c:pt>
              </c:numCache>
            </c:numRef>
          </c:val>
          <c:smooth val="0"/>
          <c:extLst>
            <c:ext xmlns:c16="http://schemas.microsoft.com/office/drawing/2014/chart" uri="{C3380CC4-5D6E-409C-BE32-E72D297353CC}">
              <c16:uniqueId val="{00000000-B3F0-4331-960F-0D52EC6341C4}"/>
            </c:ext>
          </c:extLst>
        </c:ser>
        <c:ser>
          <c:idx val="1"/>
          <c:order val="1"/>
          <c:tx>
            <c:strRef>
              <c:f>'БВП и инфлация'!$A$3</c:f>
              <c:strCache>
                <c:ptCount val="1"/>
                <c:pt idx="0">
                  <c:v>Инфлация (ХИПЦ, ср.г.)</c:v>
                </c:pt>
              </c:strCache>
            </c:strRef>
          </c:tx>
          <c:spPr>
            <a:ln w="38100" cap="rnd">
              <a:solidFill>
                <a:srgbClr val="FF0000"/>
              </a:solidFill>
              <a:prstDash val="dash"/>
              <a:round/>
            </a:ln>
            <a:effectLst/>
          </c:spPr>
          <c:marker>
            <c:symbol val="none"/>
          </c:marker>
          <c:cat>
            <c:numRef>
              <c:f>'БВП и инфлация'!$B$1:$H$1</c:f>
              <c:numCache>
                <c:formatCode>General</c:formatCode>
                <c:ptCount val="7"/>
                <c:pt idx="0">
                  <c:v>2015</c:v>
                </c:pt>
                <c:pt idx="1">
                  <c:v>2016</c:v>
                </c:pt>
                <c:pt idx="2">
                  <c:v>2017</c:v>
                </c:pt>
                <c:pt idx="3">
                  <c:v>2018</c:v>
                </c:pt>
                <c:pt idx="4">
                  <c:v>2019</c:v>
                </c:pt>
                <c:pt idx="5">
                  <c:v>2020</c:v>
                </c:pt>
                <c:pt idx="6">
                  <c:v>2021</c:v>
                </c:pt>
              </c:numCache>
            </c:numRef>
          </c:cat>
          <c:val>
            <c:numRef>
              <c:f>'БВП и инфлация'!$B$3:$H$3</c:f>
              <c:numCache>
                <c:formatCode>0.00</c:formatCode>
                <c:ptCount val="7"/>
                <c:pt idx="0">
                  <c:v>-1.0668469478613503</c:v>
                </c:pt>
                <c:pt idx="1">
                  <c:v>-1.3225220420340378</c:v>
                </c:pt>
                <c:pt idx="2">
                  <c:v>1.2000574270971498</c:v>
                </c:pt>
                <c:pt idx="3">
                  <c:v>2.5996394952934025</c:v>
                </c:pt>
                <c:pt idx="4">
                  <c:v>3.8802389980753844</c:v>
                </c:pt>
                <c:pt idx="5">
                  <c:v>2.850951218489854</c:v>
                </c:pt>
                <c:pt idx="6">
                  <c:v>2.8881643340094456</c:v>
                </c:pt>
              </c:numCache>
            </c:numRef>
          </c:val>
          <c:smooth val="0"/>
          <c:extLst>
            <c:ext xmlns:c16="http://schemas.microsoft.com/office/drawing/2014/chart" uri="{C3380CC4-5D6E-409C-BE32-E72D297353CC}">
              <c16:uniqueId val="{00000001-B3F0-4331-960F-0D52EC6341C4}"/>
            </c:ext>
          </c:extLst>
        </c:ser>
        <c:dLbls>
          <c:showLegendKey val="0"/>
          <c:showVal val="0"/>
          <c:showCatName val="0"/>
          <c:showSerName val="0"/>
          <c:showPercent val="0"/>
          <c:showBubbleSize val="0"/>
        </c:dLbls>
        <c:smooth val="0"/>
        <c:axId val="455636896"/>
        <c:axId val="455633616"/>
      </c:lineChart>
      <c:catAx>
        <c:axId val="4556368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55633616"/>
        <c:crosses val="autoZero"/>
        <c:auto val="1"/>
        <c:lblAlgn val="ctr"/>
        <c:lblOffset val="100"/>
        <c:noMultiLvlLbl val="0"/>
      </c:catAx>
      <c:valAx>
        <c:axId val="455633616"/>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55636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8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bg-BG"/>
              <a:t>Външен сектор - млн. евро</a:t>
            </a:r>
            <a:endParaRPr lang="en-US"/>
          </a:p>
        </c:rich>
      </c:tx>
      <c:overlay val="0"/>
      <c:spPr>
        <a:noFill/>
        <a:ln>
          <a:noFill/>
        </a:ln>
        <a:effectLst/>
      </c:spPr>
      <c:txPr>
        <a:bodyPr rot="0" spcFirstLastPara="1" vertOverflow="ellipsis" vert="horz" wrap="square" anchor="ctr" anchorCtr="1"/>
        <a:lstStyle/>
        <a:p>
          <a:pPr>
            <a:defRPr sz="108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1206538928934094"/>
          <c:y val="0.10219070133963751"/>
          <c:w val="0.77020325947628643"/>
          <c:h val="0.62553489324472744"/>
        </c:manualLayout>
      </c:layout>
      <c:barChart>
        <c:barDir val="col"/>
        <c:grouping val="clustered"/>
        <c:varyColors val="0"/>
        <c:ser>
          <c:idx val="0"/>
          <c:order val="0"/>
          <c:tx>
            <c:strRef>
              <c:f>'ТС и ТБ'!$A$2</c:f>
              <c:strCache>
                <c:ptCount val="1"/>
                <c:pt idx="0">
                  <c:v>Търговски баланс</c:v>
                </c:pt>
              </c:strCache>
            </c:strRef>
          </c:tx>
          <c:spPr>
            <a:solidFill>
              <a:schemeClr val="accent1"/>
            </a:solidFill>
            <a:ln>
              <a:noFill/>
            </a:ln>
            <a:effectLst/>
          </c:spPr>
          <c:invertIfNegative val="0"/>
          <c:cat>
            <c:numRef>
              <c:f>'ТС и ТБ'!$B$1:$H$1</c:f>
              <c:numCache>
                <c:formatCode>General</c:formatCode>
                <c:ptCount val="7"/>
                <c:pt idx="0">
                  <c:v>2015</c:v>
                </c:pt>
                <c:pt idx="1">
                  <c:v>2016</c:v>
                </c:pt>
                <c:pt idx="2">
                  <c:v>2017</c:v>
                </c:pt>
                <c:pt idx="3">
                  <c:v>2018</c:v>
                </c:pt>
                <c:pt idx="4">
                  <c:v>2019</c:v>
                </c:pt>
                <c:pt idx="5">
                  <c:v>2020</c:v>
                </c:pt>
                <c:pt idx="6">
                  <c:v>2021</c:v>
                </c:pt>
              </c:numCache>
            </c:numRef>
          </c:cat>
          <c:val>
            <c:numRef>
              <c:f>'ТС и ТБ'!$B$2:$H$2</c:f>
              <c:numCache>
                <c:formatCode>#,##0</c:formatCode>
                <c:ptCount val="7"/>
                <c:pt idx="0">
                  <c:v>-2622.3987576307118</c:v>
                </c:pt>
                <c:pt idx="1">
                  <c:v>-984.43574589982018</c:v>
                </c:pt>
                <c:pt idx="2">
                  <c:v>-765.84089797726119</c:v>
                </c:pt>
                <c:pt idx="3">
                  <c:v>-2248.1147984382224</c:v>
                </c:pt>
                <c:pt idx="4">
                  <c:v>-3522.3215430483833</c:v>
                </c:pt>
                <c:pt idx="5">
                  <c:v>-3459.4442651965001</c:v>
                </c:pt>
                <c:pt idx="6">
                  <c:v>-3292.5458669161308</c:v>
                </c:pt>
              </c:numCache>
            </c:numRef>
          </c:val>
          <c:extLst>
            <c:ext xmlns:c16="http://schemas.microsoft.com/office/drawing/2014/chart" uri="{C3380CC4-5D6E-409C-BE32-E72D297353CC}">
              <c16:uniqueId val="{00000000-251A-4C7B-9131-A4D795E2B05B}"/>
            </c:ext>
          </c:extLst>
        </c:ser>
        <c:ser>
          <c:idx val="1"/>
          <c:order val="1"/>
          <c:tx>
            <c:strRef>
              <c:f>'ТС и ТБ'!$A$3</c:f>
              <c:strCache>
                <c:ptCount val="1"/>
                <c:pt idx="0">
                  <c:v>Текуща сметка </c:v>
                </c:pt>
              </c:strCache>
            </c:strRef>
          </c:tx>
          <c:spPr>
            <a:solidFill>
              <a:srgbClr val="FF0000"/>
            </a:solidFill>
            <a:ln>
              <a:noFill/>
            </a:ln>
            <a:effectLst/>
          </c:spPr>
          <c:invertIfNegative val="0"/>
          <c:cat>
            <c:numRef>
              <c:f>'ТС и ТБ'!$B$1:$H$1</c:f>
              <c:numCache>
                <c:formatCode>General</c:formatCode>
                <c:ptCount val="7"/>
                <c:pt idx="0">
                  <c:v>2015</c:v>
                </c:pt>
                <c:pt idx="1">
                  <c:v>2016</c:v>
                </c:pt>
                <c:pt idx="2">
                  <c:v>2017</c:v>
                </c:pt>
                <c:pt idx="3">
                  <c:v>2018</c:v>
                </c:pt>
                <c:pt idx="4">
                  <c:v>2019</c:v>
                </c:pt>
                <c:pt idx="5">
                  <c:v>2020</c:v>
                </c:pt>
                <c:pt idx="6">
                  <c:v>2021</c:v>
                </c:pt>
              </c:numCache>
            </c:numRef>
          </c:cat>
          <c:val>
            <c:numRef>
              <c:f>'ТС и ТБ'!$B$3:$H$3</c:f>
              <c:numCache>
                <c:formatCode>0.0</c:formatCode>
                <c:ptCount val="7"/>
                <c:pt idx="0">
                  <c:v>-15.41881488981744</c:v>
                </c:pt>
                <c:pt idx="1">
                  <c:v>1244.0398664771283</c:v>
                </c:pt>
                <c:pt idx="2">
                  <c:v>3367.9109419294696</c:v>
                </c:pt>
                <c:pt idx="3">
                  <c:v>2539.0317952972091</c:v>
                </c:pt>
                <c:pt idx="4">
                  <c:v>1158.5740468056006</c:v>
                </c:pt>
                <c:pt idx="5">
                  <c:v>1192.1665665192575</c:v>
                </c:pt>
                <c:pt idx="6">
                  <c:v>1331.322129860401</c:v>
                </c:pt>
              </c:numCache>
            </c:numRef>
          </c:val>
          <c:extLst>
            <c:ext xmlns:c16="http://schemas.microsoft.com/office/drawing/2014/chart" uri="{C3380CC4-5D6E-409C-BE32-E72D297353CC}">
              <c16:uniqueId val="{00000001-251A-4C7B-9131-A4D795E2B05B}"/>
            </c:ext>
          </c:extLst>
        </c:ser>
        <c:dLbls>
          <c:showLegendKey val="0"/>
          <c:showVal val="0"/>
          <c:showCatName val="0"/>
          <c:showSerName val="0"/>
          <c:showPercent val="0"/>
          <c:showBubbleSize val="0"/>
        </c:dLbls>
        <c:gapWidth val="87"/>
        <c:overlap val="-27"/>
        <c:axId val="454565528"/>
        <c:axId val="454563232"/>
      </c:barChart>
      <c:lineChart>
        <c:grouping val="standard"/>
        <c:varyColors val="0"/>
        <c:ser>
          <c:idx val="2"/>
          <c:order val="2"/>
          <c:tx>
            <c:strRef>
              <c:f>'ТС и ТБ'!$A$4</c:f>
              <c:strCache>
                <c:ptCount val="1"/>
                <c:pt idx="0">
                  <c:v>Валутни резерви (дясна скала)</c:v>
                </c:pt>
              </c:strCache>
            </c:strRef>
          </c:tx>
          <c:spPr>
            <a:ln w="38100" cap="rnd">
              <a:solidFill>
                <a:schemeClr val="accent6">
                  <a:lumMod val="75000"/>
                </a:schemeClr>
              </a:solidFill>
              <a:round/>
            </a:ln>
            <a:effectLst/>
          </c:spPr>
          <c:marker>
            <c:symbol val="none"/>
          </c:marker>
          <c:cat>
            <c:numRef>
              <c:f>'ТС и ТБ'!$B$1:$H$1</c:f>
              <c:numCache>
                <c:formatCode>General</c:formatCode>
                <c:ptCount val="7"/>
                <c:pt idx="0">
                  <c:v>2015</c:v>
                </c:pt>
                <c:pt idx="1">
                  <c:v>2016</c:v>
                </c:pt>
                <c:pt idx="2">
                  <c:v>2017</c:v>
                </c:pt>
                <c:pt idx="3">
                  <c:v>2018</c:v>
                </c:pt>
                <c:pt idx="4">
                  <c:v>2019</c:v>
                </c:pt>
                <c:pt idx="5">
                  <c:v>2020</c:v>
                </c:pt>
                <c:pt idx="6">
                  <c:v>2021</c:v>
                </c:pt>
              </c:numCache>
            </c:numRef>
          </c:cat>
          <c:val>
            <c:numRef>
              <c:f>'ТС и ТБ'!$B$4:$H$4</c:f>
              <c:numCache>
                <c:formatCode>#,##0</c:formatCode>
                <c:ptCount val="7"/>
                <c:pt idx="0">
                  <c:v>20285.389834494817</c:v>
                </c:pt>
                <c:pt idx="1">
                  <c:v>23898.554066559976</c:v>
                </c:pt>
                <c:pt idx="2">
                  <c:v>23662.119407105933</c:v>
                </c:pt>
                <c:pt idx="3">
                  <c:v>25072.176518409065</c:v>
                </c:pt>
                <c:pt idx="4">
                  <c:v>26899.16048457511</c:v>
                </c:pt>
                <c:pt idx="5">
                  <c:v>29480.640407829294</c:v>
                </c:pt>
                <c:pt idx="6">
                  <c:v>33182.819781435486</c:v>
                </c:pt>
              </c:numCache>
            </c:numRef>
          </c:val>
          <c:smooth val="0"/>
          <c:extLst>
            <c:ext xmlns:c16="http://schemas.microsoft.com/office/drawing/2014/chart" uri="{C3380CC4-5D6E-409C-BE32-E72D297353CC}">
              <c16:uniqueId val="{00000002-251A-4C7B-9131-A4D795E2B05B}"/>
            </c:ext>
          </c:extLst>
        </c:ser>
        <c:dLbls>
          <c:showLegendKey val="0"/>
          <c:showVal val="0"/>
          <c:showCatName val="0"/>
          <c:showSerName val="0"/>
          <c:showPercent val="0"/>
          <c:showBubbleSize val="0"/>
        </c:dLbls>
        <c:marker val="1"/>
        <c:smooth val="0"/>
        <c:axId val="456100144"/>
        <c:axId val="456098176"/>
      </c:lineChart>
      <c:catAx>
        <c:axId val="4545655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54563232"/>
        <c:crosses val="autoZero"/>
        <c:auto val="1"/>
        <c:lblAlgn val="ctr"/>
        <c:lblOffset val="100"/>
        <c:noMultiLvlLbl val="0"/>
      </c:catAx>
      <c:valAx>
        <c:axId val="454563232"/>
        <c:scaling>
          <c:orientation val="minMax"/>
          <c:min val="-30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54565528"/>
        <c:crosses val="autoZero"/>
        <c:crossBetween val="between"/>
      </c:valAx>
      <c:valAx>
        <c:axId val="456098176"/>
        <c:scaling>
          <c:orientation val="minMax"/>
          <c:max val="36000"/>
          <c:min val="1800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56100144"/>
        <c:crosses val="max"/>
        <c:crossBetween val="between"/>
        <c:majorUnit val="3000"/>
      </c:valAx>
      <c:catAx>
        <c:axId val="456100144"/>
        <c:scaling>
          <c:orientation val="minMax"/>
        </c:scaling>
        <c:delete val="1"/>
        <c:axPos val="b"/>
        <c:numFmt formatCode="General" sourceLinked="1"/>
        <c:majorTickMark val="out"/>
        <c:minorTickMark val="none"/>
        <c:tickLblPos val="nextTo"/>
        <c:crossAx val="456098176"/>
        <c:crosses val="autoZero"/>
        <c:auto val="1"/>
        <c:lblAlgn val="ctr"/>
        <c:lblOffset val="100"/>
        <c:noMultiLvlLbl val="0"/>
      </c:catAx>
      <c:spPr>
        <a:noFill/>
        <a:ln>
          <a:noFill/>
        </a:ln>
        <a:effectLst/>
      </c:spPr>
    </c:plotArea>
    <c:legend>
      <c:legendPos val="b"/>
      <c:layout>
        <c:manualLayout>
          <c:xMode val="edge"/>
          <c:yMode val="edge"/>
          <c:x val="1.1549104664788977E-2"/>
          <c:y val="0.84728287342460573"/>
          <c:w val="0.95601406221089202"/>
          <c:h val="0.12170974123730029"/>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8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bg-BG"/>
              <a:t>Пазар на труда</a:t>
            </a:r>
            <a:endParaRPr lang="en-US"/>
          </a:p>
        </c:rich>
      </c:tx>
      <c:overlay val="0"/>
      <c:spPr>
        <a:noFill/>
        <a:ln>
          <a:noFill/>
        </a:ln>
        <a:effectLst/>
      </c:spPr>
      <c:txPr>
        <a:bodyPr rot="0" spcFirstLastPara="1" vertOverflow="ellipsis" vert="horz" wrap="square" anchor="ctr" anchorCtr="1"/>
        <a:lstStyle/>
        <a:p>
          <a:pPr>
            <a:defRPr sz="108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9.8590422801981881E-2"/>
          <c:y val="0.13048369296637982"/>
          <c:w val="0.80757680991330583"/>
          <c:h val="0.55591091967662432"/>
        </c:manualLayout>
      </c:layout>
      <c:barChart>
        <c:barDir val="col"/>
        <c:grouping val="stacked"/>
        <c:varyColors val="0"/>
        <c:ser>
          <c:idx val="0"/>
          <c:order val="0"/>
          <c:tx>
            <c:strRef>
              <c:f>'Пазар на труда'!$A$2</c:f>
              <c:strCache>
                <c:ptCount val="1"/>
                <c:pt idx="0">
                  <c:v>Заети (хил. д.)</c:v>
                </c:pt>
              </c:strCache>
            </c:strRef>
          </c:tx>
          <c:spPr>
            <a:solidFill>
              <a:schemeClr val="accent1"/>
            </a:solidFill>
            <a:ln>
              <a:noFill/>
            </a:ln>
            <a:effectLst/>
          </c:spPr>
          <c:invertIfNegative val="0"/>
          <c:cat>
            <c:numRef>
              <c:f>'Пазар на труда'!$B$1:$H$1</c:f>
              <c:numCache>
                <c:formatCode>General</c:formatCode>
                <c:ptCount val="7"/>
                <c:pt idx="0">
                  <c:v>2015</c:v>
                </c:pt>
                <c:pt idx="1">
                  <c:v>2016</c:v>
                </c:pt>
                <c:pt idx="2">
                  <c:v>2017</c:v>
                </c:pt>
                <c:pt idx="3">
                  <c:v>2018</c:v>
                </c:pt>
                <c:pt idx="4">
                  <c:v>2019</c:v>
                </c:pt>
                <c:pt idx="5">
                  <c:v>2020</c:v>
                </c:pt>
                <c:pt idx="6">
                  <c:v>2021</c:v>
                </c:pt>
              </c:numCache>
            </c:numRef>
          </c:cat>
          <c:val>
            <c:numRef>
              <c:f>'Пазар на труда'!$B$2:$H$2</c:f>
              <c:numCache>
                <c:formatCode>0.0</c:formatCode>
                <c:ptCount val="7"/>
                <c:pt idx="0">
                  <c:v>2973.5</c:v>
                </c:pt>
                <c:pt idx="1">
                  <c:v>2954.3</c:v>
                </c:pt>
                <c:pt idx="2">
                  <c:v>3073.4</c:v>
                </c:pt>
                <c:pt idx="3">
                  <c:v>3068.9</c:v>
                </c:pt>
                <c:pt idx="4">
                  <c:v>3067.4595968885228</c:v>
                </c:pt>
                <c:pt idx="5">
                  <c:v>3079.0591171627357</c:v>
                </c:pt>
                <c:pt idx="6">
                  <c:v>3106.5936139660039</c:v>
                </c:pt>
              </c:numCache>
            </c:numRef>
          </c:val>
          <c:extLst>
            <c:ext xmlns:c16="http://schemas.microsoft.com/office/drawing/2014/chart" uri="{C3380CC4-5D6E-409C-BE32-E72D297353CC}">
              <c16:uniqueId val="{00000000-9C89-4C2D-A953-D67F7085A6CE}"/>
            </c:ext>
          </c:extLst>
        </c:ser>
        <c:ser>
          <c:idx val="1"/>
          <c:order val="1"/>
          <c:tx>
            <c:strRef>
              <c:f>'Пазар на труда'!$A$3</c:f>
              <c:strCache>
                <c:ptCount val="1"/>
                <c:pt idx="0">
                  <c:v>Безработни (хил. д)</c:v>
                </c:pt>
              </c:strCache>
            </c:strRef>
          </c:tx>
          <c:spPr>
            <a:solidFill>
              <a:schemeClr val="accent2"/>
            </a:solidFill>
            <a:ln>
              <a:noFill/>
            </a:ln>
            <a:effectLst/>
          </c:spPr>
          <c:invertIfNegative val="0"/>
          <c:cat>
            <c:numRef>
              <c:f>'Пазар на труда'!$B$1:$H$1</c:f>
              <c:numCache>
                <c:formatCode>General</c:formatCode>
                <c:ptCount val="7"/>
                <c:pt idx="0">
                  <c:v>2015</c:v>
                </c:pt>
                <c:pt idx="1">
                  <c:v>2016</c:v>
                </c:pt>
                <c:pt idx="2">
                  <c:v>2017</c:v>
                </c:pt>
                <c:pt idx="3">
                  <c:v>2018</c:v>
                </c:pt>
                <c:pt idx="4">
                  <c:v>2019</c:v>
                </c:pt>
                <c:pt idx="5">
                  <c:v>2020</c:v>
                </c:pt>
                <c:pt idx="6">
                  <c:v>2021</c:v>
                </c:pt>
              </c:numCache>
            </c:numRef>
          </c:cat>
          <c:val>
            <c:numRef>
              <c:f>'Пазар на труда'!$B$3:$H$3</c:f>
              <c:numCache>
                <c:formatCode>0.0</c:formatCode>
                <c:ptCount val="7"/>
                <c:pt idx="0">
                  <c:v>302.5</c:v>
                </c:pt>
                <c:pt idx="1">
                  <c:v>245.29999999999973</c:v>
                </c:pt>
                <c:pt idx="2">
                  <c:v>204.09999999999991</c:v>
                </c:pt>
                <c:pt idx="3">
                  <c:v>170.79999999999973</c:v>
                </c:pt>
                <c:pt idx="4">
                  <c:v>164.55005355547655</c:v>
                </c:pt>
                <c:pt idx="5">
                  <c:v>155.9159406338722</c:v>
                </c:pt>
                <c:pt idx="6">
                  <c:v>150.37101257876884</c:v>
                </c:pt>
              </c:numCache>
            </c:numRef>
          </c:val>
          <c:extLst>
            <c:ext xmlns:c16="http://schemas.microsoft.com/office/drawing/2014/chart" uri="{C3380CC4-5D6E-409C-BE32-E72D297353CC}">
              <c16:uniqueId val="{00000001-9C89-4C2D-A953-D67F7085A6CE}"/>
            </c:ext>
          </c:extLst>
        </c:ser>
        <c:dLbls>
          <c:showLegendKey val="0"/>
          <c:showVal val="0"/>
          <c:showCatName val="0"/>
          <c:showSerName val="0"/>
          <c:showPercent val="0"/>
          <c:showBubbleSize val="0"/>
        </c:dLbls>
        <c:gapWidth val="116"/>
        <c:overlap val="100"/>
        <c:axId val="584628440"/>
        <c:axId val="584631064"/>
      </c:barChart>
      <c:lineChart>
        <c:grouping val="standard"/>
        <c:varyColors val="0"/>
        <c:ser>
          <c:idx val="2"/>
          <c:order val="2"/>
          <c:tx>
            <c:strRef>
              <c:f>'Пазар на труда'!$A$4</c:f>
              <c:strCache>
                <c:ptCount val="1"/>
                <c:pt idx="0">
                  <c:v>Работна заплата (средномесечна, дясна скала)</c:v>
                </c:pt>
              </c:strCache>
            </c:strRef>
          </c:tx>
          <c:spPr>
            <a:ln w="28575" cap="rnd">
              <a:solidFill>
                <a:srgbClr val="FF0000"/>
              </a:solidFill>
              <a:round/>
            </a:ln>
            <a:effectLst/>
          </c:spPr>
          <c:marker>
            <c:symbol val="none"/>
          </c:marker>
          <c:cat>
            <c:numRef>
              <c:f>'Пазар на труда'!$B$1:$H$1</c:f>
              <c:numCache>
                <c:formatCode>General</c:formatCode>
                <c:ptCount val="7"/>
                <c:pt idx="0">
                  <c:v>2015</c:v>
                </c:pt>
                <c:pt idx="1">
                  <c:v>2016</c:v>
                </c:pt>
                <c:pt idx="2">
                  <c:v>2017</c:v>
                </c:pt>
                <c:pt idx="3">
                  <c:v>2018</c:v>
                </c:pt>
                <c:pt idx="4">
                  <c:v>2019</c:v>
                </c:pt>
                <c:pt idx="5">
                  <c:v>2020</c:v>
                </c:pt>
                <c:pt idx="6">
                  <c:v>2021</c:v>
                </c:pt>
              </c:numCache>
            </c:numRef>
          </c:cat>
          <c:val>
            <c:numRef>
              <c:f>'Пазар на труда'!$B$4:$H$4</c:f>
              <c:numCache>
                <c:formatCode>0.0</c:formatCode>
                <c:ptCount val="7"/>
                <c:pt idx="0">
                  <c:v>877.91666666666663</c:v>
                </c:pt>
                <c:pt idx="1">
                  <c:v>948.25</c:v>
                </c:pt>
                <c:pt idx="2">
                  <c:v>1037.0833333333333</c:v>
                </c:pt>
                <c:pt idx="3">
                  <c:v>1135</c:v>
                </c:pt>
                <c:pt idx="4">
                  <c:v>1243.8137681141859</c:v>
                </c:pt>
                <c:pt idx="5">
                  <c:v>1354.5509531656778</c:v>
                </c:pt>
                <c:pt idx="6">
                  <c:v>1477.923978285341</c:v>
                </c:pt>
              </c:numCache>
            </c:numRef>
          </c:val>
          <c:smooth val="0"/>
          <c:extLst>
            <c:ext xmlns:c16="http://schemas.microsoft.com/office/drawing/2014/chart" uri="{C3380CC4-5D6E-409C-BE32-E72D297353CC}">
              <c16:uniqueId val="{00000002-9C89-4C2D-A953-D67F7085A6CE}"/>
            </c:ext>
          </c:extLst>
        </c:ser>
        <c:dLbls>
          <c:showLegendKey val="0"/>
          <c:showVal val="0"/>
          <c:showCatName val="0"/>
          <c:showSerName val="0"/>
          <c:showPercent val="0"/>
          <c:showBubbleSize val="0"/>
        </c:dLbls>
        <c:marker val="1"/>
        <c:smooth val="0"/>
        <c:axId val="584655336"/>
        <c:axId val="584656648"/>
      </c:lineChart>
      <c:catAx>
        <c:axId val="584628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84631064"/>
        <c:crosses val="autoZero"/>
        <c:auto val="1"/>
        <c:lblAlgn val="ctr"/>
        <c:lblOffset val="100"/>
        <c:noMultiLvlLbl val="0"/>
      </c:catAx>
      <c:valAx>
        <c:axId val="584631064"/>
        <c:scaling>
          <c:orientation val="minMax"/>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84628440"/>
        <c:crosses val="autoZero"/>
        <c:crossBetween val="between"/>
      </c:valAx>
      <c:valAx>
        <c:axId val="584656648"/>
        <c:scaling>
          <c:orientation val="minMax"/>
          <c:min val="70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84655336"/>
        <c:crosses val="max"/>
        <c:crossBetween val="between"/>
        <c:majorUnit val="200"/>
      </c:valAx>
      <c:catAx>
        <c:axId val="584655336"/>
        <c:scaling>
          <c:orientation val="minMax"/>
        </c:scaling>
        <c:delete val="1"/>
        <c:axPos val="b"/>
        <c:numFmt formatCode="General" sourceLinked="1"/>
        <c:majorTickMark val="out"/>
        <c:minorTickMark val="none"/>
        <c:tickLblPos val="nextTo"/>
        <c:crossAx val="584656648"/>
        <c:crosses val="autoZero"/>
        <c:auto val="1"/>
        <c:lblAlgn val="ctr"/>
        <c:lblOffset val="100"/>
        <c:noMultiLvlLbl val="0"/>
      </c:catAx>
      <c:spPr>
        <a:noFill/>
        <a:ln>
          <a:noFill/>
        </a:ln>
        <a:effectLst/>
      </c:spPr>
    </c:plotArea>
    <c:legend>
      <c:legendPos val="b"/>
      <c:layout>
        <c:manualLayout>
          <c:xMode val="edge"/>
          <c:yMode val="edge"/>
          <c:x val="2.942645684489259E-2"/>
          <c:y val="0.79276604508561055"/>
          <c:w val="0.93133395327418012"/>
          <c:h val="0.18313766629954795"/>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8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bg-BG"/>
              <a:t>Паричен сектор - млн. лв.</a:t>
            </a:r>
          </a:p>
        </c:rich>
      </c:tx>
      <c:overlay val="0"/>
      <c:spPr>
        <a:noFill/>
        <a:ln>
          <a:noFill/>
        </a:ln>
        <a:effectLst/>
      </c:spPr>
      <c:txPr>
        <a:bodyPr rot="0" spcFirstLastPara="1" vertOverflow="ellipsis" vert="horz" wrap="square" anchor="ctr" anchorCtr="1"/>
        <a:lstStyle/>
        <a:p>
          <a:pPr>
            <a:defRPr sz="108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7651946631671042"/>
          <c:y val="0.1725003645377661"/>
          <c:w val="0.79292497812773399"/>
          <c:h val="0.56625291630212893"/>
        </c:manualLayout>
      </c:layout>
      <c:lineChart>
        <c:grouping val="standard"/>
        <c:varyColors val="0"/>
        <c:ser>
          <c:idx val="0"/>
          <c:order val="0"/>
          <c:tx>
            <c:strRef>
              <c:f>'Паричен сектор'!$A$2</c:f>
              <c:strCache>
                <c:ptCount val="1"/>
                <c:pt idx="0">
                  <c:v>Широки пари (М3)</c:v>
                </c:pt>
              </c:strCache>
            </c:strRef>
          </c:tx>
          <c:spPr>
            <a:ln w="38100" cap="rnd">
              <a:solidFill>
                <a:schemeClr val="accent1"/>
              </a:solidFill>
              <a:round/>
            </a:ln>
            <a:effectLst/>
          </c:spPr>
          <c:marker>
            <c:symbol val="none"/>
          </c:marker>
          <c:cat>
            <c:numRef>
              <c:f>'Паричен сектор'!$B$1:$H$1</c:f>
              <c:numCache>
                <c:formatCode>General</c:formatCode>
                <c:ptCount val="7"/>
                <c:pt idx="0">
                  <c:v>2015</c:v>
                </c:pt>
                <c:pt idx="1">
                  <c:v>2016</c:v>
                </c:pt>
                <c:pt idx="2">
                  <c:v>2017</c:v>
                </c:pt>
                <c:pt idx="3">
                  <c:v>2018</c:v>
                </c:pt>
                <c:pt idx="4">
                  <c:v>2019</c:v>
                </c:pt>
                <c:pt idx="5">
                  <c:v>2020</c:v>
                </c:pt>
                <c:pt idx="6">
                  <c:v>2021</c:v>
                </c:pt>
              </c:numCache>
            </c:numRef>
          </c:cat>
          <c:val>
            <c:numRef>
              <c:f>'Паричен сектор'!$B$2:$H$2</c:f>
              <c:numCache>
                <c:formatCode>#,##0</c:formatCode>
                <c:ptCount val="7"/>
                <c:pt idx="0">
                  <c:v>73961.398000000001</c:v>
                </c:pt>
                <c:pt idx="1">
                  <c:v>79581.474000000002</c:v>
                </c:pt>
                <c:pt idx="2">
                  <c:v>85727.266000000003</c:v>
                </c:pt>
                <c:pt idx="3">
                  <c:v>93255.687000000005</c:v>
                </c:pt>
                <c:pt idx="4">
                  <c:v>100903.01970833685</c:v>
                </c:pt>
                <c:pt idx="5">
                  <c:v>110312.50255755648</c:v>
                </c:pt>
                <c:pt idx="6">
                  <c:v>121389.98330869731</c:v>
                </c:pt>
              </c:numCache>
            </c:numRef>
          </c:val>
          <c:smooth val="0"/>
          <c:extLst>
            <c:ext xmlns:c16="http://schemas.microsoft.com/office/drawing/2014/chart" uri="{C3380CC4-5D6E-409C-BE32-E72D297353CC}">
              <c16:uniqueId val="{00000000-84C3-4CDA-AD8B-D6667DC58701}"/>
            </c:ext>
          </c:extLst>
        </c:ser>
        <c:ser>
          <c:idx val="1"/>
          <c:order val="1"/>
          <c:tx>
            <c:strRef>
              <c:f>'Паричен сектор'!$A$3</c:f>
              <c:strCache>
                <c:ptCount val="1"/>
                <c:pt idx="0">
                  <c:v>Кредити към частния сектор</c:v>
                </c:pt>
              </c:strCache>
            </c:strRef>
          </c:tx>
          <c:spPr>
            <a:ln w="38100" cap="rnd">
              <a:solidFill>
                <a:srgbClr val="FF0000"/>
              </a:solidFill>
              <a:prstDash val="dash"/>
              <a:round/>
            </a:ln>
            <a:effectLst/>
          </c:spPr>
          <c:marker>
            <c:symbol val="none"/>
          </c:marker>
          <c:cat>
            <c:numRef>
              <c:f>'Паричен сектор'!$B$1:$H$1</c:f>
              <c:numCache>
                <c:formatCode>General</c:formatCode>
                <c:ptCount val="7"/>
                <c:pt idx="0">
                  <c:v>2015</c:v>
                </c:pt>
                <c:pt idx="1">
                  <c:v>2016</c:v>
                </c:pt>
                <c:pt idx="2">
                  <c:v>2017</c:v>
                </c:pt>
                <c:pt idx="3">
                  <c:v>2018</c:v>
                </c:pt>
                <c:pt idx="4">
                  <c:v>2019</c:v>
                </c:pt>
                <c:pt idx="5">
                  <c:v>2020</c:v>
                </c:pt>
                <c:pt idx="6">
                  <c:v>2021</c:v>
                </c:pt>
              </c:numCache>
            </c:numRef>
          </c:cat>
          <c:val>
            <c:numRef>
              <c:f>'Паричен сектор'!$B$3:$H$3</c:f>
              <c:numCache>
                <c:formatCode>#,##0</c:formatCode>
                <c:ptCount val="7"/>
                <c:pt idx="0">
                  <c:v>50772.894</c:v>
                </c:pt>
                <c:pt idx="1">
                  <c:v>51676.279000000002</c:v>
                </c:pt>
                <c:pt idx="2">
                  <c:v>54025.197999999997</c:v>
                </c:pt>
                <c:pt idx="3">
                  <c:v>58857.828000000001</c:v>
                </c:pt>
                <c:pt idx="4">
                  <c:v>63044.090897868191</c:v>
                </c:pt>
                <c:pt idx="5">
                  <c:v>65794.914955359636</c:v>
                </c:pt>
                <c:pt idx="6">
                  <c:v>68491.284916524164</c:v>
                </c:pt>
              </c:numCache>
            </c:numRef>
          </c:val>
          <c:smooth val="0"/>
          <c:extLst>
            <c:ext xmlns:c16="http://schemas.microsoft.com/office/drawing/2014/chart" uri="{C3380CC4-5D6E-409C-BE32-E72D297353CC}">
              <c16:uniqueId val="{00000001-84C3-4CDA-AD8B-D6667DC58701}"/>
            </c:ext>
          </c:extLst>
        </c:ser>
        <c:dLbls>
          <c:showLegendKey val="0"/>
          <c:showVal val="0"/>
          <c:showCatName val="0"/>
          <c:showSerName val="0"/>
          <c:showPercent val="0"/>
          <c:showBubbleSize val="0"/>
        </c:dLbls>
        <c:smooth val="0"/>
        <c:axId val="454566512"/>
        <c:axId val="585015728"/>
      </c:lineChart>
      <c:catAx>
        <c:axId val="45456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85015728"/>
        <c:crosses val="autoZero"/>
        <c:auto val="1"/>
        <c:lblAlgn val="ctr"/>
        <c:lblOffset val="100"/>
        <c:noMultiLvlLbl val="0"/>
      </c:catAx>
      <c:valAx>
        <c:axId val="585015728"/>
        <c:scaling>
          <c:orientation val="minMax"/>
          <c:min val="45000"/>
        </c:scaling>
        <c:delete val="0"/>
        <c:axPos val="l"/>
        <c:numFmt formatCode="###\ ###\ ##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54566512"/>
        <c:crosses val="autoZero"/>
        <c:crossBetween val="between"/>
        <c:majorUnit val="15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0"/>
    <c:plotArea>
      <c:layout/>
      <c:pieChart>
        <c:varyColors val="1"/>
        <c:ser>
          <c:idx val="1"/>
          <c:order val="0"/>
          <c:explosion val="12"/>
          <c:dPt>
            <c:idx val="0"/>
            <c:bubble3D val="0"/>
            <c:spPr>
              <a:solidFill>
                <a:srgbClr val="FF0000"/>
              </a:solidFill>
            </c:spPr>
            <c:extLst>
              <c:ext xmlns:c16="http://schemas.microsoft.com/office/drawing/2014/chart" uri="{C3380CC4-5D6E-409C-BE32-E72D297353CC}">
                <c16:uniqueId val="{00000001-FC97-49A5-B90A-16F7B648DA88}"/>
              </c:ext>
            </c:extLst>
          </c:dPt>
          <c:dPt>
            <c:idx val="1"/>
            <c:bubble3D val="0"/>
            <c:spPr>
              <a:solidFill>
                <a:schemeClr val="accent6">
                  <a:lumMod val="75000"/>
                </a:schemeClr>
              </a:solidFill>
            </c:spPr>
            <c:extLst>
              <c:ext xmlns:c16="http://schemas.microsoft.com/office/drawing/2014/chart" uri="{C3380CC4-5D6E-409C-BE32-E72D297353CC}">
                <c16:uniqueId val="{00000003-FC97-49A5-B90A-16F7B648DA88}"/>
              </c:ext>
            </c:extLst>
          </c:dPt>
          <c:dPt>
            <c:idx val="2"/>
            <c:bubble3D val="0"/>
            <c:spPr>
              <a:solidFill>
                <a:srgbClr val="FFFF00"/>
              </a:solidFill>
            </c:spPr>
            <c:extLst>
              <c:ext xmlns:c16="http://schemas.microsoft.com/office/drawing/2014/chart" uri="{C3380CC4-5D6E-409C-BE32-E72D297353CC}">
                <c16:uniqueId val="{00000005-FC97-49A5-B90A-16F7B648DA88}"/>
              </c:ext>
            </c:extLst>
          </c:dPt>
          <c:dLbls>
            <c:dLbl>
              <c:idx val="0"/>
              <c:tx>
                <c:rich>
                  <a:bodyPr/>
                  <a:lstStyle/>
                  <a:p>
                    <a:r>
                      <a:rPr lang="bg-BG" b="1"/>
                      <a:t>Потреб. стоки</a:t>
                    </a:r>
                  </a:p>
                </c:rich>
              </c:tx>
              <c:dLblPos val="outEnd"/>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C97-49A5-B90A-16F7B648DA88}"/>
                </c:ext>
              </c:extLst>
            </c:dLbl>
            <c:dLbl>
              <c:idx val="2"/>
              <c:layout>
                <c:manualLayout>
                  <c:x val="0"/>
                  <c:y val="-0.16807963167043771"/>
                </c:manualLayout>
              </c:layout>
              <c:spPr/>
              <c:txPr>
                <a:bodyPr rot="0" vert="horz" anchor="b" anchorCtr="0"/>
                <a:lstStyle/>
                <a:p>
                  <a:pPr>
                    <a:defRPr sz="1050" b="1">
                      <a:solidFill>
                        <a:schemeClr val="accent6">
                          <a:lumMod val="50000"/>
                        </a:schemeClr>
                      </a:solidFill>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FC97-49A5-B90A-16F7B648DA88}"/>
                </c:ext>
              </c:extLst>
            </c:dLbl>
            <c:spPr>
              <a:noFill/>
              <a:ln>
                <a:noFill/>
              </a:ln>
              <a:effectLst/>
            </c:spPr>
            <c:txPr>
              <a:bodyPr/>
              <a:lstStyle/>
              <a:p>
                <a:pPr>
                  <a:defRPr sz="1050" b="1">
                    <a:solidFill>
                      <a:schemeClr val="accent6">
                        <a:lumMod val="50000"/>
                      </a:schemeClr>
                    </a:solidFill>
                  </a:defRPr>
                </a:pPr>
                <a:endParaRPr lang="en-US"/>
              </a:p>
            </c:txPr>
            <c:dLblPos val="outEnd"/>
            <c:showLegendKey val="0"/>
            <c:showVal val="0"/>
            <c:showCatName val="1"/>
            <c:showSerName val="0"/>
            <c:showPercent val="0"/>
            <c:showBubbleSize val="0"/>
            <c:separator> </c:separator>
            <c:showLeaderLines val="1"/>
            <c:extLst>
              <c:ext xmlns:c15="http://schemas.microsoft.com/office/drawing/2012/chart" uri="{CE6537A1-D6FC-4f65-9D91-7224C49458BB}"/>
            </c:extLst>
          </c:dLbls>
          <c:cat>
            <c:strRef>
              <c:f>'И-използ'!$I$2:$I$6</c:f>
              <c:strCache>
                <c:ptCount val="5"/>
                <c:pt idx="0">
                  <c:v>Потребителски стоки</c:v>
                </c:pt>
                <c:pt idx="1">
                  <c:v>Суровини и материали</c:v>
                </c:pt>
                <c:pt idx="2">
                  <c:v>Инв. стоки</c:v>
                </c:pt>
                <c:pt idx="3">
                  <c:v>Енергийни ресурси</c:v>
                </c:pt>
                <c:pt idx="4">
                  <c:v>Други</c:v>
                </c:pt>
              </c:strCache>
            </c:strRef>
          </c:cat>
          <c:val>
            <c:numRef>
              <c:f>'И-използ'!$H$2:$H$6</c:f>
              <c:numCache>
                <c:formatCode>General</c:formatCode>
                <c:ptCount val="5"/>
                <c:pt idx="0" formatCode="0.0">
                  <c:v>25.14075438360063</c:v>
                </c:pt>
                <c:pt idx="1">
                  <c:v>39.516418849108312</c:v>
                </c:pt>
                <c:pt idx="2">
                  <c:v>25.824685923064255</c:v>
                </c:pt>
                <c:pt idx="3">
                  <c:v>9.3144962041238184</c:v>
                </c:pt>
                <c:pt idx="4">
                  <c:v>0.20364464010302041</c:v>
                </c:pt>
              </c:numCache>
            </c:numRef>
          </c:val>
          <c:extLst>
            <c:ext xmlns:c16="http://schemas.microsoft.com/office/drawing/2014/chart" uri="{C3380CC4-5D6E-409C-BE32-E72D297353CC}">
              <c16:uniqueId val="{00000006-FC97-49A5-B90A-16F7B648DA88}"/>
            </c:ext>
          </c:extLst>
        </c:ser>
        <c:dLbls>
          <c:showLegendKey val="0"/>
          <c:showVal val="0"/>
          <c:showCatName val="0"/>
          <c:showSerName val="0"/>
          <c:showPercent val="0"/>
          <c:showBubbleSize val="0"/>
          <c:showLeaderLines val="1"/>
        </c:dLbls>
        <c:firstSliceAng val="0"/>
      </c:pieChart>
    </c:plotArea>
    <c:plotVisOnly val="1"/>
    <c:dispBlanksAs val="zero"/>
    <c:showDLblsOverMax val="0"/>
  </c:chart>
  <c:spPr>
    <a:ln>
      <a:noFill/>
    </a:ln>
  </c:sp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0"/>
    <c:plotArea>
      <c:layout/>
      <c:pieChart>
        <c:varyColors val="1"/>
        <c:ser>
          <c:idx val="1"/>
          <c:order val="0"/>
          <c:explosion val="10"/>
          <c:dPt>
            <c:idx val="0"/>
            <c:bubble3D val="0"/>
            <c:spPr>
              <a:solidFill>
                <a:srgbClr val="FF0000"/>
              </a:solidFill>
            </c:spPr>
            <c:extLst>
              <c:ext xmlns:c16="http://schemas.microsoft.com/office/drawing/2014/chart" uri="{C3380CC4-5D6E-409C-BE32-E72D297353CC}">
                <c16:uniqueId val="{00000001-2771-47B2-A9F9-1FFE930E6C7A}"/>
              </c:ext>
            </c:extLst>
          </c:dPt>
          <c:dPt>
            <c:idx val="1"/>
            <c:bubble3D val="0"/>
            <c:spPr>
              <a:solidFill>
                <a:schemeClr val="accent6">
                  <a:lumMod val="75000"/>
                </a:schemeClr>
              </a:solidFill>
            </c:spPr>
            <c:extLst>
              <c:ext xmlns:c16="http://schemas.microsoft.com/office/drawing/2014/chart" uri="{C3380CC4-5D6E-409C-BE32-E72D297353CC}">
                <c16:uniqueId val="{00000003-2771-47B2-A9F9-1FFE930E6C7A}"/>
              </c:ext>
            </c:extLst>
          </c:dPt>
          <c:dPt>
            <c:idx val="2"/>
            <c:bubble3D val="0"/>
            <c:spPr>
              <a:solidFill>
                <a:srgbClr val="FFFF00"/>
              </a:solidFill>
            </c:spPr>
            <c:extLst>
              <c:ext xmlns:c16="http://schemas.microsoft.com/office/drawing/2014/chart" uri="{C3380CC4-5D6E-409C-BE32-E72D297353CC}">
                <c16:uniqueId val="{00000005-2771-47B2-A9F9-1FFE930E6C7A}"/>
              </c:ext>
            </c:extLst>
          </c:dPt>
          <c:dLbls>
            <c:dLbl>
              <c:idx val="0"/>
              <c:tx>
                <c:rich>
                  <a:bodyPr/>
                  <a:lstStyle/>
                  <a:p>
                    <a:r>
                      <a:rPr lang="bg-BG"/>
                      <a:t>Потреб. стоки</a:t>
                    </a:r>
                  </a:p>
                </c:rich>
              </c:tx>
              <c:dLblPos val="outEnd"/>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2771-47B2-A9F9-1FFE930E6C7A}"/>
                </c:ext>
              </c:extLst>
            </c:dLbl>
            <c:dLbl>
              <c:idx val="2"/>
              <c:spPr/>
              <c:txPr>
                <a:bodyPr rot="0" vert="horz" anchor="b" anchorCtr="0"/>
                <a:lstStyle/>
                <a:p>
                  <a:pPr>
                    <a:defRPr b="1">
                      <a:solidFill>
                        <a:schemeClr val="accent6">
                          <a:lumMod val="50000"/>
                        </a:schemeClr>
                      </a:solidFill>
                    </a:defRPr>
                  </a:pPr>
                  <a:endParaRPr lang="en-US"/>
                </a:p>
              </c:txPr>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771-47B2-A9F9-1FFE930E6C7A}"/>
                </c:ext>
              </c:extLst>
            </c:dLbl>
            <c:spPr>
              <a:noFill/>
              <a:ln>
                <a:noFill/>
              </a:ln>
              <a:effectLst/>
            </c:spPr>
            <c:txPr>
              <a:bodyPr/>
              <a:lstStyle/>
              <a:p>
                <a:pPr>
                  <a:defRPr b="1">
                    <a:solidFill>
                      <a:schemeClr val="accent6">
                        <a:lumMod val="50000"/>
                      </a:schemeClr>
                    </a:solidFill>
                  </a:defRPr>
                </a:pPr>
                <a:endParaRPr lang="en-US"/>
              </a:p>
            </c:txPr>
            <c:dLblPos val="outEnd"/>
            <c:showLegendKey val="0"/>
            <c:showVal val="0"/>
            <c:showCatName val="1"/>
            <c:showSerName val="0"/>
            <c:showPercent val="0"/>
            <c:showBubbleSize val="0"/>
            <c:separator> </c:separator>
            <c:showLeaderLines val="1"/>
            <c:extLst>
              <c:ext xmlns:c15="http://schemas.microsoft.com/office/drawing/2012/chart" uri="{CE6537A1-D6FC-4f65-9D91-7224C49458BB}"/>
            </c:extLst>
          </c:dLbls>
          <c:cat>
            <c:strRef>
              <c:f>'В-използ'!$L$2:$L$6</c:f>
              <c:strCache>
                <c:ptCount val="5"/>
                <c:pt idx="0">
                  <c:v>Потребителски стоки</c:v>
                </c:pt>
                <c:pt idx="1">
                  <c:v>Суровини и материали</c:v>
                </c:pt>
                <c:pt idx="2">
                  <c:v>Инв. стоки</c:v>
                </c:pt>
                <c:pt idx="3">
                  <c:v>Енергийни ресурси</c:v>
                </c:pt>
                <c:pt idx="4">
                  <c:v>Други</c:v>
                </c:pt>
              </c:strCache>
            </c:strRef>
          </c:cat>
          <c:val>
            <c:numRef>
              <c:f>'В-използ'!$K$2:$K$6</c:f>
              <c:numCache>
                <c:formatCode>General</c:formatCode>
                <c:ptCount val="5"/>
                <c:pt idx="0">
                  <c:v>21.571784715288054</c:v>
                </c:pt>
                <c:pt idx="1">
                  <c:v>36.79532875290144</c:v>
                </c:pt>
                <c:pt idx="2">
                  <c:v>25.911402366042203</c:v>
                </c:pt>
                <c:pt idx="3">
                  <c:v>15.209326623595617</c:v>
                </c:pt>
                <c:pt idx="4">
                  <c:v>0.51182690463752212</c:v>
                </c:pt>
              </c:numCache>
            </c:numRef>
          </c:val>
          <c:extLst>
            <c:ext xmlns:c16="http://schemas.microsoft.com/office/drawing/2014/chart" uri="{C3380CC4-5D6E-409C-BE32-E72D297353CC}">
              <c16:uniqueId val="{00000006-2771-47B2-A9F9-1FFE930E6C7A}"/>
            </c:ext>
          </c:extLst>
        </c:ser>
        <c:dLbls>
          <c:showLegendKey val="0"/>
          <c:showVal val="0"/>
          <c:showCatName val="0"/>
          <c:showSerName val="0"/>
          <c:showPercent val="0"/>
          <c:showBubbleSize val="0"/>
          <c:showLeaderLines val="1"/>
        </c:dLbls>
        <c:firstSliceAng val="0"/>
      </c:pieChart>
    </c:plotArea>
    <c:plotVisOnly val="1"/>
    <c:dispBlanksAs val="zero"/>
    <c:showDLblsOverMax val="0"/>
  </c:chart>
  <c:spPr>
    <a:ln>
      <a:noFill/>
    </a:ln>
  </c:sp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i="1">
              <a:solidFill>
                <a:schemeClr val="bg1"/>
              </a:solidFill>
            </a:defRPr>
          </a:pPr>
          <a:endParaRPr lang="en-US"/>
        </a:p>
      </c:txPr>
    </c:title>
    <c:autoTitleDeleted val="0"/>
    <c:view3D>
      <c:rotX val="30"/>
      <c:rotY val="0"/>
      <c:rAngAx val="0"/>
    </c:view3D>
    <c:floor>
      <c:thickness val="0"/>
    </c:floor>
    <c:sideWall>
      <c:thickness val="0"/>
    </c:sideWall>
    <c:backWall>
      <c:thickness val="0"/>
    </c:backWall>
    <c:plotArea>
      <c:layout/>
      <c:pie3DChart>
        <c:varyColors val="1"/>
        <c:ser>
          <c:idx val="0"/>
          <c:order val="0"/>
          <c:tx>
            <c:strRef>
              <c:f>Sheet2!$E$12</c:f>
              <c:strCache>
                <c:ptCount val="1"/>
                <c:pt idx="0">
                  <c:v>31 декември 2017 г.</c:v>
                </c:pt>
              </c:strCache>
            </c:strRef>
          </c:tx>
          <c:explosion val="25"/>
          <c:dLbls>
            <c:dLbl>
              <c:idx val="2"/>
              <c:layout>
                <c:manualLayout>
                  <c:x val="1.5909011373578297E-2"/>
                  <c:y val="2.548738699329242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E93B-48C4-A6EB-DBC7CB8FD45F}"/>
                </c:ext>
              </c:extLst>
            </c:dLbl>
            <c:dLbl>
              <c:idx val="3"/>
              <c:layout>
                <c:manualLayout>
                  <c:x val="1.5060804899387577E-2"/>
                  <c:y val="-9.270049577136191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93B-48C4-A6EB-DBC7CB8FD45F}"/>
                </c:ext>
              </c:extLst>
            </c:dLbl>
            <c:dLbl>
              <c:idx val="4"/>
              <c:layout>
                <c:manualLayout>
                  <c:x val="0.17912642169728785"/>
                  <c:y val="7.233778069407990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E93B-48C4-A6EB-DBC7CB8FD45F}"/>
                </c:ext>
              </c:extLst>
            </c:dLbl>
            <c:numFmt formatCode="0.0%" sourceLinked="0"/>
            <c:spPr>
              <a:noFill/>
              <a:ln>
                <a:noFill/>
              </a:ln>
              <a:effectLst/>
            </c:spPr>
            <c:txPr>
              <a:bodyPr/>
              <a:lstStyle/>
              <a:p>
                <a:pPr>
                  <a:defRPr sz="800">
                    <a:solidFill>
                      <a:schemeClr val="bg1"/>
                    </a:solidFil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Sheet2!$C$13:$C$17</c:f>
              <c:strCache>
                <c:ptCount val="5"/>
                <c:pt idx="0">
                  <c:v>Нефинансови предприятия</c:v>
                </c:pt>
                <c:pt idx="1">
                  <c:v>Домакинства</c:v>
                </c:pt>
                <c:pt idx="2">
                  <c:v>Други фин. предприятия</c:v>
                </c:pt>
                <c:pt idx="3">
                  <c:v>Държавно управление</c:v>
                </c:pt>
                <c:pt idx="4">
                  <c:v>Кредитни институции и ЦБ</c:v>
                </c:pt>
              </c:strCache>
            </c:strRef>
          </c:cat>
          <c:val>
            <c:numRef>
              <c:f>Sheet2!$E$13:$E$17</c:f>
              <c:numCache>
                <c:formatCode>#,##0</c:formatCode>
                <c:ptCount val="5"/>
                <c:pt idx="0">
                  <c:v>33160.417000000001</c:v>
                </c:pt>
                <c:pt idx="1">
                  <c:v>19788.603999999999</c:v>
                </c:pt>
                <c:pt idx="2">
                  <c:v>2530.3220000000001</c:v>
                </c:pt>
                <c:pt idx="3">
                  <c:v>604.29899999999998</c:v>
                </c:pt>
                <c:pt idx="4">
                  <c:v>25463.91</c:v>
                </c:pt>
              </c:numCache>
            </c:numRef>
          </c:val>
          <c:extLst>
            <c:ext xmlns:c16="http://schemas.microsoft.com/office/drawing/2014/chart" uri="{C3380CC4-5D6E-409C-BE32-E72D297353CC}">
              <c16:uniqueId val="{00000003-E93B-48C4-A6EB-DBC7CB8FD45F}"/>
            </c:ext>
          </c:extLst>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i="1">
              <a:solidFill>
                <a:schemeClr val="bg1"/>
              </a:solidFill>
            </a:defRPr>
          </a:pPr>
          <a:endParaRPr lang="en-US"/>
        </a:p>
      </c:txPr>
    </c:title>
    <c:autoTitleDeleted val="0"/>
    <c:view3D>
      <c:rotX val="30"/>
      <c:rotY val="0"/>
      <c:rAngAx val="0"/>
    </c:view3D>
    <c:floor>
      <c:thickness val="0"/>
    </c:floor>
    <c:sideWall>
      <c:thickness val="0"/>
    </c:sideWall>
    <c:backWall>
      <c:thickness val="0"/>
    </c:backWall>
    <c:plotArea>
      <c:layout/>
      <c:pie3DChart>
        <c:varyColors val="1"/>
        <c:ser>
          <c:idx val="0"/>
          <c:order val="0"/>
          <c:tx>
            <c:strRef>
              <c:f>Sheet2!$G$12</c:f>
              <c:strCache>
                <c:ptCount val="1"/>
                <c:pt idx="0">
                  <c:v>31 декември 2018 г.</c:v>
                </c:pt>
              </c:strCache>
            </c:strRef>
          </c:tx>
          <c:explosion val="25"/>
          <c:dLbls>
            <c:dLbl>
              <c:idx val="0"/>
              <c:layout>
                <c:manualLayout>
                  <c:x val="-0.19287102291649377"/>
                  <c:y val="5.564377369495483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7692-48B3-9889-A5FCB4440967}"/>
                </c:ext>
              </c:extLst>
            </c:dLbl>
            <c:dLbl>
              <c:idx val="2"/>
              <c:layout>
                <c:manualLayout>
                  <c:x val="2.9018792969099431E-2"/>
                  <c:y val="6.423447069116368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692-48B3-9889-A5FCB4440967}"/>
                </c:ext>
              </c:extLst>
            </c:dLbl>
            <c:dLbl>
              <c:idx val="3"/>
              <c:layout>
                <c:manualLayout>
                  <c:x val="1.9329695520921016E-2"/>
                  <c:y val="-2.031277340332458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7692-48B3-9889-A5FCB4440967}"/>
                </c:ext>
              </c:extLst>
            </c:dLbl>
            <c:dLbl>
              <c:idx val="4"/>
              <c:layout>
                <c:manualLayout>
                  <c:x val="0.19840049059812664"/>
                  <c:y val="6.920202682997958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692-48B3-9889-A5FCB4440967}"/>
                </c:ext>
              </c:extLst>
            </c:dLbl>
            <c:numFmt formatCode="0.0%" sourceLinked="0"/>
            <c:spPr>
              <a:noFill/>
              <a:ln>
                <a:noFill/>
              </a:ln>
              <a:effectLst/>
            </c:spPr>
            <c:txPr>
              <a:bodyPr/>
              <a:lstStyle/>
              <a:p>
                <a:pPr>
                  <a:defRPr sz="800">
                    <a:solidFill>
                      <a:schemeClr val="bg1"/>
                    </a:solidFil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Sheet2!$C$13:$C$17</c:f>
              <c:strCache>
                <c:ptCount val="5"/>
                <c:pt idx="0">
                  <c:v>Нефинансови предприятия</c:v>
                </c:pt>
                <c:pt idx="1">
                  <c:v>Домакинства</c:v>
                </c:pt>
                <c:pt idx="2">
                  <c:v>Други фин. предприятия</c:v>
                </c:pt>
                <c:pt idx="3">
                  <c:v>Държавно управление</c:v>
                </c:pt>
                <c:pt idx="4">
                  <c:v>Кредитни институции и ЦБ</c:v>
                </c:pt>
              </c:strCache>
            </c:strRef>
          </c:cat>
          <c:val>
            <c:numRef>
              <c:f>Sheet2!$G$13:$G$17</c:f>
              <c:numCache>
                <c:formatCode>#,##0</c:formatCode>
                <c:ptCount val="5"/>
                <c:pt idx="0">
                  <c:v>34871.434999999998</c:v>
                </c:pt>
                <c:pt idx="1">
                  <c:v>22075.378000000001</c:v>
                </c:pt>
                <c:pt idx="2">
                  <c:v>3220.0839999999998</c:v>
                </c:pt>
                <c:pt idx="3">
                  <c:v>741.19899999999996</c:v>
                </c:pt>
                <c:pt idx="4">
                  <c:v>28115.702000000001</c:v>
                </c:pt>
              </c:numCache>
            </c:numRef>
          </c:val>
          <c:extLst>
            <c:ext xmlns:c16="http://schemas.microsoft.com/office/drawing/2014/chart" uri="{C3380CC4-5D6E-409C-BE32-E72D297353CC}">
              <c16:uniqueId val="{00000004-7692-48B3-9889-A5FCB4440967}"/>
            </c:ext>
          </c:extLst>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0"/>
    <c:plotArea>
      <c:layout>
        <c:manualLayout>
          <c:layoutTarget val="inner"/>
          <c:xMode val="edge"/>
          <c:yMode val="edge"/>
          <c:x val="5.8072874381478977E-2"/>
          <c:y val="5.1677057717571362E-2"/>
          <c:w val="0.82410612826143015"/>
          <c:h val="0.64996999603687367"/>
        </c:manualLayout>
      </c:layout>
      <c:barChart>
        <c:barDir val="col"/>
        <c:grouping val="stacked"/>
        <c:varyColors val="0"/>
        <c:ser>
          <c:idx val="0"/>
          <c:order val="0"/>
          <c:tx>
            <c:strRef>
              <c:f>Sheet6!$D$3</c:f>
              <c:strCache>
                <c:ptCount val="1"/>
                <c:pt idx="0">
                  <c:v>Обслужвани</c:v>
                </c:pt>
              </c:strCache>
            </c:strRef>
          </c:tx>
          <c:invertIfNegative val="0"/>
          <c:dLbls>
            <c:numFmt formatCode="0.0" sourceLinked="0"/>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Sheet6!$E$2:$K$2</c:f>
              <c:strCache>
                <c:ptCount val="7"/>
                <c:pt idx="0">
                  <c:v>2017/06</c:v>
                </c:pt>
                <c:pt idx="1">
                  <c:v>2017/09</c:v>
                </c:pt>
                <c:pt idx="2">
                  <c:v>2017/12</c:v>
                </c:pt>
                <c:pt idx="3">
                  <c:v>2018/03</c:v>
                </c:pt>
                <c:pt idx="4">
                  <c:v>2018/06</c:v>
                </c:pt>
                <c:pt idx="5">
                  <c:v>2018/09</c:v>
                </c:pt>
                <c:pt idx="6">
                  <c:v>2018/12</c:v>
                </c:pt>
              </c:strCache>
            </c:strRef>
          </c:cat>
          <c:val>
            <c:numRef>
              <c:f>Sheet6!$E$3:$K$3</c:f>
              <c:numCache>
                <c:formatCode>#,##0.0</c:formatCode>
                <c:ptCount val="7"/>
                <c:pt idx="0">
                  <c:v>82.967922520687111</c:v>
                </c:pt>
                <c:pt idx="1">
                  <c:v>83.416493436635193</c:v>
                </c:pt>
                <c:pt idx="2">
                  <c:v>85.22212590972606</c:v>
                </c:pt>
                <c:pt idx="3">
                  <c:v>86.47941035136607</c:v>
                </c:pt>
                <c:pt idx="4">
                  <c:v>86.933393229799293</c:v>
                </c:pt>
                <c:pt idx="5">
                  <c:v>87.74929899179682</c:v>
                </c:pt>
                <c:pt idx="6">
                  <c:v>88.852140129563082</c:v>
                </c:pt>
              </c:numCache>
            </c:numRef>
          </c:val>
          <c:extLst>
            <c:ext xmlns:c16="http://schemas.microsoft.com/office/drawing/2014/chart" uri="{C3380CC4-5D6E-409C-BE32-E72D297353CC}">
              <c16:uniqueId val="{00000000-045E-481E-A44F-6EC6ADEE35C3}"/>
            </c:ext>
          </c:extLst>
        </c:ser>
        <c:ser>
          <c:idx val="1"/>
          <c:order val="1"/>
          <c:tx>
            <c:strRef>
              <c:f>Sheet6!$D$4</c:f>
              <c:strCache>
                <c:ptCount val="1"/>
                <c:pt idx="0">
                  <c:v>просрочени до 90 дни</c:v>
                </c:pt>
              </c:strCache>
            </c:strRef>
          </c:tx>
          <c:invertIfNegative val="0"/>
          <c:dLbls>
            <c:numFmt formatCode="0.0" sourceLinked="0"/>
            <c:spPr>
              <a:noFill/>
              <a:ln>
                <a:noFill/>
              </a:ln>
              <a:effectLst/>
            </c:spPr>
            <c:txPr>
              <a:bodyPr/>
              <a:lstStyle/>
              <a:p>
                <a:pPr>
                  <a:defRPr sz="800">
                    <a:solidFill>
                      <a:srgbClr val="0070C0"/>
                    </a:solidFill>
                    <a:effectLst>
                      <a:outerShdw blurRad="38100" dist="38100" dir="2700000" algn="tl">
                        <a:srgbClr val="000000">
                          <a:alpha val="43137"/>
                        </a:srgbClr>
                      </a:outerShdw>
                    </a:effectLs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Sheet6!$E$2:$K$2</c:f>
              <c:strCache>
                <c:ptCount val="7"/>
                <c:pt idx="0">
                  <c:v>2017/06</c:v>
                </c:pt>
                <c:pt idx="1">
                  <c:v>2017/09</c:v>
                </c:pt>
                <c:pt idx="2">
                  <c:v>2017/12</c:v>
                </c:pt>
                <c:pt idx="3">
                  <c:v>2018/03</c:v>
                </c:pt>
                <c:pt idx="4">
                  <c:v>2018/06</c:v>
                </c:pt>
                <c:pt idx="5">
                  <c:v>2018/09</c:v>
                </c:pt>
                <c:pt idx="6">
                  <c:v>2018/12</c:v>
                </c:pt>
              </c:strCache>
            </c:strRef>
          </c:cat>
          <c:val>
            <c:numRef>
              <c:f>Sheet6!$E$4:$K$4</c:f>
              <c:numCache>
                <c:formatCode>#,##0.0</c:formatCode>
                <c:ptCount val="7"/>
                <c:pt idx="0">
                  <c:v>4.8080805133952627</c:v>
                </c:pt>
                <c:pt idx="1">
                  <c:v>4.8691824919665363</c:v>
                </c:pt>
                <c:pt idx="2">
                  <c:v>4.7043877785255104</c:v>
                </c:pt>
                <c:pt idx="3">
                  <c:v>3.9448468077736152</c:v>
                </c:pt>
                <c:pt idx="4">
                  <c:v>3.6289989722213214</c:v>
                </c:pt>
                <c:pt idx="5">
                  <c:v>3.4855714431062781</c:v>
                </c:pt>
                <c:pt idx="6">
                  <c:v>3.6893693490656152</c:v>
                </c:pt>
              </c:numCache>
            </c:numRef>
          </c:val>
          <c:extLst>
            <c:ext xmlns:c16="http://schemas.microsoft.com/office/drawing/2014/chart" uri="{C3380CC4-5D6E-409C-BE32-E72D297353CC}">
              <c16:uniqueId val="{00000001-045E-481E-A44F-6EC6ADEE35C3}"/>
            </c:ext>
          </c:extLst>
        </c:ser>
        <c:ser>
          <c:idx val="2"/>
          <c:order val="2"/>
          <c:tx>
            <c:strRef>
              <c:f>Sheet6!$D$5</c:f>
              <c:strCache>
                <c:ptCount val="1"/>
                <c:pt idx="0">
                  <c:v>просрочени между 90 и 180 дни</c:v>
                </c:pt>
              </c:strCache>
            </c:strRef>
          </c:tx>
          <c:invertIfNegative val="0"/>
          <c:dLbls>
            <c:numFmt formatCode="0.0" sourceLinked="0"/>
            <c:spPr>
              <a:noFill/>
              <a:ln>
                <a:noFill/>
              </a:ln>
              <a:effectLst/>
            </c:spPr>
            <c:txPr>
              <a:bodyPr/>
              <a:lstStyle/>
              <a:p>
                <a:pPr>
                  <a:defRPr sz="800">
                    <a:effectLst>
                      <a:outerShdw blurRad="38100" dist="38100" dir="2700000" algn="tl">
                        <a:srgbClr val="000000">
                          <a:alpha val="43137"/>
                        </a:srgbClr>
                      </a:outerShdw>
                    </a:effectLs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Sheet6!$E$2:$K$2</c:f>
              <c:strCache>
                <c:ptCount val="7"/>
                <c:pt idx="0">
                  <c:v>2017/06</c:v>
                </c:pt>
                <c:pt idx="1">
                  <c:v>2017/09</c:v>
                </c:pt>
                <c:pt idx="2">
                  <c:v>2017/12</c:v>
                </c:pt>
                <c:pt idx="3">
                  <c:v>2018/03</c:v>
                </c:pt>
                <c:pt idx="4">
                  <c:v>2018/06</c:v>
                </c:pt>
                <c:pt idx="5">
                  <c:v>2018/09</c:v>
                </c:pt>
                <c:pt idx="6">
                  <c:v>2018/12</c:v>
                </c:pt>
              </c:strCache>
            </c:strRef>
          </c:cat>
          <c:val>
            <c:numRef>
              <c:f>Sheet6!$E$5:$K$5</c:f>
              <c:numCache>
                <c:formatCode>#,##0.0</c:formatCode>
                <c:ptCount val="7"/>
                <c:pt idx="0">
                  <c:v>0.8585419422539281</c:v>
                </c:pt>
                <c:pt idx="1">
                  <c:v>0.86007660820683196</c:v>
                </c:pt>
                <c:pt idx="2">
                  <c:v>0.66553630736035296</c:v>
                </c:pt>
                <c:pt idx="3">
                  <c:v>0.64215300682235621</c:v>
                </c:pt>
                <c:pt idx="4">
                  <c:v>0.61484070856383033</c:v>
                </c:pt>
                <c:pt idx="5">
                  <c:v>0.64327070658050345</c:v>
                </c:pt>
                <c:pt idx="6">
                  <c:v>0.59067964037852572</c:v>
                </c:pt>
              </c:numCache>
            </c:numRef>
          </c:val>
          <c:extLst>
            <c:ext xmlns:c16="http://schemas.microsoft.com/office/drawing/2014/chart" uri="{C3380CC4-5D6E-409C-BE32-E72D297353CC}">
              <c16:uniqueId val="{00000002-045E-481E-A44F-6EC6ADEE35C3}"/>
            </c:ext>
          </c:extLst>
        </c:ser>
        <c:ser>
          <c:idx val="3"/>
          <c:order val="3"/>
          <c:tx>
            <c:strRef>
              <c:f>Sheet6!$D$6</c:f>
              <c:strCache>
                <c:ptCount val="1"/>
                <c:pt idx="0">
                  <c:v>просрочени над 180 дни</c:v>
                </c:pt>
              </c:strCache>
            </c:strRef>
          </c:tx>
          <c:invertIfNegative val="0"/>
          <c:dLbls>
            <c:numFmt formatCode="0.0" sourceLinked="0"/>
            <c:spPr>
              <a:noFill/>
              <a:ln>
                <a:noFill/>
              </a:ln>
              <a:effectLst/>
            </c:spPr>
            <c:txPr>
              <a:bodyPr/>
              <a:lstStyle/>
              <a:p>
                <a:pPr>
                  <a:defRPr sz="90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Sheet6!$E$2:$K$2</c:f>
              <c:strCache>
                <c:ptCount val="7"/>
                <c:pt idx="0">
                  <c:v>2017/06</c:v>
                </c:pt>
                <c:pt idx="1">
                  <c:v>2017/09</c:v>
                </c:pt>
                <c:pt idx="2">
                  <c:v>2017/12</c:v>
                </c:pt>
                <c:pt idx="3">
                  <c:v>2018/03</c:v>
                </c:pt>
                <c:pt idx="4">
                  <c:v>2018/06</c:v>
                </c:pt>
                <c:pt idx="5">
                  <c:v>2018/09</c:v>
                </c:pt>
                <c:pt idx="6">
                  <c:v>2018/12</c:v>
                </c:pt>
              </c:strCache>
            </c:strRef>
          </c:cat>
          <c:val>
            <c:numRef>
              <c:f>Sheet6!$E$6:$K$6</c:f>
              <c:numCache>
                <c:formatCode>#,##0.0</c:formatCode>
                <c:ptCount val="7"/>
                <c:pt idx="0">
                  <c:v>11.365455023663699</c:v>
                </c:pt>
                <c:pt idx="1">
                  <c:v>10.854247463191427</c:v>
                </c:pt>
                <c:pt idx="2">
                  <c:v>9.4079500043880895</c:v>
                </c:pt>
                <c:pt idx="3">
                  <c:v>8.9335898340379689</c:v>
                </c:pt>
                <c:pt idx="4">
                  <c:v>8.8227670894155565</c:v>
                </c:pt>
                <c:pt idx="5">
                  <c:v>8.1218588585163918</c:v>
                </c:pt>
                <c:pt idx="6">
                  <c:v>6.8678108809927592</c:v>
                </c:pt>
              </c:numCache>
            </c:numRef>
          </c:val>
          <c:extLst>
            <c:ext xmlns:c16="http://schemas.microsoft.com/office/drawing/2014/chart" uri="{C3380CC4-5D6E-409C-BE32-E72D297353CC}">
              <c16:uniqueId val="{00000003-045E-481E-A44F-6EC6ADEE35C3}"/>
            </c:ext>
          </c:extLst>
        </c:ser>
        <c:dLbls>
          <c:showLegendKey val="0"/>
          <c:showVal val="0"/>
          <c:showCatName val="0"/>
          <c:showSerName val="0"/>
          <c:showPercent val="0"/>
          <c:showBubbleSize val="0"/>
        </c:dLbls>
        <c:gapWidth val="74"/>
        <c:overlap val="100"/>
        <c:axId val="82839552"/>
        <c:axId val="130469824"/>
      </c:barChart>
      <c:lineChart>
        <c:grouping val="standard"/>
        <c:varyColors val="0"/>
        <c:ser>
          <c:idx val="4"/>
          <c:order val="4"/>
          <c:tx>
            <c:strRef>
              <c:f>Sheet6!$D$7</c:f>
              <c:strCache>
                <c:ptCount val="1"/>
                <c:pt idx="0">
                  <c:v>норма на провизиране (д. с.)</c:v>
                </c:pt>
              </c:strCache>
            </c:strRef>
          </c:tx>
          <c:marker>
            <c:symbol val="none"/>
          </c:marker>
          <c:cat>
            <c:strRef>
              <c:f>Sheet6!$E$2:$K$2</c:f>
              <c:strCache>
                <c:ptCount val="7"/>
                <c:pt idx="0">
                  <c:v>2017/06</c:v>
                </c:pt>
                <c:pt idx="1">
                  <c:v>2017/09</c:v>
                </c:pt>
                <c:pt idx="2">
                  <c:v>2017/12</c:v>
                </c:pt>
                <c:pt idx="3">
                  <c:v>2018/03</c:v>
                </c:pt>
                <c:pt idx="4">
                  <c:v>2018/06</c:v>
                </c:pt>
                <c:pt idx="5">
                  <c:v>2018/09</c:v>
                </c:pt>
                <c:pt idx="6">
                  <c:v>2018/12</c:v>
                </c:pt>
              </c:strCache>
            </c:strRef>
          </c:cat>
          <c:val>
            <c:numRef>
              <c:f>Sheet6!$E$7:$K$7</c:f>
              <c:numCache>
                <c:formatCode>#,##0.0</c:formatCode>
                <c:ptCount val="7"/>
                <c:pt idx="0">
                  <c:v>9.0588951081454621</c:v>
                </c:pt>
                <c:pt idx="1">
                  <c:v>9.0958395353402341</c:v>
                </c:pt>
                <c:pt idx="2">
                  <c:v>7.8008949561442558</c:v>
                </c:pt>
                <c:pt idx="3">
                  <c:v>8.3523866043257442</c:v>
                </c:pt>
                <c:pt idx="4">
                  <c:v>8.1930988142478984</c:v>
                </c:pt>
                <c:pt idx="5">
                  <c:v>7.6854338211115261</c:v>
                </c:pt>
                <c:pt idx="6">
                  <c:v>6.7025596659508544</c:v>
                </c:pt>
              </c:numCache>
            </c:numRef>
          </c:val>
          <c:smooth val="1"/>
          <c:extLst>
            <c:ext xmlns:c16="http://schemas.microsoft.com/office/drawing/2014/chart" uri="{C3380CC4-5D6E-409C-BE32-E72D297353CC}">
              <c16:uniqueId val="{00000004-045E-481E-A44F-6EC6ADEE35C3}"/>
            </c:ext>
          </c:extLst>
        </c:ser>
        <c:dLbls>
          <c:showLegendKey val="0"/>
          <c:showVal val="0"/>
          <c:showCatName val="0"/>
          <c:showSerName val="0"/>
          <c:showPercent val="0"/>
          <c:showBubbleSize val="0"/>
        </c:dLbls>
        <c:marker val="1"/>
        <c:smooth val="0"/>
        <c:axId val="130777600"/>
        <c:axId val="130470400"/>
      </c:lineChart>
      <c:catAx>
        <c:axId val="82839552"/>
        <c:scaling>
          <c:orientation val="minMax"/>
        </c:scaling>
        <c:delete val="0"/>
        <c:axPos val="b"/>
        <c:numFmt formatCode="General" sourceLinked="0"/>
        <c:majorTickMark val="out"/>
        <c:minorTickMark val="none"/>
        <c:tickLblPos val="nextTo"/>
        <c:crossAx val="130469824"/>
        <c:crosses val="autoZero"/>
        <c:auto val="1"/>
        <c:lblAlgn val="ctr"/>
        <c:lblOffset val="100"/>
        <c:noMultiLvlLbl val="0"/>
      </c:catAx>
      <c:valAx>
        <c:axId val="130469824"/>
        <c:scaling>
          <c:orientation val="minMax"/>
          <c:max val="100"/>
          <c:min val="70"/>
        </c:scaling>
        <c:delete val="0"/>
        <c:axPos val="l"/>
        <c:numFmt formatCode="#\ ##0" sourceLinked="0"/>
        <c:majorTickMark val="out"/>
        <c:minorTickMark val="none"/>
        <c:tickLblPos val="nextTo"/>
        <c:txPr>
          <a:bodyPr/>
          <a:lstStyle/>
          <a:p>
            <a:pPr>
              <a:defRPr sz="100"/>
            </a:pPr>
            <a:endParaRPr lang="en-US"/>
          </a:p>
        </c:txPr>
        <c:crossAx val="82839552"/>
        <c:crosses val="autoZero"/>
        <c:crossBetween val="between"/>
      </c:valAx>
      <c:valAx>
        <c:axId val="130470400"/>
        <c:scaling>
          <c:orientation val="minMax"/>
          <c:max val="20"/>
          <c:min val="6"/>
        </c:scaling>
        <c:delete val="0"/>
        <c:axPos val="r"/>
        <c:numFmt formatCode="0" sourceLinked="0"/>
        <c:majorTickMark val="out"/>
        <c:minorTickMark val="none"/>
        <c:tickLblPos val="nextTo"/>
        <c:crossAx val="130777600"/>
        <c:crosses val="max"/>
        <c:crossBetween val="between"/>
      </c:valAx>
      <c:catAx>
        <c:axId val="130777600"/>
        <c:scaling>
          <c:orientation val="minMax"/>
        </c:scaling>
        <c:delete val="1"/>
        <c:axPos val="b"/>
        <c:numFmt formatCode="General" sourceLinked="1"/>
        <c:majorTickMark val="out"/>
        <c:minorTickMark val="none"/>
        <c:tickLblPos val="none"/>
        <c:crossAx val="130470400"/>
        <c:crosses val="autoZero"/>
        <c:auto val="1"/>
        <c:lblAlgn val="ctr"/>
        <c:lblOffset val="100"/>
        <c:noMultiLvlLbl val="0"/>
      </c:catAx>
    </c:plotArea>
    <c:legend>
      <c:legendPos val="r"/>
      <c:layout>
        <c:manualLayout>
          <c:xMode val="edge"/>
          <c:yMode val="edge"/>
          <c:x val="0"/>
          <c:y val="0.79442415505294117"/>
          <c:w val="0.98403142538429511"/>
          <c:h val="0.2055758449470588"/>
        </c:manualLayout>
      </c:layout>
      <c:overlay val="0"/>
    </c:legend>
    <c:plotVisOnly val="1"/>
    <c:dispBlanksAs val="gap"/>
    <c:showDLblsOverMax val="0"/>
  </c:chart>
  <c:txPr>
    <a:bodyPr/>
    <a:lstStyle/>
    <a:p>
      <a:pPr>
        <a:defRPr>
          <a:solidFill>
            <a:schemeClr val="bg1"/>
          </a:solidFill>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1716519759425126E-2"/>
          <c:y val="6.521303779758808E-2"/>
          <c:w val="0.9046173716499839"/>
          <c:h val="0.63660651503873145"/>
        </c:manualLayout>
      </c:layout>
      <c:lineChart>
        <c:grouping val="standard"/>
        <c:varyColors val="0"/>
        <c:ser>
          <c:idx val="0"/>
          <c:order val="0"/>
          <c:tx>
            <c:strRef>
              <c:f>Sheet5!$B$2</c:f>
              <c:strCache>
                <c:ptCount val="1"/>
                <c:pt idx="0">
                  <c:v>МА - Имоти, машини и съоръжения</c:v>
                </c:pt>
              </c:strCache>
            </c:strRef>
          </c:tx>
          <c:spPr>
            <a:ln w="19050"/>
            <a:effectLst>
              <a:outerShdw blurRad="50800" dist="38100" dir="2700000" algn="tl" rotWithShape="0">
                <a:prstClr val="black">
                  <a:alpha val="40000"/>
                </a:prstClr>
              </a:outerShdw>
            </a:effectLst>
          </c:spPr>
          <c:marker>
            <c:symbol val="none"/>
          </c:marker>
          <c:cat>
            <c:strRef>
              <c:f>Sheet5!$C$1:$I$1</c:f>
              <c:strCache>
                <c:ptCount val="7"/>
                <c:pt idx="0">
                  <c:v>2017/06</c:v>
                </c:pt>
                <c:pt idx="1">
                  <c:v>2017/09</c:v>
                </c:pt>
                <c:pt idx="2">
                  <c:v>2017/12</c:v>
                </c:pt>
                <c:pt idx="3">
                  <c:v>2018/03</c:v>
                </c:pt>
                <c:pt idx="4">
                  <c:v>2018/06</c:v>
                </c:pt>
                <c:pt idx="5">
                  <c:v>2018/09</c:v>
                </c:pt>
                <c:pt idx="6">
                  <c:v>2018/12</c:v>
                </c:pt>
              </c:strCache>
            </c:strRef>
          </c:cat>
          <c:val>
            <c:numRef>
              <c:f>Sheet5!$C$2:$I$2</c:f>
              <c:numCache>
                <c:formatCode>#,##0</c:formatCode>
                <c:ptCount val="7"/>
                <c:pt idx="0">
                  <c:v>1038.7829999999999</c:v>
                </c:pt>
                <c:pt idx="1">
                  <c:v>1025.48</c:v>
                </c:pt>
                <c:pt idx="2">
                  <c:v>1080.088</c:v>
                </c:pt>
                <c:pt idx="3">
                  <c:v>1061.4259999999999</c:v>
                </c:pt>
                <c:pt idx="4">
                  <c:v>1102.971</c:v>
                </c:pt>
                <c:pt idx="5">
                  <c:v>1029.365</c:v>
                </c:pt>
                <c:pt idx="6">
                  <c:v>1126.876</c:v>
                </c:pt>
              </c:numCache>
            </c:numRef>
          </c:val>
          <c:smooth val="1"/>
          <c:extLst>
            <c:ext xmlns:c16="http://schemas.microsoft.com/office/drawing/2014/chart" uri="{C3380CC4-5D6E-409C-BE32-E72D297353CC}">
              <c16:uniqueId val="{00000000-E496-452D-917B-16F5D404A0BC}"/>
            </c:ext>
          </c:extLst>
        </c:ser>
        <c:ser>
          <c:idx val="1"/>
          <c:order val="1"/>
          <c:tx>
            <c:strRef>
              <c:f>Sheet5!$B$3</c:f>
              <c:strCache>
                <c:ptCount val="1"/>
                <c:pt idx="0">
                  <c:v>МА - Инвестиционни имоти</c:v>
                </c:pt>
              </c:strCache>
            </c:strRef>
          </c:tx>
          <c:spPr>
            <a:ln w="19050">
              <a:prstDash val="dash"/>
            </a:ln>
            <a:effectLst>
              <a:outerShdw blurRad="50800" dist="38100" dir="2700000" algn="tl" rotWithShape="0">
                <a:prstClr val="black">
                  <a:alpha val="40000"/>
                </a:prstClr>
              </a:outerShdw>
            </a:effectLst>
          </c:spPr>
          <c:marker>
            <c:symbol val="none"/>
          </c:marker>
          <c:cat>
            <c:strRef>
              <c:f>Sheet5!$C$1:$I$1</c:f>
              <c:strCache>
                <c:ptCount val="7"/>
                <c:pt idx="0">
                  <c:v>2017/06</c:v>
                </c:pt>
                <c:pt idx="1">
                  <c:v>2017/09</c:v>
                </c:pt>
                <c:pt idx="2">
                  <c:v>2017/12</c:v>
                </c:pt>
                <c:pt idx="3">
                  <c:v>2018/03</c:v>
                </c:pt>
                <c:pt idx="4">
                  <c:v>2018/06</c:v>
                </c:pt>
                <c:pt idx="5">
                  <c:v>2018/09</c:v>
                </c:pt>
                <c:pt idx="6">
                  <c:v>2018/12</c:v>
                </c:pt>
              </c:strCache>
            </c:strRef>
          </c:cat>
          <c:val>
            <c:numRef>
              <c:f>Sheet5!$C$3:$I$3</c:f>
              <c:numCache>
                <c:formatCode>#,##0</c:formatCode>
                <c:ptCount val="7"/>
                <c:pt idx="0">
                  <c:v>778.78300000000002</c:v>
                </c:pt>
                <c:pt idx="1">
                  <c:v>776.91</c:v>
                </c:pt>
                <c:pt idx="2">
                  <c:v>825.34400000000005</c:v>
                </c:pt>
                <c:pt idx="3">
                  <c:v>917.14599999999996</c:v>
                </c:pt>
                <c:pt idx="4">
                  <c:v>790.56799999999998</c:v>
                </c:pt>
                <c:pt idx="5">
                  <c:v>735.22400000000005</c:v>
                </c:pt>
                <c:pt idx="6">
                  <c:v>739.52200000000005</c:v>
                </c:pt>
              </c:numCache>
            </c:numRef>
          </c:val>
          <c:smooth val="1"/>
          <c:extLst>
            <c:ext xmlns:c16="http://schemas.microsoft.com/office/drawing/2014/chart" uri="{C3380CC4-5D6E-409C-BE32-E72D297353CC}">
              <c16:uniqueId val="{00000001-E496-452D-917B-16F5D404A0BC}"/>
            </c:ext>
          </c:extLst>
        </c:ser>
        <c:ser>
          <c:idx val="2"/>
          <c:order val="2"/>
          <c:tx>
            <c:strRef>
              <c:f>Sheet5!$B$4</c:f>
              <c:strCache>
                <c:ptCount val="1"/>
                <c:pt idx="0">
                  <c:v>Други активи</c:v>
                </c:pt>
              </c:strCache>
            </c:strRef>
          </c:tx>
          <c:spPr>
            <a:ln w="19050"/>
            <a:effectLst>
              <a:outerShdw blurRad="50800" dist="38100" dir="2700000" algn="tl" rotWithShape="0">
                <a:prstClr val="black">
                  <a:alpha val="40000"/>
                </a:prstClr>
              </a:outerShdw>
            </a:effectLst>
          </c:spPr>
          <c:marker>
            <c:symbol val="none"/>
          </c:marker>
          <c:cat>
            <c:strRef>
              <c:f>Sheet5!$C$1:$I$1</c:f>
              <c:strCache>
                <c:ptCount val="7"/>
                <c:pt idx="0">
                  <c:v>2017/06</c:v>
                </c:pt>
                <c:pt idx="1">
                  <c:v>2017/09</c:v>
                </c:pt>
                <c:pt idx="2">
                  <c:v>2017/12</c:v>
                </c:pt>
                <c:pt idx="3">
                  <c:v>2018/03</c:v>
                </c:pt>
                <c:pt idx="4">
                  <c:v>2018/06</c:v>
                </c:pt>
                <c:pt idx="5">
                  <c:v>2018/09</c:v>
                </c:pt>
                <c:pt idx="6">
                  <c:v>2018/12</c:v>
                </c:pt>
              </c:strCache>
            </c:strRef>
          </c:cat>
          <c:val>
            <c:numRef>
              <c:f>Sheet5!$C$4:$I$4</c:f>
              <c:numCache>
                <c:formatCode>#,##0</c:formatCode>
                <c:ptCount val="7"/>
                <c:pt idx="0">
                  <c:v>1778.2059999999999</c:v>
                </c:pt>
                <c:pt idx="1">
                  <c:v>1658.7190000000001</c:v>
                </c:pt>
                <c:pt idx="2">
                  <c:v>1596.1179999999999</c:v>
                </c:pt>
                <c:pt idx="3">
                  <c:v>1499.152</c:v>
                </c:pt>
                <c:pt idx="4">
                  <c:v>1913.384</c:v>
                </c:pt>
                <c:pt idx="5">
                  <c:v>1893.162</c:v>
                </c:pt>
                <c:pt idx="6">
                  <c:v>1874.701</c:v>
                </c:pt>
              </c:numCache>
            </c:numRef>
          </c:val>
          <c:smooth val="1"/>
          <c:extLst>
            <c:ext xmlns:c16="http://schemas.microsoft.com/office/drawing/2014/chart" uri="{C3380CC4-5D6E-409C-BE32-E72D297353CC}">
              <c16:uniqueId val="{00000002-E496-452D-917B-16F5D404A0BC}"/>
            </c:ext>
          </c:extLst>
        </c:ser>
        <c:ser>
          <c:idx val="3"/>
          <c:order val="3"/>
          <c:tx>
            <c:strRef>
              <c:f>Sheet5!$B$5</c:f>
              <c:strCache>
                <c:ptCount val="1"/>
                <c:pt idx="0">
                  <c:v>Нетекущи активи за изваждане от употреба</c:v>
                </c:pt>
              </c:strCache>
            </c:strRef>
          </c:tx>
          <c:spPr>
            <a:ln w="19050"/>
            <a:effectLst>
              <a:outerShdw blurRad="50800" dist="38100" dir="2700000" algn="tl" rotWithShape="0">
                <a:prstClr val="black">
                  <a:alpha val="40000"/>
                </a:prstClr>
              </a:outerShdw>
            </a:effectLst>
          </c:spPr>
          <c:marker>
            <c:symbol val="none"/>
          </c:marker>
          <c:cat>
            <c:strRef>
              <c:f>Sheet5!$C$1:$I$1</c:f>
              <c:strCache>
                <c:ptCount val="7"/>
                <c:pt idx="0">
                  <c:v>2017/06</c:v>
                </c:pt>
                <c:pt idx="1">
                  <c:v>2017/09</c:v>
                </c:pt>
                <c:pt idx="2">
                  <c:v>2017/12</c:v>
                </c:pt>
                <c:pt idx="3">
                  <c:v>2018/03</c:v>
                </c:pt>
                <c:pt idx="4">
                  <c:v>2018/06</c:v>
                </c:pt>
                <c:pt idx="5">
                  <c:v>2018/09</c:v>
                </c:pt>
                <c:pt idx="6">
                  <c:v>2018/12</c:v>
                </c:pt>
              </c:strCache>
            </c:strRef>
          </c:cat>
          <c:val>
            <c:numRef>
              <c:f>Sheet5!$C$5:$I$5</c:f>
              <c:numCache>
                <c:formatCode>#,##0</c:formatCode>
                <c:ptCount val="7"/>
                <c:pt idx="0">
                  <c:v>437.14699999999999</c:v>
                </c:pt>
                <c:pt idx="1">
                  <c:v>426.017</c:v>
                </c:pt>
                <c:pt idx="2">
                  <c:v>407.63499999999999</c:v>
                </c:pt>
                <c:pt idx="3">
                  <c:v>316.495</c:v>
                </c:pt>
                <c:pt idx="4">
                  <c:v>325.74900000000002</c:v>
                </c:pt>
                <c:pt idx="5">
                  <c:v>320.72699999999998</c:v>
                </c:pt>
                <c:pt idx="6">
                  <c:v>90.024000000000001</c:v>
                </c:pt>
              </c:numCache>
            </c:numRef>
          </c:val>
          <c:smooth val="1"/>
          <c:extLst>
            <c:ext xmlns:c16="http://schemas.microsoft.com/office/drawing/2014/chart" uri="{C3380CC4-5D6E-409C-BE32-E72D297353CC}">
              <c16:uniqueId val="{00000003-E496-452D-917B-16F5D404A0BC}"/>
            </c:ext>
          </c:extLst>
        </c:ser>
        <c:dLbls>
          <c:showLegendKey val="0"/>
          <c:showVal val="0"/>
          <c:showCatName val="0"/>
          <c:showSerName val="0"/>
          <c:showPercent val="0"/>
          <c:showBubbleSize val="0"/>
        </c:dLbls>
        <c:smooth val="0"/>
        <c:axId val="130780160"/>
        <c:axId val="130473280"/>
      </c:lineChart>
      <c:catAx>
        <c:axId val="130780160"/>
        <c:scaling>
          <c:orientation val="minMax"/>
        </c:scaling>
        <c:delete val="0"/>
        <c:axPos val="b"/>
        <c:numFmt formatCode="General" sourceLinked="0"/>
        <c:majorTickMark val="out"/>
        <c:minorTickMark val="none"/>
        <c:tickLblPos val="nextTo"/>
        <c:crossAx val="130473280"/>
        <c:crosses val="autoZero"/>
        <c:auto val="1"/>
        <c:lblAlgn val="ctr"/>
        <c:lblOffset val="100"/>
        <c:noMultiLvlLbl val="0"/>
      </c:catAx>
      <c:valAx>
        <c:axId val="130473280"/>
        <c:scaling>
          <c:orientation val="minMax"/>
        </c:scaling>
        <c:delete val="0"/>
        <c:axPos val="l"/>
        <c:majorGridlines>
          <c:spPr>
            <a:ln w="3175">
              <a:prstDash val="dash"/>
            </a:ln>
          </c:spPr>
        </c:majorGridlines>
        <c:numFmt formatCode="#,##0" sourceLinked="1"/>
        <c:majorTickMark val="out"/>
        <c:minorTickMark val="none"/>
        <c:tickLblPos val="nextTo"/>
        <c:spPr>
          <a:ln>
            <a:noFill/>
          </a:ln>
        </c:spPr>
        <c:txPr>
          <a:bodyPr/>
          <a:lstStyle/>
          <a:p>
            <a:pPr>
              <a:defRPr sz="800"/>
            </a:pPr>
            <a:endParaRPr lang="en-US"/>
          </a:p>
        </c:txPr>
        <c:crossAx val="130780160"/>
        <c:crosses val="autoZero"/>
        <c:crossBetween val="between"/>
      </c:valAx>
      <c:spPr>
        <a:noFill/>
        <a:ln>
          <a:noFill/>
        </a:ln>
      </c:spPr>
    </c:plotArea>
    <c:legend>
      <c:legendPos val="b"/>
      <c:layout>
        <c:manualLayout>
          <c:xMode val="edge"/>
          <c:yMode val="edge"/>
          <c:x val="2.1683535970635281E-2"/>
          <c:y val="0.8340988626421697"/>
          <c:w val="0.95234114463493158"/>
          <c:h val="0.13812335958005251"/>
        </c:manualLayout>
      </c:layout>
      <c:overlay val="0"/>
      <c:txPr>
        <a:bodyPr/>
        <a:lstStyle/>
        <a:p>
          <a:pPr>
            <a:defRPr sz="1000"/>
          </a:pPr>
          <a:endParaRPr lang="en-US"/>
        </a:p>
      </c:txPr>
    </c:legend>
    <c:plotVisOnly val="1"/>
    <c:dispBlanksAs val="gap"/>
    <c:showDLblsOverMax val="0"/>
  </c:chart>
  <c:spPr>
    <a:noFill/>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595292189266857"/>
          <c:y val="4.6685741265288336E-2"/>
          <c:w val="0.86270808046227421"/>
          <c:h val="0.60204374453193354"/>
        </c:manualLayout>
      </c:layout>
      <c:lineChart>
        <c:grouping val="standard"/>
        <c:varyColors val="0"/>
        <c:ser>
          <c:idx val="0"/>
          <c:order val="0"/>
          <c:tx>
            <c:strRef>
              <c:f>'Фигура 3 Инфлация '!$A$2</c:f>
              <c:strCache>
                <c:ptCount val="1"/>
                <c:pt idx="0">
                  <c:v>Свят</c:v>
                </c:pt>
              </c:strCache>
            </c:strRef>
          </c:tx>
          <c:spPr>
            <a:ln w="41275">
              <a:solidFill>
                <a:schemeClr val="tx1"/>
              </a:solidFill>
            </a:ln>
          </c:spPr>
          <c:marker>
            <c:symbol val="none"/>
          </c:marker>
          <c:cat>
            <c:numRef>
              <c:f>'Фигура 3 Инфлация '!$B$1:$P$1</c:f>
              <c:numCache>
                <c:formatCode>General</c:formatCode>
                <c:ptCount val="7"/>
                <c:pt idx="0">
                  <c:v>2015</c:v>
                </c:pt>
                <c:pt idx="1">
                  <c:v>2016</c:v>
                </c:pt>
                <c:pt idx="2">
                  <c:v>2017</c:v>
                </c:pt>
                <c:pt idx="3">
                  <c:v>2018</c:v>
                </c:pt>
                <c:pt idx="4">
                  <c:v>2019</c:v>
                </c:pt>
                <c:pt idx="5">
                  <c:v>2020</c:v>
                </c:pt>
                <c:pt idx="6">
                  <c:v>2021</c:v>
                </c:pt>
              </c:numCache>
            </c:numRef>
          </c:cat>
          <c:val>
            <c:numRef>
              <c:f>'Фигура 3 Инфлация '!$B$2:$P$2</c:f>
              <c:numCache>
                <c:formatCode>General</c:formatCode>
                <c:ptCount val="7"/>
                <c:pt idx="0">
                  <c:v>2.7509999999999999</c:v>
                </c:pt>
                <c:pt idx="1">
                  <c:v>2.754</c:v>
                </c:pt>
                <c:pt idx="2">
                  <c:v>3.198</c:v>
                </c:pt>
                <c:pt idx="3">
                  <c:v>3.7810000000000001</c:v>
                </c:pt>
                <c:pt idx="4">
                  <c:v>3.8260000000000001</c:v>
                </c:pt>
                <c:pt idx="5">
                  <c:v>3.59</c:v>
                </c:pt>
                <c:pt idx="6">
                  <c:v>3.4140000000000001</c:v>
                </c:pt>
              </c:numCache>
            </c:numRef>
          </c:val>
          <c:smooth val="0"/>
          <c:extLst>
            <c:ext xmlns:c16="http://schemas.microsoft.com/office/drawing/2014/chart" uri="{C3380CC4-5D6E-409C-BE32-E72D297353CC}">
              <c16:uniqueId val="{00000000-C5A7-40B3-8296-3F1A7115D256}"/>
            </c:ext>
          </c:extLst>
        </c:ser>
        <c:ser>
          <c:idx val="1"/>
          <c:order val="1"/>
          <c:tx>
            <c:strRef>
              <c:f>'Фигура 3 Инфлация '!$A$3</c:f>
              <c:strCache>
                <c:ptCount val="1"/>
                <c:pt idx="0">
                  <c:v>Развити страни</c:v>
                </c:pt>
              </c:strCache>
            </c:strRef>
          </c:tx>
          <c:spPr>
            <a:ln w="38100" cmpd="dbl">
              <a:solidFill>
                <a:schemeClr val="accent3"/>
              </a:solidFill>
              <a:prstDash val="sysDot"/>
            </a:ln>
          </c:spPr>
          <c:marker>
            <c:symbol val="none"/>
          </c:marker>
          <c:cat>
            <c:numRef>
              <c:f>'Фигура 3 Инфлация '!$B$1:$P$1</c:f>
              <c:numCache>
                <c:formatCode>General</c:formatCode>
                <c:ptCount val="7"/>
                <c:pt idx="0">
                  <c:v>2015</c:v>
                </c:pt>
                <c:pt idx="1">
                  <c:v>2016</c:v>
                </c:pt>
                <c:pt idx="2">
                  <c:v>2017</c:v>
                </c:pt>
                <c:pt idx="3">
                  <c:v>2018</c:v>
                </c:pt>
                <c:pt idx="4">
                  <c:v>2019</c:v>
                </c:pt>
                <c:pt idx="5">
                  <c:v>2020</c:v>
                </c:pt>
                <c:pt idx="6">
                  <c:v>2021</c:v>
                </c:pt>
              </c:numCache>
            </c:numRef>
          </c:cat>
          <c:val>
            <c:numRef>
              <c:f>'Фигура 3 Инфлация '!$B$3:$P$3</c:f>
              <c:numCache>
                <c:formatCode>General</c:formatCode>
                <c:ptCount val="7"/>
                <c:pt idx="0">
                  <c:v>0.26800000000000002</c:v>
                </c:pt>
                <c:pt idx="1">
                  <c:v>0.76100000000000001</c:v>
                </c:pt>
                <c:pt idx="2">
                  <c:v>1.7130000000000001</c:v>
                </c:pt>
                <c:pt idx="3">
                  <c:v>1.978</c:v>
                </c:pt>
                <c:pt idx="4">
                  <c:v>1.887</c:v>
                </c:pt>
                <c:pt idx="5">
                  <c:v>2.0169999999999999</c:v>
                </c:pt>
                <c:pt idx="6">
                  <c:v>1.962</c:v>
                </c:pt>
              </c:numCache>
            </c:numRef>
          </c:val>
          <c:smooth val="0"/>
          <c:extLst>
            <c:ext xmlns:c16="http://schemas.microsoft.com/office/drawing/2014/chart" uri="{C3380CC4-5D6E-409C-BE32-E72D297353CC}">
              <c16:uniqueId val="{00000001-C5A7-40B3-8296-3F1A7115D256}"/>
            </c:ext>
          </c:extLst>
        </c:ser>
        <c:ser>
          <c:idx val="2"/>
          <c:order val="2"/>
          <c:tx>
            <c:strRef>
              <c:f>'Фигура 3 Инфлация '!$A$4</c:f>
              <c:strCache>
                <c:ptCount val="1"/>
                <c:pt idx="0">
                  <c:v>Развиващи се страни</c:v>
                </c:pt>
              </c:strCache>
            </c:strRef>
          </c:tx>
          <c:spPr>
            <a:ln w="34925" cmpd="dbl">
              <a:solidFill>
                <a:schemeClr val="tx2"/>
              </a:solidFill>
              <a:prstDash val="lgDashDotDot"/>
            </a:ln>
          </c:spPr>
          <c:marker>
            <c:symbol val="none"/>
          </c:marker>
          <c:cat>
            <c:numRef>
              <c:f>'Фигура 3 Инфлация '!$B$1:$P$1</c:f>
              <c:numCache>
                <c:formatCode>General</c:formatCode>
                <c:ptCount val="7"/>
                <c:pt idx="0">
                  <c:v>2015</c:v>
                </c:pt>
                <c:pt idx="1">
                  <c:v>2016</c:v>
                </c:pt>
                <c:pt idx="2">
                  <c:v>2017</c:v>
                </c:pt>
                <c:pt idx="3">
                  <c:v>2018</c:v>
                </c:pt>
                <c:pt idx="4">
                  <c:v>2019</c:v>
                </c:pt>
                <c:pt idx="5">
                  <c:v>2020</c:v>
                </c:pt>
                <c:pt idx="6">
                  <c:v>2021</c:v>
                </c:pt>
              </c:numCache>
            </c:numRef>
          </c:cat>
          <c:val>
            <c:numRef>
              <c:f>'Фигура 3 Инфлация '!$B$4:$P$4</c:f>
              <c:numCache>
                <c:formatCode>General</c:formatCode>
                <c:ptCount val="7"/>
                <c:pt idx="0">
                  <c:v>4.6660000000000004</c:v>
                </c:pt>
                <c:pt idx="1">
                  <c:v>4.2439999999999998</c:v>
                </c:pt>
                <c:pt idx="2">
                  <c:v>4.2649999999999997</c:v>
                </c:pt>
                <c:pt idx="3">
                  <c:v>5.048</c:v>
                </c:pt>
                <c:pt idx="4">
                  <c:v>5.157</c:v>
                </c:pt>
                <c:pt idx="5">
                  <c:v>4.6340000000000003</c:v>
                </c:pt>
                <c:pt idx="6">
                  <c:v>4.3470000000000004</c:v>
                </c:pt>
              </c:numCache>
            </c:numRef>
          </c:val>
          <c:smooth val="0"/>
          <c:extLst>
            <c:ext xmlns:c16="http://schemas.microsoft.com/office/drawing/2014/chart" uri="{C3380CC4-5D6E-409C-BE32-E72D297353CC}">
              <c16:uniqueId val="{00000002-C5A7-40B3-8296-3F1A7115D256}"/>
            </c:ext>
          </c:extLst>
        </c:ser>
        <c:ser>
          <c:idx val="3"/>
          <c:order val="3"/>
          <c:tx>
            <c:strRef>
              <c:f>'Фигура 3 Инфлация '!$A$5</c:f>
              <c:strCache>
                <c:ptCount val="1"/>
                <c:pt idx="0">
                  <c:v>Еврозона</c:v>
                </c:pt>
              </c:strCache>
            </c:strRef>
          </c:tx>
          <c:spPr>
            <a:ln w="19050">
              <a:solidFill>
                <a:schemeClr val="accent6"/>
              </a:solidFill>
            </a:ln>
          </c:spPr>
          <c:marker>
            <c:symbol val="none"/>
          </c:marker>
          <c:cat>
            <c:numRef>
              <c:f>'Фигура 3 Инфлация '!$B$1:$P$1</c:f>
              <c:numCache>
                <c:formatCode>General</c:formatCode>
                <c:ptCount val="7"/>
                <c:pt idx="0">
                  <c:v>2015</c:v>
                </c:pt>
                <c:pt idx="1">
                  <c:v>2016</c:v>
                </c:pt>
                <c:pt idx="2">
                  <c:v>2017</c:v>
                </c:pt>
                <c:pt idx="3">
                  <c:v>2018</c:v>
                </c:pt>
                <c:pt idx="4">
                  <c:v>2019</c:v>
                </c:pt>
                <c:pt idx="5">
                  <c:v>2020</c:v>
                </c:pt>
                <c:pt idx="6">
                  <c:v>2021</c:v>
                </c:pt>
              </c:numCache>
            </c:numRef>
          </c:cat>
          <c:val>
            <c:numRef>
              <c:f>'Фигура 3 Инфлация '!$B$5:$P$5</c:f>
              <c:numCache>
                <c:formatCode>General</c:formatCode>
                <c:ptCount val="7"/>
                <c:pt idx="0">
                  <c:v>3.3000000000000002E-2</c:v>
                </c:pt>
                <c:pt idx="1">
                  <c:v>0.24199999999999999</c:v>
                </c:pt>
                <c:pt idx="2">
                  <c:v>1.536</c:v>
                </c:pt>
                <c:pt idx="3">
                  <c:v>1.698</c:v>
                </c:pt>
                <c:pt idx="4">
                  <c:v>1.716</c:v>
                </c:pt>
                <c:pt idx="5">
                  <c:v>1.831</c:v>
                </c:pt>
                <c:pt idx="6">
                  <c:v>1.9470000000000001</c:v>
                </c:pt>
              </c:numCache>
            </c:numRef>
          </c:val>
          <c:smooth val="0"/>
          <c:extLst>
            <c:ext xmlns:c16="http://schemas.microsoft.com/office/drawing/2014/chart" uri="{C3380CC4-5D6E-409C-BE32-E72D297353CC}">
              <c16:uniqueId val="{00000003-C5A7-40B3-8296-3F1A7115D256}"/>
            </c:ext>
          </c:extLst>
        </c:ser>
        <c:ser>
          <c:idx val="4"/>
          <c:order val="4"/>
          <c:tx>
            <c:strRef>
              <c:f>'Фигура 3 Инфлация '!$A$6</c:f>
              <c:strCache>
                <c:ptCount val="1"/>
                <c:pt idx="0">
                  <c:v>Развиваща се Европа</c:v>
                </c:pt>
              </c:strCache>
            </c:strRef>
          </c:tx>
          <c:spPr>
            <a:ln w="38100">
              <a:solidFill>
                <a:schemeClr val="accent2"/>
              </a:solidFill>
              <a:prstDash val="sysDash"/>
            </a:ln>
          </c:spPr>
          <c:marker>
            <c:symbol val="none"/>
          </c:marker>
          <c:cat>
            <c:numRef>
              <c:f>'Фигура 3 Инфлация '!$B$1:$P$1</c:f>
              <c:numCache>
                <c:formatCode>General</c:formatCode>
                <c:ptCount val="7"/>
                <c:pt idx="0">
                  <c:v>2015</c:v>
                </c:pt>
                <c:pt idx="1">
                  <c:v>2016</c:v>
                </c:pt>
                <c:pt idx="2">
                  <c:v>2017</c:v>
                </c:pt>
                <c:pt idx="3">
                  <c:v>2018</c:v>
                </c:pt>
                <c:pt idx="4">
                  <c:v>2019</c:v>
                </c:pt>
                <c:pt idx="5">
                  <c:v>2020</c:v>
                </c:pt>
                <c:pt idx="6">
                  <c:v>2021</c:v>
                </c:pt>
              </c:numCache>
            </c:numRef>
          </c:cat>
          <c:val>
            <c:numRef>
              <c:f>'Фигура 3 Инфлация '!$B$6:$P$6</c:f>
              <c:numCache>
                <c:formatCode>General</c:formatCode>
                <c:ptCount val="7"/>
                <c:pt idx="0">
                  <c:v>3.2160000000000002</c:v>
                </c:pt>
                <c:pt idx="1">
                  <c:v>3.24</c:v>
                </c:pt>
                <c:pt idx="2">
                  <c:v>6.1710000000000003</c:v>
                </c:pt>
                <c:pt idx="3">
                  <c:v>8.3369999999999997</c:v>
                </c:pt>
                <c:pt idx="4">
                  <c:v>9.0280000000000005</c:v>
                </c:pt>
                <c:pt idx="5">
                  <c:v>7.8259999999999996</c:v>
                </c:pt>
                <c:pt idx="6">
                  <c:v>7.4420000000000002</c:v>
                </c:pt>
              </c:numCache>
            </c:numRef>
          </c:val>
          <c:smooth val="0"/>
          <c:extLst>
            <c:ext xmlns:c16="http://schemas.microsoft.com/office/drawing/2014/chart" uri="{C3380CC4-5D6E-409C-BE32-E72D297353CC}">
              <c16:uniqueId val="{00000004-C5A7-40B3-8296-3F1A7115D256}"/>
            </c:ext>
          </c:extLst>
        </c:ser>
        <c:dLbls>
          <c:showLegendKey val="0"/>
          <c:showVal val="0"/>
          <c:showCatName val="0"/>
          <c:showSerName val="0"/>
          <c:showPercent val="0"/>
          <c:showBubbleSize val="0"/>
        </c:dLbls>
        <c:smooth val="0"/>
        <c:axId val="237337688"/>
        <c:axId val="237336904"/>
      </c:lineChart>
      <c:catAx>
        <c:axId val="237337688"/>
        <c:scaling>
          <c:orientation val="minMax"/>
        </c:scaling>
        <c:delete val="0"/>
        <c:axPos val="b"/>
        <c:numFmt formatCode="General" sourceLinked="0"/>
        <c:majorTickMark val="out"/>
        <c:minorTickMark val="none"/>
        <c:tickLblPos val="nextTo"/>
        <c:crossAx val="237336904"/>
        <c:crosses val="autoZero"/>
        <c:auto val="1"/>
        <c:lblAlgn val="ctr"/>
        <c:lblOffset val="100"/>
        <c:noMultiLvlLbl val="0"/>
      </c:catAx>
      <c:valAx>
        <c:axId val="237336904"/>
        <c:scaling>
          <c:orientation val="minMax"/>
          <c:min val="0"/>
        </c:scaling>
        <c:delete val="0"/>
        <c:axPos val="l"/>
        <c:title>
          <c:tx>
            <c:rich>
              <a:bodyPr rot="-5400000" vert="horz"/>
              <a:lstStyle/>
              <a:p>
                <a:pPr>
                  <a:defRPr/>
                </a:pPr>
                <a:r>
                  <a:rPr lang="bg-BG"/>
                  <a:t>%</a:t>
                </a:r>
                <a:endParaRPr lang="en-US"/>
              </a:p>
            </c:rich>
          </c:tx>
          <c:overlay val="0"/>
        </c:title>
        <c:numFmt formatCode="0" sourceLinked="0"/>
        <c:majorTickMark val="out"/>
        <c:minorTickMark val="none"/>
        <c:tickLblPos val="nextTo"/>
        <c:crossAx val="237337688"/>
        <c:crosses val="autoZero"/>
        <c:crossBetween val="between"/>
        <c:majorUnit val="2"/>
      </c:valAx>
      <c:spPr>
        <a:ln cmpd="dbl">
          <a:solidFill>
            <a:schemeClr val="tx1"/>
          </a:solidFill>
        </a:ln>
      </c:spPr>
    </c:plotArea>
    <c:legend>
      <c:legendPos val="b"/>
      <c:layout>
        <c:manualLayout>
          <c:xMode val="edge"/>
          <c:yMode val="edge"/>
          <c:x val="7.3425456205326117E-2"/>
          <c:y val="0.7905412999845608"/>
          <c:w val="0.89530982540225945"/>
          <c:h val="0.18666666666666668"/>
        </c:manualLayout>
      </c:layout>
      <c:overlay val="0"/>
    </c:legend>
    <c:plotVisOnly val="1"/>
    <c:dispBlanksAs val="gap"/>
    <c:showDLblsOverMax val="0"/>
  </c:chart>
  <c:spPr>
    <a:ln>
      <a:noFill/>
    </a:ln>
  </c:spPr>
  <c:txPr>
    <a:bodyPr/>
    <a:lstStyle/>
    <a:p>
      <a:pPr>
        <a:defRPr sz="1000">
          <a:solidFill>
            <a:schemeClr val="tx1"/>
          </a:solidFill>
          <a:latin typeface="+mn-lt"/>
          <a:cs typeface="Times New Roman" panose="02020603050405020304" pitchFamily="18" charset="0"/>
        </a:defRPr>
      </a:pPr>
      <a:endParaRPr lang="en-US"/>
    </a:p>
  </c:txPr>
  <c:externalData r:id="rId2">
    <c:autoUpdate val="0"/>
  </c:externalData>
  <c:userShapes r:id="rId3"/>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8.3994760669184612E-2"/>
          <c:y val="3.348619850867765E-2"/>
          <c:w val="0.84192012802162497"/>
          <c:h val="0.81125960840563505"/>
        </c:manualLayout>
      </c:layout>
      <c:barChart>
        <c:barDir val="col"/>
        <c:grouping val="clustered"/>
        <c:varyColors val="0"/>
        <c:ser>
          <c:idx val="0"/>
          <c:order val="0"/>
          <c:tx>
            <c:strRef>
              <c:f>Sheet7!$A$9</c:f>
              <c:strCache>
                <c:ptCount val="1"/>
                <c:pt idx="0">
                  <c:v>Пари извън ПФИ</c:v>
                </c:pt>
              </c:strCache>
            </c:strRef>
          </c:tx>
          <c:invertIfNegative val="0"/>
          <c:cat>
            <c:multiLvlStrRef>
              <c:f>Sheet7!$L$7:$AE$8</c:f>
              <c:multiLvlStrCache>
                <c:ptCount val="20"/>
                <c:lvl>
                  <c:pt idx="0">
                    <c:v>VII</c:v>
                  </c:pt>
                  <c:pt idx="1">
                    <c:v>VIII</c:v>
                  </c:pt>
                  <c:pt idx="2">
                    <c:v>IX</c:v>
                  </c:pt>
                  <c:pt idx="3">
                    <c:v>X</c:v>
                  </c:pt>
                  <c:pt idx="4">
                    <c:v>XI</c:v>
                  </c:pt>
                  <c:pt idx="5">
                    <c:v>XII</c:v>
                  </c:pt>
                  <c:pt idx="6">
                    <c:v>I</c:v>
                  </c:pt>
                  <c:pt idx="7">
                    <c:v>II</c:v>
                  </c:pt>
                  <c:pt idx="8">
                    <c:v>III</c:v>
                  </c:pt>
                  <c:pt idx="9">
                    <c:v>IV</c:v>
                  </c:pt>
                  <c:pt idx="10">
                    <c:v>V</c:v>
                  </c:pt>
                  <c:pt idx="11">
                    <c:v>VI</c:v>
                  </c:pt>
                  <c:pt idx="12">
                    <c:v>VII</c:v>
                  </c:pt>
                  <c:pt idx="13">
                    <c:v>VIII</c:v>
                  </c:pt>
                  <c:pt idx="14">
                    <c:v>IX</c:v>
                  </c:pt>
                  <c:pt idx="15">
                    <c:v>X</c:v>
                  </c:pt>
                  <c:pt idx="16">
                    <c:v>XI</c:v>
                  </c:pt>
                  <c:pt idx="17">
                    <c:v>XII</c:v>
                  </c:pt>
                  <c:pt idx="18">
                    <c:v>I</c:v>
                  </c:pt>
                  <c:pt idx="19">
                    <c:v>II</c:v>
                  </c:pt>
                </c:lvl>
                <c:lvl>
                  <c:pt idx="0">
                    <c:v>2017</c:v>
                  </c:pt>
                  <c:pt idx="6">
                    <c:v>2018</c:v>
                  </c:pt>
                  <c:pt idx="18">
                    <c:v>2019</c:v>
                  </c:pt>
                </c:lvl>
              </c:multiLvlStrCache>
            </c:multiLvlStrRef>
          </c:cat>
          <c:val>
            <c:numRef>
              <c:f>Sheet7!$L$9:$AE$9</c:f>
              <c:numCache>
                <c:formatCode>#,##0.0;[=0]\ \-;#,##0.0</c:formatCode>
                <c:ptCount val="20"/>
                <c:pt idx="0">
                  <c:v>1.4262630000000001</c:v>
                </c:pt>
                <c:pt idx="1">
                  <c:v>1.5016780000000001</c:v>
                </c:pt>
                <c:pt idx="2">
                  <c:v>1.490972</c:v>
                </c:pt>
                <c:pt idx="3">
                  <c:v>1.437065</c:v>
                </c:pt>
                <c:pt idx="4">
                  <c:v>1.3675170000000001</c:v>
                </c:pt>
                <c:pt idx="5">
                  <c:v>1.3869659999999999</c:v>
                </c:pt>
                <c:pt idx="6">
                  <c:v>1.367766</c:v>
                </c:pt>
                <c:pt idx="7">
                  <c:v>1.351367</c:v>
                </c:pt>
                <c:pt idx="8">
                  <c:v>1.438277</c:v>
                </c:pt>
                <c:pt idx="9">
                  <c:v>1.4067460000000001</c:v>
                </c:pt>
                <c:pt idx="10">
                  <c:v>1.50664</c:v>
                </c:pt>
                <c:pt idx="11">
                  <c:v>1.523374</c:v>
                </c:pt>
                <c:pt idx="12">
                  <c:v>1.548789</c:v>
                </c:pt>
                <c:pt idx="13">
                  <c:v>1.5481940000000001</c:v>
                </c:pt>
                <c:pt idx="14">
                  <c:v>1.5502050000000001</c:v>
                </c:pt>
                <c:pt idx="15">
                  <c:v>1.5059480000000001</c:v>
                </c:pt>
                <c:pt idx="16">
                  <c:v>1.477009</c:v>
                </c:pt>
                <c:pt idx="17">
                  <c:v>1.41225</c:v>
                </c:pt>
                <c:pt idx="18">
                  <c:v>1.454467</c:v>
                </c:pt>
                <c:pt idx="19">
                  <c:v>1.5110319999999999</c:v>
                </c:pt>
              </c:numCache>
            </c:numRef>
          </c:val>
          <c:extLst>
            <c:ext xmlns:c16="http://schemas.microsoft.com/office/drawing/2014/chart" uri="{C3380CC4-5D6E-409C-BE32-E72D297353CC}">
              <c16:uniqueId val="{00000000-DCAD-4FA8-9731-F582193306B6}"/>
            </c:ext>
          </c:extLst>
        </c:ser>
        <c:ser>
          <c:idx val="1"/>
          <c:order val="1"/>
          <c:tx>
            <c:strRef>
              <c:f>Sheet7!$A$10</c:f>
              <c:strCache>
                <c:ptCount val="1"/>
                <c:pt idx="0">
                  <c:v>Oвърнайт-депозити</c:v>
                </c:pt>
              </c:strCache>
            </c:strRef>
          </c:tx>
          <c:invertIfNegative val="0"/>
          <c:cat>
            <c:multiLvlStrRef>
              <c:f>Sheet7!$L$7:$AE$8</c:f>
              <c:multiLvlStrCache>
                <c:ptCount val="20"/>
                <c:lvl>
                  <c:pt idx="0">
                    <c:v>VII</c:v>
                  </c:pt>
                  <c:pt idx="1">
                    <c:v>VIII</c:v>
                  </c:pt>
                  <c:pt idx="2">
                    <c:v>IX</c:v>
                  </c:pt>
                  <c:pt idx="3">
                    <c:v>X</c:v>
                  </c:pt>
                  <c:pt idx="4">
                    <c:v>XI</c:v>
                  </c:pt>
                  <c:pt idx="5">
                    <c:v>XII</c:v>
                  </c:pt>
                  <c:pt idx="6">
                    <c:v>I</c:v>
                  </c:pt>
                  <c:pt idx="7">
                    <c:v>II</c:v>
                  </c:pt>
                  <c:pt idx="8">
                    <c:v>III</c:v>
                  </c:pt>
                  <c:pt idx="9">
                    <c:v>IV</c:v>
                  </c:pt>
                  <c:pt idx="10">
                    <c:v>V</c:v>
                  </c:pt>
                  <c:pt idx="11">
                    <c:v>VI</c:v>
                  </c:pt>
                  <c:pt idx="12">
                    <c:v>VII</c:v>
                  </c:pt>
                  <c:pt idx="13">
                    <c:v>VIII</c:v>
                  </c:pt>
                  <c:pt idx="14">
                    <c:v>IX</c:v>
                  </c:pt>
                  <c:pt idx="15">
                    <c:v>X</c:v>
                  </c:pt>
                  <c:pt idx="16">
                    <c:v>XI</c:v>
                  </c:pt>
                  <c:pt idx="17">
                    <c:v>XII</c:v>
                  </c:pt>
                  <c:pt idx="18">
                    <c:v>I</c:v>
                  </c:pt>
                  <c:pt idx="19">
                    <c:v>II</c:v>
                  </c:pt>
                </c:lvl>
                <c:lvl>
                  <c:pt idx="0">
                    <c:v>2017</c:v>
                  </c:pt>
                  <c:pt idx="6">
                    <c:v>2018</c:v>
                  </c:pt>
                  <c:pt idx="18">
                    <c:v>2019</c:v>
                  </c:pt>
                </c:lvl>
              </c:multiLvlStrCache>
            </c:multiLvlStrRef>
          </c:cat>
          <c:val>
            <c:numRef>
              <c:f>Sheet7!$L$10:$AE$10</c:f>
              <c:numCache>
                <c:formatCode>#,##0.0;[=0]\ \-;#,##0.0</c:formatCode>
                <c:ptCount val="20"/>
                <c:pt idx="0">
                  <c:v>4.1686490000000003</c:v>
                </c:pt>
                <c:pt idx="1">
                  <c:v>4.8131750000000002</c:v>
                </c:pt>
                <c:pt idx="2">
                  <c:v>4.9133430000000002</c:v>
                </c:pt>
                <c:pt idx="3">
                  <c:v>4.9572539999999998</c:v>
                </c:pt>
                <c:pt idx="4">
                  <c:v>4.634779</c:v>
                </c:pt>
                <c:pt idx="5">
                  <c:v>5.5129130000000002</c:v>
                </c:pt>
                <c:pt idx="6">
                  <c:v>5.4464779999999999</c:v>
                </c:pt>
                <c:pt idx="7">
                  <c:v>5.7863429999999996</c:v>
                </c:pt>
                <c:pt idx="8">
                  <c:v>5.6345320000000001</c:v>
                </c:pt>
                <c:pt idx="9">
                  <c:v>5.0814060000000003</c:v>
                </c:pt>
                <c:pt idx="10">
                  <c:v>5.0670789999999997</c:v>
                </c:pt>
                <c:pt idx="11">
                  <c:v>5.2456209999999999</c:v>
                </c:pt>
                <c:pt idx="12">
                  <c:v>5.3658130000000002</c:v>
                </c:pt>
                <c:pt idx="13">
                  <c:v>4.8092189999999997</c:v>
                </c:pt>
                <c:pt idx="14">
                  <c:v>4.6293420000000003</c:v>
                </c:pt>
                <c:pt idx="15">
                  <c:v>5.2712289999999999</c:v>
                </c:pt>
                <c:pt idx="16">
                  <c:v>5.1917119999999999</c:v>
                </c:pt>
                <c:pt idx="17">
                  <c:v>4.4104679999999998</c:v>
                </c:pt>
                <c:pt idx="18">
                  <c:v>4.9460090000000001</c:v>
                </c:pt>
                <c:pt idx="19">
                  <c:v>5.1841480000000004</c:v>
                </c:pt>
              </c:numCache>
            </c:numRef>
          </c:val>
          <c:extLst>
            <c:ext xmlns:c16="http://schemas.microsoft.com/office/drawing/2014/chart" uri="{C3380CC4-5D6E-409C-BE32-E72D297353CC}">
              <c16:uniqueId val="{00000001-DCAD-4FA8-9731-F582193306B6}"/>
            </c:ext>
          </c:extLst>
        </c:ser>
        <c:ser>
          <c:idx val="2"/>
          <c:order val="2"/>
          <c:tx>
            <c:strRef>
              <c:f>Sheet7!$A$11</c:f>
              <c:strCache>
                <c:ptCount val="1"/>
                <c:pt idx="0">
                  <c:v>Квазипари</c:v>
                </c:pt>
              </c:strCache>
            </c:strRef>
          </c:tx>
          <c:invertIfNegative val="0"/>
          <c:cat>
            <c:multiLvlStrRef>
              <c:f>Sheet7!$L$7:$AE$8</c:f>
              <c:multiLvlStrCache>
                <c:ptCount val="20"/>
                <c:lvl>
                  <c:pt idx="0">
                    <c:v>VII</c:v>
                  </c:pt>
                  <c:pt idx="1">
                    <c:v>VIII</c:v>
                  </c:pt>
                  <c:pt idx="2">
                    <c:v>IX</c:v>
                  </c:pt>
                  <c:pt idx="3">
                    <c:v>X</c:v>
                  </c:pt>
                  <c:pt idx="4">
                    <c:v>XI</c:v>
                  </c:pt>
                  <c:pt idx="5">
                    <c:v>XII</c:v>
                  </c:pt>
                  <c:pt idx="6">
                    <c:v>I</c:v>
                  </c:pt>
                  <c:pt idx="7">
                    <c:v>II</c:v>
                  </c:pt>
                  <c:pt idx="8">
                    <c:v>III</c:v>
                  </c:pt>
                  <c:pt idx="9">
                    <c:v>IV</c:v>
                  </c:pt>
                  <c:pt idx="10">
                    <c:v>V</c:v>
                  </c:pt>
                  <c:pt idx="11">
                    <c:v>VI</c:v>
                  </c:pt>
                  <c:pt idx="12">
                    <c:v>VII</c:v>
                  </c:pt>
                  <c:pt idx="13">
                    <c:v>VIII</c:v>
                  </c:pt>
                  <c:pt idx="14">
                    <c:v>IX</c:v>
                  </c:pt>
                  <c:pt idx="15">
                    <c:v>X</c:v>
                  </c:pt>
                  <c:pt idx="16">
                    <c:v>XI</c:v>
                  </c:pt>
                  <c:pt idx="17">
                    <c:v>XII</c:v>
                  </c:pt>
                  <c:pt idx="18">
                    <c:v>I</c:v>
                  </c:pt>
                  <c:pt idx="19">
                    <c:v>II</c:v>
                  </c:pt>
                </c:lvl>
                <c:lvl>
                  <c:pt idx="0">
                    <c:v>2017</c:v>
                  </c:pt>
                  <c:pt idx="6">
                    <c:v>2018</c:v>
                  </c:pt>
                  <c:pt idx="18">
                    <c:v>2019</c:v>
                  </c:pt>
                </c:lvl>
              </c:multiLvlStrCache>
            </c:multiLvlStrRef>
          </c:cat>
          <c:val>
            <c:numRef>
              <c:f>Sheet7!$L$11:$AE$11</c:f>
              <c:numCache>
                <c:formatCode>#,##0.0;[=0]\ \-;#,##0.0</c:formatCode>
                <c:ptCount val="20"/>
                <c:pt idx="0">
                  <c:v>-0.30363600000000002</c:v>
                </c:pt>
                <c:pt idx="1">
                  <c:v>-0.34272900000000001</c:v>
                </c:pt>
                <c:pt idx="2">
                  <c:v>-1.8262E-2</c:v>
                </c:pt>
                <c:pt idx="3">
                  <c:v>6.1380000000000002E-3</c:v>
                </c:pt>
                <c:pt idx="4">
                  <c:v>-0.47810999999999998</c:v>
                </c:pt>
                <c:pt idx="5">
                  <c:v>-0.74814400000000003</c:v>
                </c:pt>
                <c:pt idx="6">
                  <c:v>-0.74210399999999999</c:v>
                </c:pt>
                <c:pt idx="7">
                  <c:v>-0.67958399999999997</c:v>
                </c:pt>
                <c:pt idx="8">
                  <c:v>-0.41703099999999999</c:v>
                </c:pt>
                <c:pt idx="9">
                  <c:v>6.8732000000000001E-2</c:v>
                </c:pt>
                <c:pt idx="10">
                  <c:v>0.50687000000000004</c:v>
                </c:pt>
                <c:pt idx="11">
                  <c:v>1.255808</c:v>
                </c:pt>
                <c:pt idx="12">
                  <c:v>1.5719639999999999</c:v>
                </c:pt>
                <c:pt idx="13">
                  <c:v>1.6748769999999999</c:v>
                </c:pt>
                <c:pt idx="14">
                  <c:v>1.5736650000000001</c:v>
                </c:pt>
                <c:pt idx="15">
                  <c:v>1.487938</c:v>
                </c:pt>
                <c:pt idx="16">
                  <c:v>1.255355</c:v>
                </c:pt>
                <c:pt idx="17">
                  <c:v>1.777336</c:v>
                </c:pt>
                <c:pt idx="18">
                  <c:v>2.1970320000000001</c:v>
                </c:pt>
                <c:pt idx="19" formatCode="#,##0.000;[=0]\ \-;#,##0.000">
                  <c:v>2.312789</c:v>
                </c:pt>
              </c:numCache>
            </c:numRef>
          </c:val>
          <c:extLst>
            <c:ext xmlns:c16="http://schemas.microsoft.com/office/drawing/2014/chart" uri="{C3380CC4-5D6E-409C-BE32-E72D297353CC}">
              <c16:uniqueId val="{00000002-DCAD-4FA8-9731-F582193306B6}"/>
            </c:ext>
          </c:extLst>
        </c:ser>
        <c:dLbls>
          <c:showLegendKey val="0"/>
          <c:showVal val="0"/>
          <c:showCatName val="0"/>
          <c:showSerName val="0"/>
          <c:showPercent val="0"/>
          <c:showBubbleSize val="0"/>
        </c:dLbls>
        <c:gapWidth val="150"/>
        <c:axId val="131787776"/>
        <c:axId val="130465792"/>
      </c:barChart>
      <c:lineChart>
        <c:grouping val="standard"/>
        <c:varyColors val="0"/>
        <c:ser>
          <c:idx val="4"/>
          <c:order val="3"/>
          <c:tx>
            <c:strRef>
              <c:f>Sheet7!$A$13</c:f>
              <c:strCache>
                <c:ptCount val="1"/>
                <c:pt idx="0">
                  <c:v>ръст на М3</c:v>
                </c:pt>
              </c:strCache>
            </c:strRef>
          </c:tx>
          <c:marker>
            <c:symbol val="none"/>
          </c:marker>
          <c:cat>
            <c:multiLvlStrRef>
              <c:f>Sheet7!$L$7:$AE$8</c:f>
              <c:multiLvlStrCache>
                <c:ptCount val="20"/>
                <c:lvl>
                  <c:pt idx="0">
                    <c:v>VII</c:v>
                  </c:pt>
                  <c:pt idx="1">
                    <c:v>VIII</c:v>
                  </c:pt>
                  <c:pt idx="2">
                    <c:v>IX</c:v>
                  </c:pt>
                  <c:pt idx="3">
                    <c:v>X</c:v>
                  </c:pt>
                  <c:pt idx="4">
                    <c:v>XI</c:v>
                  </c:pt>
                  <c:pt idx="5">
                    <c:v>XII</c:v>
                  </c:pt>
                  <c:pt idx="6">
                    <c:v>I</c:v>
                  </c:pt>
                  <c:pt idx="7">
                    <c:v>II</c:v>
                  </c:pt>
                  <c:pt idx="8">
                    <c:v>III</c:v>
                  </c:pt>
                  <c:pt idx="9">
                    <c:v>IV</c:v>
                  </c:pt>
                  <c:pt idx="10">
                    <c:v>V</c:v>
                  </c:pt>
                  <c:pt idx="11">
                    <c:v>VI</c:v>
                  </c:pt>
                  <c:pt idx="12">
                    <c:v>VII</c:v>
                  </c:pt>
                  <c:pt idx="13">
                    <c:v>VIII</c:v>
                  </c:pt>
                  <c:pt idx="14">
                    <c:v>IX</c:v>
                  </c:pt>
                  <c:pt idx="15">
                    <c:v>X</c:v>
                  </c:pt>
                  <c:pt idx="16">
                    <c:v>XI</c:v>
                  </c:pt>
                  <c:pt idx="17">
                    <c:v>XII</c:v>
                  </c:pt>
                  <c:pt idx="18">
                    <c:v>I</c:v>
                  </c:pt>
                  <c:pt idx="19">
                    <c:v>II</c:v>
                  </c:pt>
                </c:lvl>
                <c:lvl>
                  <c:pt idx="0">
                    <c:v>2017</c:v>
                  </c:pt>
                  <c:pt idx="6">
                    <c:v>2018</c:v>
                  </c:pt>
                  <c:pt idx="18">
                    <c:v>2019</c:v>
                  </c:pt>
                </c:lvl>
              </c:multiLvlStrCache>
            </c:multiLvlStrRef>
          </c:cat>
          <c:val>
            <c:numRef>
              <c:f>Sheet7!$L$13:$AE$13</c:f>
              <c:numCache>
                <c:formatCode>0.00</c:formatCode>
                <c:ptCount val="20"/>
                <c:pt idx="0">
                  <c:v>6.8836068110362607</c:v>
                </c:pt>
                <c:pt idx="1">
                  <c:v>7.6851027957392306</c:v>
                </c:pt>
                <c:pt idx="2">
                  <c:v>8.211751042215429</c:v>
                </c:pt>
                <c:pt idx="3">
                  <c:v>8.2203412079916252</c:v>
                </c:pt>
                <c:pt idx="4">
                  <c:v>6.9967893504215324</c:v>
                </c:pt>
                <c:pt idx="5">
                  <c:v>7.7038499191893841</c:v>
                </c:pt>
                <c:pt idx="6">
                  <c:v>7.6526835632942243</c:v>
                </c:pt>
                <c:pt idx="7">
                  <c:v>8.1277935890640052</c:v>
                </c:pt>
                <c:pt idx="8">
                  <c:v>8.3526736794119731</c:v>
                </c:pt>
                <c:pt idx="9">
                  <c:v>8.2044365597354627</c:v>
                </c:pt>
                <c:pt idx="10">
                  <c:v>8.7890768947561604</c:v>
                </c:pt>
                <c:pt idx="11">
                  <c:v>9.9146871707477011</c:v>
                </c:pt>
                <c:pt idx="12">
                  <c:v>10.351658297215238</c:v>
                </c:pt>
                <c:pt idx="13">
                  <c:v>9.538124586695389</c:v>
                </c:pt>
                <c:pt idx="14">
                  <c:v>9.1541027455217634</c:v>
                </c:pt>
                <c:pt idx="15">
                  <c:v>9.7320177241521968</c:v>
                </c:pt>
                <c:pt idx="16">
                  <c:v>9.3362185288269703</c:v>
                </c:pt>
                <c:pt idx="17">
                  <c:v>8.7818279425824688</c:v>
                </c:pt>
                <c:pt idx="18">
                  <c:v>10.008871007231029</c:v>
                </c:pt>
                <c:pt idx="19">
                  <c:v>10.43751673025208</c:v>
                </c:pt>
              </c:numCache>
            </c:numRef>
          </c:val>
          <c:smooth val="1"/>
          <c:extLst>
            <c:ext xmlns:c16="http://schemas.microsoft.com/office/drawing/2014/chart" uri="{C3380CC4-5D6E-409C-BE32-E72D297353CC}">
              <c16:uniqueId val="{00000003-DCAD-4FA8-9731-F582193306B6}"/>
            </c:ext>
          </c:extLst>
        </c:ser>
        <c:dLbls>
          <c:showLegendKey val="0"/>
          <c:showVal val="0"/>
          <c:showCatName val="0"/>
          <c:showSerName val="0"/>
          <c:showPercent val="0"/>
          <c:showBubbleSize val="0"/>
        </c:dLbls>
        <c:marker val="1"/>
        <c:smooth val="0"/>
        <c:axId val="132551168"/>
        <c:axId val="130472128"/>
      </c:lineChart>
      <c:catAx>
        <c:axId val="131787776"/>
        <c:scaling>
          <c:orientation val="minMax"/>
        </c:scaling>
        <c:delete val="0"/>
        <c:axPos val="b"/>
        <c:numFmt formatCode="General" sourceLinked="0"/>
        <c:majorTickMark val="out"/>
        <c:minorTickMark val="none"/>
        <c:tickLblPos val="nextTo"/>
        <c:crossAx val="130465792"/>
        <c:crosses val="autoZero"/>
        <c:auto val="1"/>
        <c:lblAlgn val="ctr"/>
        <c:lblOffset val="100"/>
        <c:noMultiLvlLbl val="0"/>
      </c:catAx>
      <c:valAx>
        <c:axId val="130465792"/>
        <c:scaling>
          <c:orientation val="minMax"/>
        </c:scaling>
        <c:delete val="0"/>
        <c:axPos val="l"/>
        <c:majorGridlines/>
        <c:numFmt formatCode="#,##0.0;[=0]\ \-;#,##0.0" sourceLinked="1"/>
        <c:majorTickMark val="out"/>
        <c:minorTickMark val="none"/>
        <c:tickLblPos val="nextTo"/>
        <c:spPr>
          <a:ln>
            <a:noFill/>
          </a:ln>
        </c:spPr>
        <c:crossAx val="131787776"/>
        <c:crosses val="autoZero"/>
        <c:crossBetween val="between"/>
      </c:valAx>
      <c:valAx>
        <c:axId val="130472128"/>
        <c:scaling>
          <c:orientation val="minMax"/>
          <c:max val="11"/>
        </c:scaling>
        <c:delete val="0"/>
        <c:axPos val="r"/>
        <c:numFmt formatCode="0.0" sourceLinked="0"/>
        <c:majorTickMark val="out"/>
        <c:minorTickMark val="none"/>
        <c:tickLblPos val="nextTo"/>
        <c:spPr>
          <a:ln>
            <a:noFill/>
          </a:ln>
        </c:spPr>
        <c:crossAx val="132551168"/>
        <c:crosses val="max"/>
        <c:crossBetween val="between"/>
      </c:valAx>
      <c:catAx>
        <c:axId val="132551168"/>
        <c:scaling>
          <c:orientation val="minMax"/>
        </c:scaling>
        <c:delete val="1"/>
        <c:axPos val="b"/>
        <c:numFmt formatCode="General" sourceLinked="1"/>
        <c:majorTickMark val="out"/>
        <c:minorTickMark val="none"/>
        <c:tickLblPos val="nextTo"/>
        <c:crossAx val="130472128"/>
        <c:crosses val="autoZero"/>
        <c:auto val="1"/>
        <c:lblAlgn val="ctr"/>
        <c:lblOffset val="100"/>
        <c:noMultiLvlLbl val="0"/>
      </c:catAx>
      <c:spPr>
        <a:noFill/>
        <a:ln>
          <a:noFill/>
        </a:ln>
      </c:spPr>
    </c:plotArea>
    <c:legend>
      <c:legendPos val="r"/>
      <c:layout>
        <c:manualLayout>
          <c:xMode val="edge"/>
          <c:yMode val="edge"/>
          <c:x val="4.1013880872311004E-2"/>
          <c:y val="0.86187482441918106"/>
          <c:w val="0.86807096658863026"/>
          <c:h val="0.10427271428530337"/>
        </c:manualLayout>
      </c:layout>
      <c:overlay val="0"/>
    </c:legend>
    <c:plotVisOnly val="1"/>
    <c:dispBlanksAs val="gap"/>
    <c:showDLblsOverMax val="0"/>
  </c:chart>
  <c:txPr>
    <a:bodyPr/>
    <a:lstStyle/>
    <a:p>
      <a:pPr>
        <a:defRPr sz="1200">
          <a:solidFill>
            <a:schemeClr val="bg1"/>
          </a:solidFill>
        </a:defRPr>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288564821075038E-2"/>
          <c:y val="7.342936299629213E-2"/>
          <c:w val="0.85026038687039951"/>
          <c:h val="0.64630321572726901"/>
        </c:manualLayout>
      </c:layout>
      <c:lineChart>
        <c:grouping val="standard"/>
        <c:varyColors val="0"/>
        <c:ser>
          <c:idx val="0"/>
          <c:order val="0"/>
          <c:tx>
            <c:strRef>
              <c:f>Sheet2!$J$12</c:f>
              <c:strCache>
                <c:ptCount val="1"/>
                <c:pt idx="0">
                  <c:v>Работна сила, лява ос</c:v>
                </c:pt>
              </c:strCache>
            </c:strRef>
          </c:tx>
          <c:spPr>
            <a:ln w="57150">
              <a:solidFill>
                <a:srgbClr val="0070C0"/>
              </a:solidFill>
            </a:ln>
          </c:spPr>
          <c:marker>
            <c:symbol val="none"/>
          </c:marker>
          <c:cat>
            <c:numRef>
              <c:f>Sheet2!$K$11:$R$11</c:f>
              <c:numCache>
                <c:formatCode>General</c:formatCode>
                <c:ptCount val="8"/>
                <c:pt idx="0">
                  <c:v>2011</c:v>
                </c:pt>
                <c:pt idx="1">
                  <c:v>2012</c:v>
                </c:pt>
                <c:pt idx="2">
                  <c:v>2013</c:v>
                </c:pt>
                <c:pt idx="3">
                  <c:v>2014</c:v>
                </c:pt>
                <c:pt idx="4">
                  <c:v>2015</c:v>
                </c:pt>
                <c:pt idx="5">
                  <c:v>2016</c:v>
                </c:pt>
                <c:pt idx="6">
                  <c:v>2017</c:v>
                </c:pt>
                <c:pt idx="7">
                  <c:v>2018</c:v>
                </c:pt>
              </c:numCache>
            </c:numRef>
          </c:cat>
          <c:val>
            <c:numRef>
              <c:f>Sheet2!$K$12:$R$12</c:f>
              <c:numCache>
                <c:formatCode>0.0</c:formatCode>
                <c:ptCount val="8"/>
                <c:pt idx="0">
                  <c:v>-2.5122512841707589</c:v>
                </c:pt>
                <c:pt idx="1">
                  <c:v>4.8451079550602572E-2</c:v>
                </c:pt>
                <c:pt idx="2">
                  <c:v>0.56902448621325163</c:v>
                </c:pt>
                <c:pt idx="3">
                  <c:v>-0.42134408763956799</c:v>
                </c:pt>
                <c:pt idx="4">
                  <c:v>-0.9883035633330195</c:v>
                </c:pt>
                <c:pt idx="5">
                  <c:v>-2.3321123321123309</c:v>
                </c:pt>
                <c:pt idx="6">
                  <c:v>2.4346793349168792</c:v>
                </c:pt>
                <c:pt idx="7">
                  <c:v>-1.1563691838291419</c:v>
                </c:pt>
              </c:numCache>
            </c:numRef>
          </c:val>
          <c:smooth val="0"/>
          <c:extLst>
            <c:ext xmlns:c16="http://schemas.microsoft.com/office/drawing/2014/chart" uri="{C3380CC4-5D6E-409C-BE32-E72D297353CC}">
              <c16:uniqueId val="{00000000-A7A7-44C2-A5F5-2F0AB7122585}"/>
            </c:ext>
          </c:extLst>
        </c:ser>
        <c:dLbls>
          <c:showLegendKey val="0"/>
          <c:showVal val="0"/>
          <c:showCatName val="0"/>
          <c:showSerName val="0"/>
          <c:showPercent val="0"/>
          <c:showBubbleSize val="0"/>
        </c:dLbls>
        <c:marker val="1"/>
        <c:smooth val="0"/>
        <c:axId val="231801216"/>
        <c:axId val="231802752"/>
      </c:lineChart>
      <c:lineChart>
        <c:grouping val="standard"/>
        <c:varyColors val="0"/>
        <c:ser>
          <c:idx val="2"/>
          <c:order val="1"/>
          <c:tx>
            <c:strRef>
              <c:f>Sheet2!$J$14</c:f>
              <c:strCache>
                <c:ptCount val="1"/>
                <c:pt idx="0">
                  <c:v>Безработни, дясна ос</c:v>
                </c:pt>
              </c:strCache>
            </c:strRef>
          </c:tx>
          <c:spPr>
            <a:ln w="57150">
              <a:solidFill>
                <a:srgbClr val="FF0000"/>
              </a:solidFill>
              <a:prstDash val="solid"/>
            </a:ln>
          </c:spPr>
          <c:marker>
            <c:symbol val="none"/>
          </c:marker>
          <c:cat>
            <c:numRef>
              <c:f>Sheet2!$K$11:$R$11</c:f>
              <c:numCache>
                <c:formatCode>General</c:formatCode>
                <c:ptCount val="8"/>
                <c:pt idx="0">
                  <c:v>2011</c:v>
                </c:pt>
                <c:pt idx="1">
                  <c:v>2012</c:v>
                </c:pt>
                <c:pt idx="2">
                  <c:v>2013</c:v>
                </c:pt>
                <c:pt idx="3">
                  <c:v>2014</c:v>
                </c:pt>
                <c:pt idx="4">
                  <c:v>2015</c:v>
                </c:pt>
                <c:pt idx="5">
                  <c:v>2016</c:v>
                </c:pt>
                <c:pt idx="6">
                  <c:v>2017</c:v>
                </c:pt>
                <c:pt idx="7">
                  <c:v>2018</c:v>
                </c:pt>
              </c:numCache>
            </c:numRef>
          </c:cat>
          <c:val>
            <c:numRef>
              <c:f>Sheet2!$K$14:$R$14</c:f>
              <c:numCache>
                <c:formatCode>0.0</c:formatCode>
                <c:ptCount val="8"/>
                <c:pt idx="0">
                  <c:v>6.963470319634709</c:v>
                </c:pt>
                <c:pt idx="1">
                  <c:v>9.1248665955176165</c:v>
                </c:pt>
                <c:pt idx="2">
                  <c:v>5.9168704156479208</c:v>
                </c:pt>
                <c:pt idx="3">
                  <c:v>-11.98060941828254</c:v>
                </c:pt>
                <c:pt idx="4">
                  <c:v>-20.666142145292426</c:v>
                </c:pt>
                <c:pt idx="5">
                  <c:v>-18.909090909090907</c:v>
                </c:pt>
                <c:pt idx="6">
                  <c:v>-16.795760293518143</c:v>
                </c:pt>
                <c:pt idx="7">
                  <c:v>-16.315531602155801</c:v>
                </c:pt>
              </c:numCache>
            </c:numRef>
          </c:val>
          <c:smooth val="0"/>
          <c:extLst>
            <c:ext xmlns:c16="http://schemas.microsoft.com/office/drawing/2014/chart" uri="{C3380CC4-5D6E-409C-BE32-E72D297353CC}">
              <c16:uniqueId val="{00000002-A7A7-44C2-A5F5-2F0AB7122585}"/>
            </c:ext>
          </c:extLst>
        </c:ser>
        <c:dLbls>
          <c:showLegendKey val="0"/>
          <c:showVal val="0"/>
          <c:showCatName val="0"/>
          <c:showSerName val="0"/>
          <c:showPercent val="0"/>
          <c:showBubbleSize val="0"/>
        </c:dLbls>
        <c:marker val="1"/>
        <c:smooth val="0"/>
        <c:axId val="231814272"/>
        <c:axId val="231804288"/>
      </c:lineChart>
      <c:catAx>
        <c:axId val="231801216"/>
        <c:scaling>
          <c:orientation val="minMax"/>
        </c:scaling>
        <c:delete val="0"/>
        <c:axPos val="b"/>
        <c:numFmt formatCode="General" sourceLinked="1"/>
        <c:majorTickMark val="out"/>
        <c:minorTickMark val="none"/>
        <c:tickLblPos val="low"/>
        <c:txPr>
          <a:bodyPr/>
          <a:lstStyle/>
          <a:p>
            <a:pPr>
              <a:defRPr>
                <a:solidFill>
                  <a:schemeClr val="bg1"/>
                </a:solidFill>
              </a:defRPr>
            </a:pPr>
            <a:endParaRPr lang="en-US"/>
          </a:p>
        </c:txPr>
        <c:crossAx val="231802752"/>
        <c:crosses val="autoZero"/>
        <c:auto val="1"/>
        <c:lblAlgn val="ctr"/>
        <c:lblOffset val="100"/>
        <c:noMultiLvlLbl val="0"/>
      </c:catAx>
      <c:valAx>
        <c:axId val="231802752"/>
        <c:scaling>
          <c:orientation val="minMax"/>
        </c:scaling>
        <c:delete val="0"/>
        <c:axPos val="l"/>
        <c:majorGridlines/>
        <c:numFmt formatCode="0.0" sourceLinked="1"/>
        <c:majorTickMark val="out"/>
        <c:minorTickMark val="none"/>
        <c:tickLblPos val="nextTo"/>
        <c:txPr>
          <a:bodyPr/>
          <a:lstStyle/>
          <a:p>
            <a:pPr>
              <a:defRPr>
                <a:solidFill>
                  <a:schemeClr val="bg1"/>
                </a:solidFill>
              </a:defRPr>
            </a:pPr>
            <a:endParaRPr lang="en-US"/>
          </a:p>
        </c:txPr>
        <c:crossAx val="231801216"/>
        <c:crosses val="autoZero"/>
        <c:crossBetween val="between"/>
      </c:valAx>
      <c:valAx>
        <c:axId val="231804288"/>
        <c:scaling>
          <c:orientation val="minMax"/>
        </c:scaling>
        <c:delete val="0"/>
        <c:axPos val="r"/>
        <c:numFmt formatCode="0.0" sourceLinked="1"/>
        <c:majorTickMark val="out"/>
        <c:minorTickMark val="none"/>
        <c:tickLblPos val="nextTo"/>
        <c:txPr>
          <a:bodyPr/>
          <a:lstStyle/>
          <a:p>
            <a:pPr>
              <a:defRPr>
                <a:solidFill>
                  <a:schemeClr val="bg1"/>
                </a:solidFill>
              </a:defRPr>
            </a:pPr>
            <a:endParaRPr lang="en-US"/>
          </a:p>
        </c:txPr>
        <c:crossAx val="231814272"/>
        <c:crosses val="max"/>
        <c:crossBetween val="between"/>
      </c:valAx>
      <c:catAx>
        <c:axId val="231814272"/>
        <c:scaling>
          <c:orientation val="minMax"/>
        </c:scaling>
        <c:delete val="1"/>
        <c:axPos val="b"/>
        <c:numFmt formatCode="General" sourceLinked="1"/>
        <c:majorTickMark val="out"/>
        <c:minorTickMark val="none"/>
        <c:tickLblPos val="nextTo"/>
        <c:crossAx val="231804288"/>
        <c:crosses val="autoZero"/>
        <c:auto val="1"/>
        <c:lblAlgn val="ctr"/>
        <c:lblOffset val="100"/>
        <c:noMultiLvlLbl val="0"/>
      </c:catAx>
      <c:spPr>
        <a:ln>
          <a:solidFill>
            <a:sysClr val="windowText" lastClr="000000"/>
          </a:solidFill>
        </a:ln>
      </c:spPr>
    </c:plotArea>
    <c:legend>
      <c:legendPos val="b"/>
      <c:layout>
        <c:manualLayout>
          <c:xMode val="edge"/>
          <c:yMode val="edge"/>
          <c:x val="1.3264989666228562E-2"/>
          <c:y val="0.82243874714584686"/>
          <c:w val="0.95480419184108656"/>
          <c:h val="0.1570554066120167"/>
        </c:manualLayout>
      </c:layout>
      <c:overlay val="1"/>
      <c:spPr>
        <a:noFill/>
        <a:ln>
          <a:solidFill>
            <a:schemeClr val="accent4">
              <a:lumMod val="75000"/>
            </a:schemeClr>
          </a:solidFill>
        </a:ln>
      </c:spPr>
    </c:legend>
    <c:plotVisOnly val="1"/>
    <c:dispBlanksAs val="gap"/>
    <c:showDLblsOverMax val="0"/>
  </c:chart>
  <c:spPr>
    <a:ln>
      <a:noFill/>
    </a:ln>
  </c:spPr>
  <c:txPr>
    <a:bodyPr/>
    <a:lstStyle/>
    <a:p>
      <a:pPr>
        <a:defRPr sz="1400">
          <a:solidFill>
            <a:schemeClr val="bg1"/>
          </a:solidFill>
        </a:defRPr>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75320553359011"/>
          <c:y val="0.10884823220626834"/>
          <c:w val="0.87724679446640985"/>
          <c:h val="0.62898699091344867"/>
        </c:manualLayout>
      </c:layout>
      <c:barChart>
        <c:barDir val="col"/>
        <c:grouping val="percentStacked"/>
        <c:varyColors val="0"/>
        <c:ser>
          <c:idx val="0"/>
          <c:order val="0"/>
          <c:tx>
            <c:strRef>
              <c:f>Sheet2!$A$34</c:f>
              <c:strCache>
                <c:ptCount val="1"/>
              </c:strCache>
            </c:strRef>
          </c:tx>
          <c:spPr>
            <a:ln>
              <a:solidFill>
                <a:schemeClr val="accent1"/>
              </a:solidFill>
            </a:ln>
          </c:spPr>
          <c:invertIfNegative val="0"/>
          <c:cat>
            <c:numRef>
              <c:f>Sheet2!$B$34:$J$34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Sheet2!#REF!</c:f>
              <c:numCache>
                <c:formatCode>General</c:formatCode>
                <c:ptCount val="1"/>
                <c:pt idx="0">
                  <c:v>1</c:v>
                </c:pt>
              </c:numCache>
            </c:numRef>
          </c:val>
          <c:extLst>
            <c:ext xmlns:c16="http://schemas.microsoft.com/office/drawing/2014/chart" uri="{C3380CC4-5D6E-409C-BE32-E72D297353CC}">
              <c16:uniqueId val="{00000000-50C2-4CFE-819A-FD279FAE8D37}"/>
            </c:ext>
          </c:extLst>
        </c:ser>
        <c:ser>
          <c:idx val="1"/>
          <c:order val="1"/>
          <c:tx>
            <c:strRef>
              <c:f>Sheet2!$A$35</c:f>
              <c:strCache>
                <c:ptCount val="1"/>
                <c:pt idx="0">
                  <c:v>Заети</c:v>
                </c:pt>
              </c:strCache>
            </c:strRef>
          </c:tx>
          <c:invertIfNegative val="0"/>
          <c:cat>
            <c:numRef>
              <c:f>Sheet2!$B$34:$J$34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Sheet2!$B$35:$J$35</c:f>
              <c:numCache>
                <c:formatCode>0.0</c:formatCode>
                <c:ptCount val="9"/>
                <c:pt idx="0">
                  <c:v>59.794058002401997</c:v>
                </c:pt>
                <c:pt idx="1">
                  <c:v>58.43430008583006</c:v>
                </c:pt>
                <c:pt idx="2">
                  <c:v>58.796409131529771</c:v>
                </c:pt>
                <c:pt idx="3">
                  <c:v>59.462462956865338</c:v>
                </c:pt>
                <c:pt idx="4">
                  <c:v>61.043456501793301</c:v>
                </c:pt>
                <c:pt idx="5">
                  <c:v>62.909914103160823</c:v>
                </c:pt>
                <c:pt idx="6">
                  <c:v>63.413325319824857</c:v>
                </c:pt>
                <c:pt idx="7">
                  <c:v>66.88283426183844</c:v>
                </c:pt>
                <c:pt idx="8">
                  <c:v>67.731185168836902</c:v>
                </c:pt>
              </c:numCache>
            </c:numRef>
          </c:val>
          <c:extLst>
            <c:ext xmlns:c16="http://schemas.microsoft.com/office/drawing/2014/chart" uri="{C3380CC4-5D6E-409C-BE32-E72D297353CC}">
              <c16:uniqueId val="{00000001-50C2-4CFE-819A-FD279FAE8D37}"/>
            </c:ext>
          </c:extLst>
        </c:ser>
        <c:ser>
          <c:idx val="2"/>
          <c:order val="2"/>
          <c:tx>
            <c:strRef>
              <c:f>Sheet2!$A$36</c:f>
              <c:strCache>
                <c:ptCount val="1"/>
                <c:pt idx="0">
                  <c:v>Безработни</c:v>
                </c:pt>
              </c:strCache>
            </c:strRef>
          </c:tx>
          <c:spPr>
            <a:solidFill>
              <a:schemeClr val="accent3">
                <a:lumMod val="75000"/>
              </a:schemeClr>
            </a:solidFill>
          </c:spPr>
          <c:invertIfNegative val="0"/>
          <c:cat>
            <c:numRef>
              <c:f>Sheet2!$B$34:$J$34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Sheet2!$B$36:$J$36</c:f>
              <c:numCache>
                <c:formatCode>0.00</c:formatCode>
                <c:ptCount val="9"/>
                <c:pt idx="0">
                  <c:v>6.8988600342580364</c:v>
                </c:pt>
                <c:pt idx="1">
                  <c:v>7.481187249246493</c:v>
                </c:pt>
                <c:pt idx="2">
                  <c:v>8.3069298886993259</c:v>
                </c:pt>
                <c:pt idx="3">
                  <c:v>8.9150477444846885</c:v>
                </c:pt>
                <c:pt idx="4">
                  <c:v>7.9510384519142541</c:v>
                </c:pt>
                <c:pt idx="5">
                  <c:v>6.3999492235433495</c:v>
                </c:pt>
                <c:pt idx="6">
                  <c:v>5.2653043702240918</c:v>
                </c:pt>
                <c:pt idx="7">
                  <c:v>4.4415912256267411</c:v>
                </c:pt>
                <c:pt idx="8">
                  <c:v>3.7695872875744869</c:v>
                </c:pt>
              </c:numCache>
            </c:numRef>
          </c:val>
          <c:extLst>
            <c:ext xmlns:c16="http://schemas.microsoft.com/office/drawing/2014/chart" uri="{C3380CC4-5D6E-409C-BE32-E72D297353CC}">
              <c16:uniqueId val="{00000002-50C2-4CFE-819A-FD279FAE8D37}"/>
            </c:ext>
          </c:extLst>
        </c:ser>
        <c:ser>
          <c:idx val="3"/>
          <c:order val="3"/>
          <c:tx>
            <c:strRef>
              <c:f>Sheet2!$A$37</c:f>
              <c:strCache>
                <c:ptCount val="1"/>
                <c:pt idx="0">
                  <c:v>Неактивни</c:v>
                </c:pt>
              </c:strCache>
            </c:strRef>
          </c:tx>
          <c:invertIfNegative val="0"/>
          <c:cat>
            <c:numRef>
              <c:f>Sheet2!$B$34:$J$34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Sheet2!$B$37:$J$37</c:f>
              <c:numCache>
                <c:formatCode>0.0</c:formatCode>
                <c:ptCount val="9"/>
                <c:pt idx="0">
                  <c:v>33.307081963339961</c:v>
                </c:pt>
                <c:pt idx="1">
                  <c:v>34.084512664923452</c:v>
                </c:pt>
                <c:pt idx="2">
                  <c:v>32.8966609797709</c:v>
                </c:pt>
                <c:pt idx="3">
                  <c:v>31.620431346723741</c:v>
                </c:pt>
                <c:pt idx="4">
                  <c:v>31.005505046292438</c:v>
                </c:pt>
                <c:pt idx="5">
                  <c:v>30.690136673295811</c:v>
                </c:pt>
                <c:pt idx="6">
                  <c:v>31.321370309951057</c:v>
                </c:pt>
                <c:pt idx="7">
                  <c:v>28.675574512534823</c:v>
                </c:pt>
                <c:pt idx="8">
                  <c:v>28.501434561906862</c:v>
                </c:pt>
              </c:numCache>
            </c:numRef>
          </c:val>
          <c:extLst>
            <c:ext xmlns:c16="http://schemas.microsoft.com/office/drawing/2014/chart" uri="{C3380CC4-5D6E-409C-BE32-E72D297353CC}">
              <c16:uniqueId val="{00000003-50C2-4CFE-819A-FD279FAE8D37}"/>
            </c:ext>
          </c:extLst>
        </c:ser>
        <c:dLbls>
          <c:showLegendKey val="0"/>
          <c:showVal val="0"/>
          <c:showCatName val="0"/>
          <c:showSerName val="0"/>
          <c:showPercent val="0"/>
          <c:showBubbleSize val="0"/>
        </c:dLbls>
        <c:gapWidth val="150"/>
        <c:overlap val="100"/>
        <c:axId val="231842944"/>
        <c:axId val="231844480"/>
      </c:barChart>
      <c:catAx>
        <c:axId val="231842944"/>
        <c:scaling>
          <c:orientation val="minMax"/>
        </c:scaling>
        <c:delete val="0"/>
        <c:axPos val="b"/>
        <c:numFmt formatCode="General" sourceLinked="1"/>
        <c:majorTickMark val="out"/>
        <c:minorTickMark val="none"/>
        <c:tickLblPos val="nextTo"/>
        <c:crossAx val="231844480"/>
        <c:crosses val="autoZero"/>
        <c:auto val="1"/>
        <c:lblAlgn val="ctr"/>
        <c:lblOffset val="100"/>
        <c:noMultiLvlLbl val="0"/>
      </c:catAx>
      <c:valAx>
        <c:axId val="231844480"/>
        <c:scaling>
          <c:orientation val="minMax"/>
        </c:scaling>
        <c:delete val="0"/>
        <c:axPos val="l"/>
        <c:majorGridlines/>
        <c:numFmt formatCode="0%" sourceLinked="1"/>
        <c:majorTickMark val="out"/>
        <c:minorTickMark val="none"/>
        <c:tickLblPos val="nextTo"/>
        <c:crossAx val="231842944"/>
        <c:crosses val="autoZero"/>
        <c:crossBetween val="between"/>
      </c:valAx>
    </c:plotArea>
    <c:legend>
      <c:legendPos val="b"/>
      <c:legendEntry>
        <c:idx val="0"/>
        <c:delete val="1"/>
      </c:legendEntry>
      <c:layout>
        <c:manualLayout>
          <c:xMode val="edge"/>
          <c:yMode val="edge"/>
          <c:x val="0.05"/>
          <c:y val="0.81291261386444347"/>
          <c:w val="0.9"/>
          <c:h val="0.18708738613555659"/>
        </c:manualLayout>
      </c:layout>
      <c:overlay val="0"/>
    </c:legend>
    <c:plotVisOnly val="1"/>
    <c:dispBlanksAs val="gap"/>
    <c:showDLblsOverMax val="0"/>
  </c:chart>
  <c:txPr>
    <a:bodyPr/>
    <a:lstStyle/>
    <a:p>
      <a:pPr algn="ctr">
        <a:defRPr lang="en-GB" sz="1400" b="0" i="0" u="none" strike="noStrike" kern="1200" baseline="0">
          <a:solidFill>
            <a:schemeClr val="bg1"/>
          </a:solidFill>
          <a:latin typeface="+mn-lt"/>
          <a:ea typeface="+mn-ea"/>
          <a:cs typeface="+mn-cs"/>
        </a:defRPr>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449955731581458"/>
          <c:y val="0.23021430904385845"/>
          <c:w val="0.84933610469350029"/>
          <c:h val="0.53046890048322115"/>
        </c:manualLayout>
      </c:layout>
      <c:scatterChart>
        <c:scatterStyle val="smoothMarker"/>
        <c:varyColors val="1"/>
        <c:dLbls>
          <c:showLegendKey val="0"/>
          <c:showVal val="0"/>
          <c:showCatName val="0"/>
          <c:showSerName val="0"/>
          <c:showPercent val="0"/>
          <c:showBubbleSize val="0"/>
        </c:dLbls>
        <c:axId val="142368768"/>
        <c:axId val="142746752"/>
      </c:scatterChart>
      <c:valAx>
        <c:axId val="142368768"/>
        <c:scaling>
          <c:orientation val="minMax"/>
          <c:max val="13"/>
          <c:min val="5"/>
        </c:scaling>
        <c:delete val="0"/>
        <c:axPos val="b"/>
        <c:title>
          <c:tx>
            <c:rich>
              <a:bodyPr/>
              <a:lstStyle/>
              <a:p>
                <a:pPr>
                  <a:defRPr sz="1800"/>
                </a:pPr>
                <a:r>
                  <a:rPr lang="bg-BG" sz="1800"/>
                  <a:t>КБ, %</a:t>
                </a:r>
              </a:p>
            </c:rich>
          </c:tx>
          <c:layout>
            <c:manualLayout>
              <c:xMode val="edge"/>
              <c:yMode val="edge"/>
              <c:x val="0.52212913536699701"/>
              <c:y val="0.88805241736246621"/>
            </c:manualLayout>
          </c:layout>
          <c:overlay val="0"/>
        </c:title>
        <c:numFmt formatCode="0.0" sourceLinked="1"/>
        <c:majorTickMark val="out"/>
        <c:minorTickMark val="none"/>
        <c:tickLblPos val="nextTo"/>
        <c:txPr>
          <a:bodyPr/>
          <a:lstStyle/>
          <a:p>
            <a:pPr>
              <a:defRPr sz="1800"/>
            </a:pPr>
            <a:endParaRPr lang="en-US"/>
          </a:p>
        </c:txPr>
        <c:crossAx val="142746752"/>
        <c:crosses val="autoZero"/>
        <c:crossBetween val="midCat"/>
        <c:majorUnit val="1"/>
      </c:valAx>
      <c:valAx>
        <c:axId val="142746752"/>
        <c:scaling>
          <c:orientation val="minMax"/>
          <c:min val="0.60000000000000009"/>
        </c:scaling>
        <c:delete val="0"/>
        <c:axPos val="l"/>
        <c:majorGridlines/>
        <c:title>
          <c:tx>
            <c:rich>
              <a:bodyPr/>
              <a:lstStyle/>
              <a:p>
                <a:pPr>
                  <a:defRPr sz="1800"/>
                </a:pPr>
                <a:r>
                  <a:rPr lang="bg-BG" sz="1800"/>
                  <a:t>КСРМ, %</a:t>
                </a:r>
              </a:p>
            </c:rich>
          </c:tx>
          <c:layout>
            <c:manualLayout>
              <c:xMode val="edge"/>
              <c:yMode val="edge"/>
              <c:x val="0"/>
              <c:y val="0.35550917290246092"/>
            </c:manualLayout>
          </c:layout>
          <c:overlay val="0"/>
        </c:title>
        <c:numFmt formatCode="0.00" sourceLinked="1"/>
        <c:majorTickMark val="out"/>
        <c:minorTickMark val="none"/>
        <c:tickLblPos val="nextTo"/>
        <c:txPr>
          <a:bodyPr/>
          <a:lstStyle/>
          <a:p>
            <a:pPr>
              <a:defRPr sz="1800"/>
            </a:pPr>
            <a:endParaRPr lang="en-US"/>
          </a:p>
        </c:txPr>
        <c:crossAx val="142368768"/>
        <c:crossesAt val="4"/>
        <c:crossBetween val="midCat"/>
      </c:valAx>
    </c:plotArea>
    <c:plotVisOnly val="1"/>
    <c:dispBlanksAs val="gap"/>
    <c:showDLblsOverMax val="0"/>
  </c:chart>
  <c:txPr>
    <a:bodyPr/>
    <a:lstStyle/>
    <a:p>
      <a:pPr>
        <a:defRPr sz="2400">
          <a:solidFill>
            <a:schemeClr val="bg1"/>
          </a:solidFill>
        </a:defRPr>
      </a:pPr>
      <a:endParaRPr lang="en-US"/>
    </a:p>
  </c:txPr>
  <c:externalData r:id="rId2">
    <c:autoUpdate val="0"/>
  </c:externalData>
  <c:userShapes r:id="rId3"/>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7953029308836399E-2"/>
          <c:y val="0.13545343469997284"/>
          <c:w val="0.91052557232429276"/>
          <c:h val="0.69705810480586483"/>
        </c:manualLayout>
      </c:layout>
      <c:scatterChart>
        <c:scatterStyle val="smoothMarker"/>
        <c:varyColors val="1"/>
        <c:ser>
          <c:idx val="0"/>
          <c:order val="0"/>
          <c:spPr>
            <a:ln w="63500"/>
          </c:spPr>
          <c:dLbls>
            <c:dLbl>
              <c:idx val="0"/>
              <c:layout>
                <c:manualLayout>
                  <c:x val="3.9587491683299759E-3"/>
                  <c:y val="1.0839574300354768E-2"/>
                </c:manualLayout>
              </c:layout>
              <c:tx>
                <c:rich>
                  <a:bodyPr/>
                  <a:lstStyle/>
                  <a:p>
                    <a:r>
                      <a:rPr lang="en-US"/>
                      <a:t>2008</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38-4193-B463-4AF363AFA58D}"/>
                </c:ext>
              </c:extLst>
            </c:dLbl>
            <c:dLbl>
              <c:idx val="1"/>
              <c:tx>
                <c:rich>
                  <a:bodyPr/>
                  <a:lstStyle/>
                  <a:p>
                    <a:r>
                      <a:rPr lang="en-US"/>
                      <a:t>2009</a:t>
                    </a:r>
                  </a:p>
                </c:rich>
              </c:tx>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38-4193-B463-4AF363AFA58D}"/>
                </c:ext>
              </c:extLst>
            </c:dLbl>
            <c:dLbl>
              <c:idx val="2"/>
              <c:tx>
                <c:rich>
                  <a:bodyPr/>
                  <a:lstStyle/>
                  <a:p>
                    <a:r>
                      <a:rPr lang="en-US"/>
                      <a:t>2010</a:t>
                    </a:r>
                  </a:p>
                </c:rich>
              </c:tx>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38-4193-B463-4AF363AFA58D}"/>
                </c:ext>
              </c:extLst>
            </c:dLbl>
            <c:dLbl>
              <c:idx val="3"/>
              <c:layout>
                <c:manualLayout>
                  <c:x val="-2.7599001472121375E-2"/>
                  <c:y val="-5.1704691820893371E-2"/>
                </c:manualLayout>
              </c:layout>
              <c:tx>
                <c:rich>
                  <a:bodyPr/>
                  <a:lstStyle/>
                  <a:p>
                    <a:r>
                      <a:rPr lang="en-US"/>
                      <a:t>2014</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738-4193-B463-4AF363AFA58D}"/>
                </c:ext>
              </c:extLst>
            </c:dLbl>
            <c:dLbl>
              <c:idx val="4"/>
              <c:layout>
                <c:manualLayout>
                  <c:x val="-2.7599001472121375E-2"/>
                  <c:y val="-5.1704691820893371E-2"/>
                </c:manualLayout>
              </c:layout>
              <c:tx>
                <c:rich>
                  <a:bodyPr/>
                  <a:lstStyle/>
                  <a:p>
                    <a:r>
                      <a:rPr lang="en-US"/>
                      <a:t>2012</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738-4193-B463-4AF363AFA58D}"/>
                </c:ext>
              </c:extLst>
            </c:dLbl>
            <c:dLbl>
              <c:idx val="5"/>
              <c:tx>
                <c:rich>
                  <a:bodyPr/>
                  <a:lstStyle/>
                  <a:p>
                    <a:r>
                      <a:rPr lang="en-US"/>
                      <a:t>2013</a:t>
                    </a:r>
                  </a:p>
                </c:rich>
              </c:tx>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738-4193-B463-4AF363AFA58D}"/>
                </c:ext>
              </c:extLst>
            </c:dLbl>
            <c:dLbl>
              <c:idx val="6"/>
              <c:layout>
                <c:manualLayout>
                  <c:x val="-6.4221556886227549E-2"/>
                  <c:y val="5.0778556109733357E-2"/>
                </c:manualLayout>
              </c:layout>
              <c:tx>
                <c:rich>
                  <a:bodyPr/>
                  <a:lstStyle/>
                  <a:p>
                    <a:r>
                      <a:rPr lang="en-US"/>
                      <a:t>2011</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738-4193-B463-4AF363AFA58D}"/>
                </c:ext>
              </c:extLst>
            </c:dLbl>
            <c:dLbl>
              <c:idx val="7"/>
              <c:layout>
                <c:manualLayout>
                  <c:x val="-2.0945641525348314E-2"/>
                  <c:y val="-4.7763028438946115E-2"/>
                </c:manualLayout>
              </c:layout>
              <c:tx>
                <c:rich>
                  <a:bodyPr/>
                  <a:lstStyle/>
                  <a:p>
                    <a:r>
                      <a:rPr lang="en-US"/>
                      <a:t>2015</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738-4193-B463-4AF363AFA58D}"/>
                </c:ext>
              </c:extLst>
            </c:dLbl>
            <c:dLbl>
              <c:idx val="8"/>
              <c:layout>
                <c:manualLayout>
                  <c:x val="-2.7599001472121375E-2"/>
                  <c:y val="-6.3529681966734849E-2"/>
                </c:manualLayout>
              </c:layout>
              <c:tx>
                <c:rich>
                  <a:bodyPr/>
                  <a:lstStyle/>
                  <a:p>
                    <a:r>
                      <a:rPr lang="en-US"/>
                      <a:t>2016</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738-4193-B463-4AF363AFA58D}"/>
                </c:ext>
              </c:extLst>
            </c:dLbl>
            <c:dLbl>
              <c:idx val="9"/>
              <c:layout>
                <c:manualLayout>
                  <c:x val="-1.2628941591881883E-2"/>
                  <c:y val="-4.3821365056998934E-2"/>
                </c:manualLayout>
              </c:layout>
              <c:tx>
                <c:rich>
                  <a:bodyPr/>
                  <a:lstStyle/>
                  <a:p>
                    <a:r>
                      <a:rPr lang="en-US"/>
                      <a:t>2017</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738-4193-B463-4AF363AFA58D}"/>
                </c:ext>
              </c:extLst>
            </c:dLbl>
            <c:dLbl>
              <c:idx val="10"/>
              <c:tx>
                <c:rich>
                  <a:bodyPr/>
                  <a:lstStyle/>
                  <a:p>
                    <a:r>
                      <a:rPr lang="en-US"/>
                      <a:t>2018</a:t>
                    </a:r>
                  </a:p>
                </c:rich>
              </c:tx>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738-4193-B463-4AF363AFA58D}"/>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Sheet1!$AR$3:$BB$3</c:f>
              <c:numCache>
                <c:formatCode>0.0</c:formatCode>
                <c:ptCount val="11"/>
                <c:pt idx="0">
                  <c:v>5.6</c:v>
                </c:pt>
                <c:pt idx="1">
                  <c:v>6.8</c:v>
                </c:pt>
                <c:pt idx="2">
                  <c:v>10.3</c:v>
                </c:pt>
                <c:pt idx="3">
                  <c:v>11.3</c:v>
                </c:pt>
                <c:pt idx="4">
                  <c:v>12.3</c:v>
                </c:pt>
                <c:pt idx="5">
                  <c:v>12.9</c:v>
                </c:pt>
                <c:pt idx="6">
                  <c:v>11.4</c:v>
                </c:pt>
                <c:pt idx="7">
                  <c:v>9.1</c:v>
                </c:pt>
                <c:pt idx="8">
                  <c:v>7.6</c:v>
                </c:pt>
                <c:pt idx="9">
                  <c:v>6.2</c:v>
                </c:pt>
                <c:pt idx="10">
                  <c:v>5.2</c:v>
                </c:pt>
              </c:numCache>
            </c:numRef>
          </c:xVal>
          <c:yVal>
            <c:numRef>
              <c:f>Sheet1!$AR$4:$BB$4</c:f>
              <c:numCache>
                <c:formatCode>0.00</c:formatCode>
                <c:ptCount val="11"/>
                <c:pt idx="0">
                  <c:v>0.92500000000000004</c:v>
                </c:pt>
                <c:pt idx="1">
                  <c:v>0.72500000000000009</c:v>
                </c:pt>
                <c:pt idx="2">
                  <c:v>0.75</c:v>
                </c:pt>
                <c:pt idx="3">
                  <c:v>0.7</c:v>
                </c:pt>
                <c:pt idx="4">
                  <c:v>0.72499999999999998</c:v>
                </c:pt>
                <c:pt idx="5">
                  <c:v>0.67500000000000004</c:v>
                </c:pt>
                <c:pt idx="6">
                  <c:v>0.7</c:v>
                </c:pt>
                <c:pt idx="7">
                  <c:v>0.8</c:v>
                </c:pt>
                <c:pt idx="8">
                  <c:v>0.85000000000000009</c:v>
                </c:pt>
                <c:pt idx="9">
                  <c:v>0.85000000000000009</c:v>
                </c:pt>
                <c:pt idx="10">
                  <c:v>0.9</c:v>
                </c:pt>
              </c:numCache>
            </c:numRef>
          </c:yVal>
          <c:smooth val="1"/>
          <c:extLst>
            <c:ext xmlns:c16="http://schemas.microsoft.com/office/drawing/2014/chart" uri="{C3380CC4-5D6E-409C-BE32-E72D297353CC}">
              <c16:uniqueId val="{0000000B-D738-4193-B463-4AF363AFA58D}"/>
            </c:ext>
          </c:extLst>
        </c:ser>
        <c:dLbls>
          <c:showLegendKey val="0"/>
          <c:showVal val="0"/>
          <c:showCatName val="0"/>
          <c:showSerName val="0"/>
          <c:showPercent val="0"/>
          <c:showBubbleSize val="0"/>
        </c:dLbls>
        <c:axId val="142865152"/>
        <c:axId val="142867840"/>
      </c:scatterChart>
      <c:valAx>
        <c:axId val="142865152"/>
        <c:scaling>
          <c:orientation val="minMax"/>
          <c:min val="5"/>
        </c:scaling>
        <c:delete val="0"/>
        <c:axPos val="b"/>
        <c:title>
          <c:tx>
            <c:rich>
              <a:bodyPr/>
              <a:lstStyle/>
              <a:p>
                <a:pPr>
                  <a:defRPr/>
                </a:pPr>
                <a:r>
                  <a:rPr lang="bg-BG"/>
                  <a:t>КБ, %</a:t>
                </a:r>
              </a:p>
            </c:rich>
          </c:tx>
          <c:overlay val="0"/>
        </c:title>
        <c:numFmt formatCode="0.0" sourceLinked="1"/>
        <c:majorTickMark val="out"/>
        <c:minorTickMark val="none"/>
        <c:tickLblPos val="nextTo"/>
        <c:crossAx val="142867840"/>
        <c:crosses val="autoZero"/>
        <c:crossBetween val="midCat"/>
        <c:majorUnit val="1"/>
      </c:valAx>
      <c:valAx>
        <c:axId val="142867840"/>
        <c:scaling>
          <c:orientation val="minMax"/>
          <c:min val="0.60000000000000009"/>
        </c:scaling>
        <c:delete val="0"/>
        <c:axPos val="l"/>
        <c:title>
          <c:tx>
            <c:rich>
              <a:bodyPr/>
              <a:lstStyle/>
              <a:p>
                <a:pPr>
                  <a:defRPr/>
                </a:pPr>
                <a:r>
                  <a:rPr lang="bg-BG"/>
                  <a:t>КСРМ, %</a:t>
                </a:r>
              </a:p>
            </c:rich>
          </c:tx>
          <c:layout>
            <c:manualLayout>
              <c:xMode val="edge"/>
              <c:yMode val="edge"/>
              <c:x val="0"/>
              <c:y val="0.34688840619060546"/>
            </c:manualLayout>
          </c:layout>
          <c:overlay val="0"/>
        </c:title>
        <c:numFmt formatCode="0.00" sourceLinked="1"/>
        <c:majorTickMark val="out"/>
        <c:minorTickMark val="none"/>
        <c:tickLblPos val="nextTo"/>
        <c:crossAx val="142865152"/>
        <c:crossesAt val="4"/>
        <c:crossBetween val="midCat"/>
      </c:valAx>
    </c:plotArea>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688115979708578E-2"/>
          <c:y val="3.0209358532252831E-2"/>
          <c:w val="0.95003496159742917"/>
          <c:h val="0.7869359674345171"/>
        </c:manualLayout>
      </c:layout>
      <c:lineChart>
        <c:grouping val="standard"/>
        <c:varyColors val="0"/>
        <c:ser>
          <c:idx val="0"/>
          <c:order val="0"/>
          <c:tx>
            <c:strRef>
              <c:f>Data!$A$16</c:f>
              <c:strCache>
                <c:ptCount val="1"/>
                <c:pt idx="0">
                  <c:v>ЕС-28</c:v>
                </c:pt>
              </c:strCache>
            </c:strRef>
          </c:tx>
          <c:spPr>
            <a:ln w="38100"/>
          </c:spPr>
          <c:marker>
            <c:symbol val="none"/>
          </c:marker>
          <c:cat>
            <c:strRef>
              <c:f>Data!$B$10:$N$10</c:f>
              <c:strCach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strCache>
            </c:strRef>
          </c:cat>
          <c:val>
            <c:numRef>
              <c:f>Data!$C$16:$N$16</c:f>
              <c:numCache>
                <c:formatCode>0.00</c:formatCode>
                <c:ptCount val="12"/>
                <c:pt idx="0">
                  <c:v>3.1376518218623652</c:v>
                </c:pt>
                <c:pt idx="1">
                  <c:v>0.49067713444553335</c:v>
                </c:pt>
                <c:pt idx="2">
                  <c:v>-4.296875</c:v>
                </c:pt>
                <c:pt idx="3">
                  <c:v>2.0408163265306172</c:v>
                </c:pt>
                <c:pt idx="4">
                  <c:v>1.7999999999999954</c:v>
                </c:pt>
                <c:pt idx="5">
                  <c:v>-0.39292730844793788</c:v>
                </c:pt>
                <c:pt idx="6">
                  <c:v>0.19723865877709579</c:v>
                </c:pt>
                <c:pt idx="7">
                  <c:v>1.8700787401574814</c:v>
                </c:pt>
                <c:pt idx="8">
                  <c:v>2.3188405797101375</c:v>
                </c:pt>
                <c:pt idx="9">
                  <c:v>1.9830028328611899</c:v>
                </c:pt>
                <c:pt idx="10">
                  <c:v>2.5000000000000142</c:v>
                </c:pt>
                <c:pt idx="11">
                  <c:v>1.8970189701897069</c:v>
                </c:pt>
              </c:numCache>
            </c:numRef>
          </c:val>
          <c:smooth val="0"/>
          <c:extLst>
            <c:ext xmlns:c16="http://schemas.microsoft.com/office/drawing/2014/chart" uri="{C3380CC4-5D6E-409C-BE32-E72D297353CC}">
              <c16:uniqueId val="{00000000-2613-4F57-B7F9-1FF4454E9DE4}"/>
            </c:ext>
          </c:extLst>
        </c:ser>
        <c:ser>
          <c:idx val="1"/>
          <c:order val="1"/>
          <c:tx>
            <c:strRef>
              <c:f>Data!$A$17</c:f>
              <c:strCache>
                <c:ptCount val="1"/>
                <c:pt idx="0">
                  <c:v>Еврозона</c:v>
                </c:pt>
              </c:strCache>
            </c:strRef>
          </c:tx>
          <c:spPr>
            <a:ln w="38100"/>
          </c:spPr>
          <c:marker>
            <c:symbol val="none"/>
          </c:marker>
          <c:cat>
            <c:strRef>
              <c:f>Data!$B$10:$N$10</c:f>
              <c:strCach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strCache>
            </c:strRef>
          </c:cat>
          <c:val>
            <c:numRef>
              <c:f>Data!$C$17:$N$17</c:f>
              <c:numCache>
                <c:formatCode>0.00</c:formatCode>
                <c:ptCount val="12"/>
                <c:pt idx="0">
                  <c:v>3.0272452068617497</c:v>
                </c:pt>
                <c:pt idx="1">
                  <c:v>0.48971596474045542</c:v>
                </c:pt>
                <c:pt idx="2">
                  <c:v>-4.4834307992202724</c:v>
                </c:pt>
                <c:pt idx="3">
                  <c:v>2.0408163265306172</c:v>
                </c:pt>
                <c:pt idx="4">
                  <c:v>1.599999999999993</c:v>
                </c:pt>
                <c:pt idx="5">
                  <c:v>-0.7874015748031411</c:v>
                </c:pt>
                <c:pt idx="6">
                  <c:v>-0.29761904761905128</c:v>
                </c:pt>
                <c:pt idx="7">
                  <c:v>1.3930348258706573</c:v>
                </c:pt>
                <c:pt idx="8">
                  <c:v>2.1589793915603388</c:v>
                </c:pt>
                <c:pt idx="9">
                  <c:v>1.9212295869356382</c:v>
                </c:pt>
                <c:pt idx="10">
                  <c:v>2.3562676720075331</c:v>
                </c:pt>
                <c:pt idx="11">
                  <c:v>1.8416206261510126</c:v>
                </c:pt>
              </c:numCache>
            </c:numRef>
          </c:val>
          <c:smooth val="0"/>
          <c:extLst>
            <c:ext xmlns:c16="http://schemas.microsoft.com/office/drawing/2014/chart" uri="{C3380CC4-5D6E-409C-BE32-E72D297353CC}">
              <c16:uniqueId val="{00000001-2613-4F57-B7F9-1FF4454E9DE4}"/>
            </c:ext>
          </c:extLst>
        </c:ser>
        <c:ser>
          <c:idx val="2"/>
          <c:order val="2"/>
          <c:tx>
            <c:strRef>
              <c:f>Data!$A$18</c:f>
              <c:strCache>
                <c:ptCount val="1"/>
                <c:pt idx="0">
                  <c:v>Германия</c:v>
                </c:pt>
              </c:strCache>
            </c:strRef>
          </c:tx>
          <c:spPr>
            <a:ln w="38100"/>
          </c:spPr>
          <c:marker>
            <c:symbol val="none"/>
          </c:marker>
          <c:cat>
            <c:strRef>
              <c:f>Data!$B$10:$N$10</c:f>
              <c:strCach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strCache>
            </c:strRef>
          </c:cat>
          <c:val>
            <c:numRef>
              <c:f>Data!$C$18:$N$18</c:f>
              <c:numCache>
                <c:formatCode>0.00</c:formatCode>
                <c:ptCount val="12"/>
                <c:pt idx="0">
                  <c:v>3.2820512820512846</c:v>
                </c:pt>
                <c:pt idx="1">
                  <c:v>1.0923535253227374</c:v>
                </c:pt>
                <c:pt idx="2">
                  <c:v>-5.5992141453831064</c:v>
                </c:pt>
                <c:pt idx="3">
                  <c:v>4.0582726326743082</c:v>
                </c:pt>
                <c:pt idx="4">
                  <c:v>3.6999999999999877</c:v>
                </c:pt>
                <c:pt idx="5">
                  <c:v>0.48216007714560805</c:v>
                </c:pt>
                <c:pt idx="6">
                  <c:v>0.47984644913627533</c:v>
                </c:pt>
                <c:pt idx="7">
                  <c:v>2.1967526265520547</c:v>
                </c:pt>
                <c:pt idx="8">
                  <c:v>1.6822429906542042</c:v>
                </c:pt>
                <c:pt idx="9">
                  <c:v>2.297794117647062</c:v>
                </c:pt>
                <c:pt idx="10">
                  <c:v>2.1563342318059449</c:v>
                </c:pt>
                <c:pt idx="11">
                  <c:v>1.40721196130167</c:v>
                </c:pt>
              </c:numCache>
            </c:numRef>
          </c:val>
          <c:smooth val="0"/>
          <c:extLst>
            <c:ext xmlns:c16="http://schemas.microsoft.com/office/drawing/2014/chart" uri="{C3380CC4-5D6E-409C-BE32-E72D297353CC}">
              <c16:uniqueId val="{00000002-2613-4F57-B7F9-1FF4454E9DE4}"/>
            </c:ext>
          </c:extLst>
        </c:ser>
        <c:ser>
          <c:idx val="3"/>
          <c:order val="3"/>
          <c:tx>
            <c:strRef>
              <c:f>Data!$A$19</c:f>
              <c:strCache>
                <c:ptCount val="1"/>
                <c:pt idx="0">
                  <c:v>България</c:v>
                </c:pt>
              </c:strCache>
            </c:strRef>
          </c:tx>
          <c:spPr>
            <a:ln w="38100"/>
          </c:spPr>
          <c:marker>
            <c:symbol val="none"/>
          </c:marker>
          <c:cat>
            <c:strRef>
              <c:f>Data!$B$10:$N$10</c:f>
              <c:strCach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strCache>
            </c:strRef>
          </c:cat>
          <c:val>
            <c:numRef>
              <c:f>Data!$C$19:$N$19</c:f>
              <c:numCache>
                <c:formatCode>0.00</c:formatCode>
                <c:ptCount val="12"/>
                <c:pt idx="0">
                  <c:v>7.4527252502780641</c:v>
                </c:pt>
                <c:pt idx="1">
                  <c:v>6.0041407867494865</c:v>
                </c:pt>
                <c:pt idx="2">
                  <c:v>-3.6132812500000022</c:v>
                </c:pt>
                <c:pt idx="3">
                  <c:v>1.3171225937183522</c:v>
                </c:pt>
                <c:pt idx="4">
                  <c:v>1.9000000000000061</c:v>
                </c:pt>
                <c:pt idx="5">
                  <c:v>0</c:v>
                </c:pt>
                <c:pt idx="6">
                  <c:v>0.58881256133463356</c:v>
                </c:pt>
                <c:pt idx="7">
                  <c:v>1.7560975609756053</c:v>
                </c:pt>
                <c:pt idx="8">
                  <c:v>3.5474592521572559</c:v>
                </c:pt>
                <c:pt idx="9">
                  <c:v>3.8888888888888977</c:v>
                </c:pt>
                <c:pt idx="10">
                  <c:v>3.8324420677361779</c:v>
                </c:pt>
                <c:pt idx="11">
                  <c:v>3.0901287553648018</c:v>
                </c:pt>
              </c:numCache>
            </c:numRef>
          </c:val>
          <c:smooth val="0"/>
          <c:extLst>
            <c:ext xmlns:c16="http://schemas.microsoft.com/office/drawing/2014/chart" uri="{C3380CC4-5D6E-409C-BE32-E72D297353CC}">
              <c16:uniqueId val="{00000003-2613-4F57-B7F9-1FF4454E9DE4}"/>
            </c:ext>
          </c:extLst>
        </c:ser>
        <c:dLbls>
          <c:showLegendKey val="0"/>
          <c:showVal val="0"/>
          <c:showCatName val="0"/>
          <c:showSerName val="0"/>
          <c:showPercent val="0"/>
          <c:showBubbleSize val="0"/>
        </c:dLbls>
        <c:smooth val="0"/>
        <c:axId val="81373824"/>
        <c:axId val="82526592"/>
      </c:lineChart>
      <c:catAx>
        <c:axId val="81373824"/>
        <c:scaling>
          <c:orientation val="minMax"/>
        </c:scaling>
        <c:delete val="0"/>
        <c:axPos val="b"/>
        <c:numFmt formatCode="General" sourceLinked="0"/>
        <c:majorTickMark val="none"/>
        <c:minorTickMark val="none"/>
        <c:tickLblPos val="low"/>
        <c:txPr>
          <a:bodyPr/>
          <a:lstStyle/>
          <a:p>
            <a:pPr>
              <a:defRPr>
                <a:solidFill>
                  <a:schemeClr val="accent6">
                    <a:lumMod val="75000"/>
                  </a:schemeClr>
                </a:solidFill>
              </a:defRPr>
            </a:pPr>
            <a:endParaRPr lang="en-US"/>
          </a:p>
        </c:txPr>
        <c:crossAx val="82526592"/>
        <c:crosses val="autoZero"/>
        <c:auto val="1"/>
        <c:lblAlgn val="ctr"/>
        <c:lblOffset val="100"/>
        <c:noMultiLvlLbl val="0"/>
      </c:catAx>
      <c:valAx>
        <c:axId val="82526592"/>
        <c:scaling>
          <c:orientation val="minMax"/>
          <c:max val="8"/>
          <c:min val="-6"/>
        </c:scaling>
        <c:delete val="0"/>
        <c:axPos val="l"/>
        <c:majorGridlines/>
        <c:numFmt formatCode="0" sourceLinked="0"/>
        <c:majorTickMark val="none"/>
        <c:minorTickMark val="none"/>
        <c:tickLblPos val="nextTo"/>
        <c:spPr>
          <a:ln w="9525">
            <a:noFill/>
          </a:ln>
        </c:spPr>
        <c:txPr>
          <a:bodyPr/>
          <a:lstStyle/>
          <a:p>
            <a:pPr>
              <a:defRPr>
                <a:solidFill>
                  <a:schemeClr val="accent6">
                    <a:lumMod val="75000"/>
                  </a:schemeClr>
                </a:solidFill>
              </a:defRPr>
            </a:pPr>
            <a:endParaRPr lang="en-US"/>
          </a:p>
        </c:txPr>
        <c:crossAx val="81373824"/>
        <c:crosses val="autoZero"/>
        <c:crossBetween val="between"/>
        <c:majorUnit val="2"/>
      </c:valAx>
    </c:plotArea>
    <c:legend>
      <c:legendPos val="b"/>
      <c:overlay val="0"/>
      <c:txPr>
        <a:bodyPr/>
        <a:lstStyle/>
        <a:p>
          <a:pPr>
            <a:defRPr sz="1600">
              <a:solidFill>
                <a:schemeClr val="accent6">
                  <a:lumMod val="75000"/>
                </a:schemeClr>
              </a:solidFill>
            </a:defRPr>
          </a:pPr>
          <a:endParaRPr lang="en-US"/>
        </a:p>
      </c:txPr>
    </c:legend>
    <c:plotVisOnly val="1"/>
    <c:dispBlanksAs val="gap"/>
    <c:showDLblsOverMax val="0"/>
  </c:chart>
  <c:txPr>
    <a:bodyPr/>
    <a:lstStyle/>
    <a:p>
      <a:pPr>
        <a:defRPr sz="1200"/>
      </a:pPr>
      <a:endParaRPr lang="en-US"/>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1"/>
          <c:order val="1"/>
          <c:tx>
            <c:strRef>
              <c:f>'Графика 11'!$A$40</c:f>
              <c:strCache>
                <c:ptCount val="1"/>
                <c:pt idx="0">
                  <c:v>Капиталови разходи и прираст на държавния резерв</c:v>
                </c:pt>
              </c:strCache>
            </c:strRef>
          </c:tx>
          <c:invertIfNegative val="0"/>
          <c:val>
            <c:numRef>
              <c:f>'Графика 11'!$B$40:$F$40</c:f>
              <c:numCache>
                <c:formatCode>#,##0.0</c:formatCode>
                <c:ptCount val="5"/>
                <c:pt idx="0">
                  <c:v>4952.7076099999995</c:v>
                </c:pt>
                <c:pt idx="1">
                  <c:v>6899.7353479999965</c:v>
                </c:pt>
                <c:pt idx="2">
                  <c:v>3871.5444259999986</c:v>
                </c:pt>
                <c:pt idx="3">
                  <c:v>3756.5916479999996</c:v>
                </c:pt>
                <c:pt idx="4">
                  <c:v>5324.4584479999985</c:v>
                </c:pt>
              </c:numCache>
            </c:numRef>
          </c:val>
          <c:extLst>
            <c:ext xmlns:c16="http://schemas.microsoft.com/office/drawing/2014/chart" uri="{C3380CC4-5D6E-409C-BE32-E72D297353CC}">
              <c16:uniqueId val="{00000000-7D26-4446-8D11-A0A466222D7E}"/>
            </c:ext>
          </c:extLst>
        </c:ser>
        <c:ser>
          <c:idx val="2"/>
          <c:order val="2"/>
          <c:tx>
            <c:strRef>
              <c:f>'Графика 11'!$A$41</c:f>
              <c:strCache>
                <c:ptCount val="1"/>
                <c:pt idx="0">
                  <c:v>Преки чуждестранни инвестиции</c:v>
                </c:pt>
              </c:strCache>
            </c:strRef>
          </c:tx>
          <c:invertIfNegative val="0"/>
          <c:val>
            <c:numRef>
              <c:f>'Графика 11'!$B$41:$F$41</c:f>
              <c:numCache>
                <c:formatCode>0.0</c:formatCode>
                <c:ptCount val="5"/>
                <c:pt idx="0">
                  <c:v>1285.4493116972781</c:v>
                </c:pt>
                <c:pt idx="1">
                  <c:v>197.42332311978083</c:v>
                </c:pt>
                <c:pt idx="2">
                  <c:v>1514.6574785697892</c:v>
                </c:pt>
                <c:pt idx="3">
                  <c:v>904.51539689873539</c:v>
                </c:pt>
                <c:pt idx="4">
                  <c:v>1596.1799169331348</c:v>
                </c:pt>
              </c:numCache>
            </c:numRef>
          </c:val>
          <c:extLst>
            <c:ext xmlns:c16="http://schemas.microsoft.com/office/drawing/2014/chart" uri="{C3380CC4-5D6E-409C-BE32-E72D297353CC}">
              <c16:uniqueId val="{00000001-7D26-4446-8D11-A0A466222D7E}"/>
            </c:ext>
          </c:extLst>
        </c:ser>
        <c:ser>
          <c:idx val="3"/>
          <c:order val="3"/>
          <c:tx>
            <c:strRef>
              <c:f>'Графика 11'!$A$42</c:f>
              <c:strCache>
                <c:ptCount val="1"/>
                <c:pt idx="0">
                  <c:v>Текущи трансфери за държавното управление в рамките на международното сътрудничество</c:v>
                </c:pt>
              </c:strCache>
            </c:strRef>
          </c:tx>
          <c:invertIfNegative val="0"/>
          <c:val>
            <c:numRef>
              <c:f>'Графика 11'!$B$42:$F$42</c:f>
              <c:numCache>
                <c:formatCode>0.0</c:formatCode>
                <c:ptCount val="5"/>
                <c:pt idx="0">
                  <c:v>2337.9</c:v>
                </c:pt>
                <c:pt idx="1">
                  <c:v>1305.5999999999999</c:v>
                </c:pt>
                <c:pt idx="2">
                  <c:v>1229</c:v>
                </c:pt>
                <c:pt idx="3">
                  <c:v>3628</c:v>
                </c:pt>
                <c:pt idx="4">
                  <c:v>6213.9</c:v>
                </c:pt>
              </c:numCache>
            </c:numRef>
          </c:val>
          <c:extLst>
            <c:ext xmlns:c16="http://schemas.microsoft.com/office/drawing/2014/chart" uri="{C3380CC4-5D6E-409C-BE32-E72D297353CC}">
              <c16:uniqueId val="{00000002-7D26-4446-8D11-A0A466222D7E}"/>
            </c:ext>
          </c:extLst>
        </c:ser>
        <c:dLbls>
          <c:showLegendKey val="0"/>
          <c:showVal val="0"/>
          <c:showCatName val="0"/>
          <c:showSerName val="0"/>
          <c:showPercent val="0"/>
          <c:showBubbleSize val="0"/>
        </c:dLbls>
        <c:gapWidth val="150"/>
        <c:overlap val="100"/>
        <c:axId val="88438656"/>
        <c:axId val="88440192"/>
      </c:barChart>
      <c:lineChart>
        <c:grouping val="standard"/>
        <c:varyColors val="0"/>
        <c:ser>
          <c:idx val="0"/>
          <c:order val="0"/>
          <c:tx>
            <c:strRef>
              <c:f>'Графика 11'!$A$39</c:f>
              <c:strCache>
                <c:ptCount val="1"/>
                <c:pt idx="0">
                  <c:v>Бруто капиталообразуване - общо</c:v>
                </c:pt>
              </c:strCache>
            </c:strRef>
          </c:tx>
          <c:marker>
            <c:symbol val="none"/>
          </c:marker>
          <c:cat>
            <c:strRef>
              <c:f>'Графика 11'!$B$4:$F$4</c:f>
              <c:strCache>
                <c:ptCount val="5"/>
                <c:pt idx="0">
                  <c:v>2014</c:v>
                </c:pt>
                <c:pt idx="1">
                  <c:v>2015</c:v>
                </c:pt>
                <c:pt idx="2">
                  <c:v>2016</c:v>
                </c:pt>
                <c:pt idx="3">
                  <c:v>2017</c:v>
                </c:pt>
                <c:pt idx="4">
                  <c:v>2018</c:v>
                </c:pt>
              </c:strCache>
            </c:strRef>
          </c:cat>
          <c:val>
            <c:numRef>
              <c:f>'Графика 11'!$B$39:$F$39</c:f>
              <c:numCache>
                <c:formatCode>#,##0.0</c:formatCode>
                <c:ptCount val="5"/>
                <c:pt idx="0">
                  <c:v>17653.013999999996</c:v>
                </c:pt>
                <c:pt idx="1">
                  <c:v>18612.278999999999</c:v>
                </c:pt>
                <c:pt idx="2">
                  <c:v>17484.055</c:v>
                </c:pt>
                <c:pt idx="3">
                  <c:v>18716.466000000011</c:v>
                </c:pt>
                <c:pt idx="4">
                  <c:v>20549.085999999999</c:v>
                </c:pt>
              </c:numCache>
            </c:numRef>
          </c:val>
          <c:smooth val="0"/>
          <c:extLst>
            <c:ext xmlns:c16="http://schemas.microsoft.com/office/drawing/2014/chart" uri="{C3380CC4-5D6E-409C-BE32-E72D297353CC}">
              <c16:uniqueId val="{00000003-7D26-4446-8D11-A0A466222D7E}"/>
            </c:ext>
          </c:extLst>
        </c:ser>
        <c:dLbls>
          <c:showLegendKey val="0"/>
          <c:showVal val="0"/>
          <c:showCatName val="0"/>
          <c:showSerName val="0"/>
          <c:showPercent val="0"/>
          <c:showBubbleSize val="0"/>
        </c:dLbls>
        <c:marker val="1"/>
        <c:smooth val="0"/>
        <c:axId val="88438656"/>
        <c:axId val="88440192"/>
      </c:lineChart>
      <c:catAx>
        <c:axId val="88438656"/>
        <c:scaling>
          <c:orientation val="minMax"/>
        </c:scaling>
        <c:delete val="0"/>
        <c:axPos val="b"/>
        <c:majorTickMark val="out"/>
        <c:minorTickMark val="none"/>
        <c:tickLblPos val="nextTo"/>
        <c:crossAx val="88440192"/>
        <c:crosses val="autoZero"/>
        <c:auto val="1"/>
        <c:lblAlgn val="ctr"/>
        <c:lblOffset val="100"/>
        <c:noMultiLvlLbl val="0"/>
      </c:catAx>
      <c:valAx>
        <c:axId val="88440192"/>
        <c:scaling>
          <c:orientation val="minMax"/>
        </c:scaling>
        <c:delete val="0"/>
        <c:axPos val="l"/>
        <c:majorGridlines/>
        <c:numFmt formatCode="#,##0" sourceLinked="0"/>
        <c:majorTickMark val="out"/>
        <c:minorTickMark val="none"/>
        <c:tickLblPos val="nextTo"/>
        <c:crossAx val="88438656"/>
        <c:crosses val="autoZero"/>
        <c:crossBetween val="between"/>
      </c:valAx>
    </c:plotArea>
    <c:legend>
      <c:legendPos val="r"/>
      <c:layout>
        <c:manualLayout>
          <c:xMode val="edge"/>
          <c:yMode val="edge"/>
          <c:x val="0.66021962658833344"/>
          <c:y val="0"/>
          <c:w val="0.31600894183865319"/>
          <c:h val="1"/>
        </c:manualLayout>
      </c:layout>
      <c:overlay val="0"/>
    </c:legend>
    <c:plotVisOnly val="1"/>
    <c:dispBlanksAs val="gap"/>
    <c:showDLblsOverMax val="0"/>
  </c:chart>
  <c:txPr>
    <a:bodyPr/>
    <a:lstStyle/>
    <a:p>
      <a:pPr>
        <a:defRPr sz="1600">
          <a:solidFill>
            <a:schemeClr val="accent6">
              <a:lumMod val="75000"/>
            </a:schemeClr>
          </a:solidFill>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99171451885629E-2"/>
          <c:y val="3.6389315472335808E-2"/>
          <c:w val="0.91578102151832164"/>
          <c:h val="0.66277478655408972"/>
        </c:manualLayout>
      </c:layout>
      <c:lineChart>
        <c:grouping val="standard"/>
        <c:varyColors val="0"/>
        <c:ser>
          <c:idx val="0"/>
          <c:order val="0"/>
          <c:tx>
            <c:strRef>
              <c:f>'Графика 12'!$B$1</c:f>
              <c:strCache>
                <c:ptCount val="1"/>
                <c:pt idx="0">
                  <c:v>Компенсация на наетите лица</c:v>
                </c:pt>
              </c:strCache>
            </c:strRef>
          </c:tx>
          <c:spPr>
            <a:ln w="38100"/>
          </c:spPr>
          <c:marker>
            <c:symbol val="none"/>
          </c:marker>
          <c:cat>
            <c:strRef>
              <c:f>'Графика 12'!$A$3:$A$75</c:f>
              <c:strCache>
                <c:ptCount val="73"/>
                <c:pt idx="0">
                  <c:v>2000Q4</c:v>
                </c:pt>
                <c:pt idx="1">
                  <c:v>2001Q1</c:v>
                </c:pt>
                <c:pt idx="2">
                  <c:v>2001Q2</c:v>
                </c:pt>
                <c:pt idx="3">
                  <c:v>2001Q3</c:v>
                </c:pt>
                <c:pt idx="4">
                  <c:v>2001Q4</c:v>
                </c:pt>
                <c:pt idx="5">
                  <c:v>2002Q1</c:v>
                </c:pt>
                <c:pt idx="6">
                  <c:v>2002Q2</c:v>
                </c:pt>
                <c:pt idx="7">
                  <c:v>2002Q3</c:v>
                </c:pt>
                <c:pt idx="8">
                  <c:v>2002Q4</c:v>
                </c:pt>
                <c:pt idx="9">
                  <c:v>2003Q1</c:v>
                </c:pt>
                <c:pt idx="10">
                  <c:v>2003Q2</c:v>
                </c:pt>
                <c:pt idx="11">
                  <c:v>2003Q3</c:v>
                </c:pt>
                <c:pt idx="12">
                  <c:v>2003Q4</c:v>
                </c:pt>
                <c:pt idx="13">
                  <c:v>2004Q1</c:v>
                </c:pt>
                <c:pt idx="14">
                  <c:v>2004Q2</c:v>
                </c:pt>
                <c:pt idx="15">
                  <c:v>2004Q3</c:v>
                </c:pt>
                <c:pt idx="16">
                  <c:v>2004Q4</c:v>
                </c:pt>
                <c:pt idx="17">
                  <c:v>2005Q1</c:v>
                </c:pt>
                <c:pt idx="18">
                  <c:v>2005Q2</c:v>
                </c:pt>
                <c:pt idx="19">
                  <c:v>2005Q3</c:v>
                </c:pt>
                <c:pt idx="20">
                  <c:v>2005Q4</c:v>
                </c:pt>
                <c:pt idx="21">
                  <c:v>2006Q1</c:v>
                </c:pt>
                <c:pt idx="22">
                  <c:v>2006Q2</c:v>
                </c:pt>
                <c:pt idx="23">
                  <c:v>2006Q3</c:v>
                </c:pt>
                <c:pt idx="24">
                  <c:v>2006Q4</c:v>
                </c:pt>
                <c:pt idx="25">
                  <c:v>2007Q1</c:v>
                </c:pt>
                <c:pt idx="26">
                  <c:v>2007Q2</c:v>
                </c:pt>
                <c:pt idx="27">
                  <c:v>2007Q3</c:v>
                </c:pt>
                <c:pt idx="28">
                  <c:v>2007Q4</c:v>
                </c:pt>
                <c:pt idx="29">
                  <c:v>2008Q1</c:v>
                </c:pt>
                <c:pt idx="30">
                  <c:v>2008Q2</c:v>
                </c:pt>
                <c:pt idx="31">
                  <c:v>2008Q3</c:v>
                </c:pt>
                <c:pt idx="32">
                  <c:v>2008Q4</c:v>
                </c:pt>
                <c:pt idx="33">
                  <c:v>2009Q1</c:v>
                </c:pt>
                <c:pt idx="34">
                  <c:v>2009Q2</c:v>
                </c:pt>
                <c:pt idx="35">
                  <c:v>2009Q3</c:v>
                </c:pt>
                <c:pt idx="36">
                  <c:v>2009Q4</c:v>
                </c:pt>
                <c:pt idx="37">
                  <c:v>2010Q1</c:v>
                </c:pt>
                <c:pt idx="38">
                  <c:v>2010Q2</c:v>
                </c:pt>
                <c:pt idx="39">
                  <c:v>2010Q3</c:v>
                </c:pt>
                <c:pt idx="40">
                  <c:v>2010Q4</c:v>
                </c:pt>
                <c:pt idx="41">
                  <c:v>2011Q1</c:v>
                </c:pt>
                <c:pt idx="42">
                  <c:v>2011Q2</c:v>
                </c:pt>
                <c:pt idx="43">
                  <c:v>2011Q3</c:v>
                </c:pt>
                <c:pt idx="44">
                  <c:v>2011Q4</c:v>
                </c:pt>
                <c:pt idx="45">
                  <c:v>2012Q1</c:v>
                </c:pt>
                <c:pt idx="46">
                  <c:v>2012Q2</c:v>
                </c:pt>
                <c:pt idx="47">
                  <c:v>2012Q3</c:v>
                </c:pt>
                <c:pt idx="48">
                  <c:v>2012Q4</c:v>
                </c:pt>
                <c:pt idx="49">
                  <c:v>2013Q1</c:v>
                </c:pt>
                <c:pt idx="50">
                  <c:v>2013Q2</c:v>
                </c:pt>
                <c:pt idx="51">
                  <c:v>2013Q3</c:v>
                </c:pt>
                <c:pt idx="52">
                  <c:v>2013Q4</c:v>
                </c:pt>
                <c:pt idx="53">
                  <c:v>2014Q1</c:v>
                </c:pt>
                <c:pt idx="54">
                  <c:v>2014Q2</c:v>
                </c:pt>
                <c:pt idx="55">
                  <c:v>2014Q3</c:v>
                </c:pt>
                <c:pt idx="56">
                  <c:v>2014Q4</c:v>
                </c:pt>
                <c:pt idx="57">
                  <c:v>2015Q1</c:v>
                </c:pt>
                <c:pt idx="58">
                  <c:v>2015Q2</c:v>
                </c:pt>
                <c:pt idx="59">
                  <c:v>2015Q3</c:v>
                </c:pt>
                <c:pt idx="60">
                  <c:v>2015Q4</c:v>
                </c:pt>
                <c:pt idx="61">
                  <c:v>2016Q1</c:v>
                </c:pt>
                <c:pt idx="62">
                  <c:v>2016Q2</c:v>
                </c:pt>
                <c:pt idx="63">
                  <c:v>2016Q3</c:v>
                </c:pt>
                <c:pt idx="64">
                  <c:v>2016Q4</c:v>
                </c:pt>
                <c:pt idx="65">
                  <c:v>2017Q1</c:v>
                </c:pt>
                <c:pt idx="66">
                  <c:v>2017Q2</c:v>
                </c:pt>
                <c:pt idx="67">
                  <c:v>2017Q3</c:v>
                </c:pt>
                <c:pt idx="68">
                  <c:v>2017Q4</c:v>
                </c:pt>
                <c:pt idx="69">
                  <c:v>2018Q1</c:v>
                </c:pt>
                <c:pt idx="70">
                  <c:v>2018Q2</c:v>
                </c:pt>
                <c:pt idx="71">
                  <c:v>2018Q3</c:v>
                </c:pt>
                <c:pt idx="72">
                  <c:v>2018Q4</c:v>
                </c:pt>
              </c:strCache>
            </c:strRef>
          </c:cat>
          <c:val>
            <c:numRef>
              <c:f>'Графика 12'!$B$3:$B$75</c:f>
              <c:numCache>
                <c:formatCode>0</c:formatCode>
                <c:ptCount val="73"/>
                <c:pt idx="0">
                  <c:v>2492.3982500000002</c:v>
                </c:pt>
                <c:pt idx="1">
                  <c:v>2550.1675000000005</c:v>
                </c:pt>
                <c:pt idx="2">
                  <c:v>2618.0172499999999</c:v>
                </c:pt>
                <c:pt idx="3">
                  <c:v>2679.1057500000002</c:v>
                </c:pt>
                <c:pt idx="4">
                  <c:v>2761.8364999999999</c:v>
                </c:pt>
                <c:pt idx="5">
                  <c:v>2819.17425</c:v>
                </c:pt>
                <c:pt idx="6">
                  <c:v>2841.5925000000002</c:v>
                </c:pt>
                <c:pt idx="7">
                  <c:v>2868.0785000000001</c:v>
                </c:pt>
                <c:pt idx="8">
                  <c:v>2937.1202499999986</c:v>
                </c:pt>
                <c:pt idx="9">
                  <c:v>2990.0792499999998</c:v>
                </c:pt>
                <c:pt idx="10">
                  <c:v>3056.1607499999982</c:v>
                </c:pt>
                <c:pt idx="11">
                  <c:v>3116.1927500000002</c:v>
                </c:pt>
                <c:pt idx="12">
                  <c:v>3171.7977500000002</c:v>
                </c:pt>
                <c:pt idx="13">
                  <c:v>3233.8727500000014</c:v>
                </c:pt>
                <c:pt idx="14">
                  <c:v>3288.7775000000001</c:v>
                </c:pt>
                <c:pt idx="15">
                  <c:v>3365.2084999999988</c:v>
                </c:pt>
                <c:pt idx="16">
                  <c:v>3462.7850000000003</c:v>
                </c:pt>
                <c:pt idx="17">
                  <c:v>3522.3020000000001</c:v>
                </c:pt>
                <c:pt idx="18">
                  <c:v>3622.9755000000014</c:v>
                </c:pt>
                <c:pt idx="19">
                  <c:v>3752.0949999999998</c:v>
                </c:pt>
                <c:pt idx="20">
                  <c:v>3927.5297499999997</c:v>
                </c:pt>
                <c:pt idx="21">
                  <c:v>4004.7092499999985</c:v>
                </c:pt>
                <c:pt idx="22">
                  <c:v>4105.3127500000001</c:v>
                </c:pt>
                <c:pt idx="23">
                  <c:v>4211.0305000000008</c:v>
                </c:pt>
                <c:pt idx="24">
                  <c:v>4353.9210000000003</c:v>
                </c:pt>
                <c:pt idx="25">
                  <c:v>4509.2739999999994</c:v>
                </c:pt>
                <c:pt idx="26">
                  <c:v>4665.8182500000003</c:v>
                </c:pt>
                <c:pt idx="27">
                  <c:v>4870.8377499999997</c:v>
                </c:pt>
                <c:pt idx="28">
                  <c:v>5110.9577499999996</c:v>
                </c:pt>
                <c:pt idx="29">
                  <c:v>5348.7237499999992</c:v>
                </c:pt>
                <c:pt idx="30">
                  <c:v>5619.8310000000001</c:v>
                </c:pt>
                <c:pt idx="31">
                  <c:v>5837.8487499999992</c:v>
                </c:pt>
                <c:pt idx="32">
                  <c:v>6112.8562500000035</c:v>
                </c:pt>
                <c:pt idx="33">
                  <c:v>6298.4450000000006</c:v>
                </c:pt>
                <c:pt idx="34">
                  <c:v>6463.3889999999992</c:v>
                </c:pt>
                <c:pt idx="35">
                  <c:v>6567.4082499999995</c:v>
                </c:pt>
                <c:pt idx="36">
                  <c:v>6467.3890000000001</c:v>
                </c:pt>
                <c:pt idx="37">
                  <c:v>6592.9037499999995</c:v>
                </c:pt>
                <c:pt idx="38">
                  <c:v>6660.2305000000006</c:v>
                </c:pt>
                <c:pt idx="39">
                  <c:v>6690.8030000000008</c:v>
                </c:pt>
                <c:pt idx="40">
                  <c:v>6798.4012500000008</c:v>
                </c:pt>
                <c:pt idx="41">
                  <c:v>6801.9425000000001</c:v>
                </c:pt>
                <c:pt idx="42">
                  <c:v>6885.1612500000028</c:v>
                </c:pt>
                <c:pt idx="43">
                  <c:v>7026.0997499999994</c:v>
                </c:pt>
                <c:pt idx="44">
                  <c:v>7147.49125</c:v>
                </c:pt>
                <c:pt idx="45">
                  <c:v>7233.4552500000009</c:v>
                </c:pt>
                <c:pt idx="46">
                  <c:v>7335.6227500000014</c:v>
                </c:pt>
                <c:pt idx="47">
                  <c:v>7459.1297500000001</c:v>
                </c:pt>
                <c:pt idx="48">
                  <c:v>7559.9580000000005</c:v>
                </c:pt>
                <c:pt idx="49">
                  <c:v>7737.51325</c:v>
                </c:pt>
                <c:pt idx="50">
                  <c:v>7900.5095000000001</c:v>
                </c:pt>
                <c:pt idx="51">
                  <c:v>8021.1947500000006</c:v>
                </c:pt>
                <c:pt idx="52">
                  <c:v>8131.9455000000007</c:v>
                </c:pt>
                <c:pt idx="53">
                  <c:v>8186.5220000000036</c:v>
                </c:pt>
                <c:pt idx="54">
                  <c:v>8274.6535000000003</c:v>
                </c:pt>
                <c:pt idx="55">
                  <c:v>8410.1602500000008</c:v>
                </c:pt>
                <c:pt idx="56">
                  <c:v>8570.610499999997</c:v>
                </c:pt>
                <c:pt idx="57">
                  <c:v>8696.27</c:v>
                </c:pt>
                <c:pt idx="58">
                  <c:v>8819.59</c:v>
                </c:pt>
                <c:pt idx="59">
                  <c:v>8937.8327500000069</c:v>
                </c:pt>
                <c:pt idx="60">
                  <c:v>9143.2162500000049</c:v>
                </c:pt>
                <c:pt idx="61">
                  <c:v>9339.5932499999999</c:v>
                </c:pt>
                <c:pt idx="62">
                  <c:v>9516.0647499999995</c:v>
                </c:pt>
                <c:pt idx="63">
                  <c:v>9710.8649999999925</c:v>
                </c:pt>
                <c:pt idx="64">
                  <c:v>9846.9114999999929</c:v>
                </c:pt>
                <c:pt idx="65">
                  <c:v>10051.721000000005</c:v>
                </c:pt>
                <c:pt idx="66">
                  <c:v>10292.072249999999</c:v>
                </c:pt>
                <c:pt idx="67">
                  <c:v>10592.8475</c:v>
                </c:pt>
                <c:pt idx="68">
                  <c:v>10916.1165</c:v>
                </c:pt>
                <c:pt idx="69">
                  <c:v>11092.131250000008</c:v>
                </c:pt>
                <c:pt idx="70">
                  <c:v>11277.540749999998</c:v>
                </c:pt>
                <c:pt idx="71">
                  <c:v>11421.68285516897</c:v>
                </c:pt>
                <c:pt idx="72">
                  <c:v>11625.878355168967</c:v>
                </c:pt>
              </c:numCache>
            </c:numRef>
          </c:val>
          <c:smooth val="0"/>
          <c:extLst>
            <c:ext xmlns:c16="http://schemas.microsoft.com/office/drawing/2014/chart" uri="{C3380CC4-5D6E-409C-BE32-E72D297353CC}">
              <c16:uniqueId val="{00000000-F782-43AB-BC9B-EF3637B6A400}"/>
            </c:ext>
          </c:extLst>
        </c:ser>
        <c:ser>
          <c:idx val="1"/>
          <c:order val="1"/>
          <c:tx>
            <c:strRef>
              <c:f>'Графика 12'!$C$1</c:f>
              <c:strCache>
                <c:ptCount val="1"/>
                <c:pt idx="0">
                  <c:v>Брутен опериращ излишък</c:v>
                </c:pt>
              </c:strCache>
            </c:strRef>
          </c:tx>
          <c:spPr>
            <a:ln w="38100"/>
          </c:spPr>
          <c:marker>
            <c:symbol val="none"/>
          </c:marker>
          <c:cat>
            <c:strRef>
              <c:f>'Графика 12'!$A$3:$A$75</c:f>
              <c:strCache>
                <c:ptCount val="73"/>
                <c:pt idx="0">
                  <c:v>2000Q4</c:v>
                </c:pt>
                <c:pt idx="1">
                  <c:v>2001Q1</c:v>
                </c:pt>
                <c:pt idx="2">
                  <c:v>2001Q2</c:v>
                </c:pt>
                <c:pt idx="3">
                  <c:v>2001Q3</c:v>
                </c:pt>
                <c:pt idx="4">
                  <c:v>2001Q4</c:v>
                </c:pt>
                <c:pt idx="5">
                  <c:v>2002Q1</c:v>
                </c:pt>
                <c:pt idx="6">
                  <c:v>2002Q2</c:v>
                </c:pt>
                <c:pt idx="7">
                  <c:v>2002Q3</c:v>
                </c:pt>
                <c:pt idx="8">
                  <c:v>2002Q4</c:v>
                </c:pt>
                <c:pt idx="9">
                  <c:v>2003Q1</c:v>
                </c:pt>
                <c:pt idx="10">
                  <c:v>2003Q2</c:v>
                </c:pt>
                <c:pt idx="11">
                  <c:v>2003Q3</c:v>
                </c:pt>
                <c:pt idx="12">
                  <c:v>2003Q4</c:v>
                </c:pt>
                <c:pt idx="13">
                  <c:v>2004Q1</c:v>
                </c:pt>
                <c:pt idx="14">
                  <c:v>2004Q2</c:v>
                </c:pt>
                <c:pt idx="15">
                  <c:v>2004Q3</c:v>
                </c:pt>
                <c:pt idx="16">
                  <c:v>2004Q4</c:v>
                </c:pt>
                <c:pt idx="17">
                  <c:v>2005Q1</c:v>
                </c:pt>
                <c:pt idx="18">
                  <c:v>2005Q2</c:v>
                </c:pt>
                <c:pt idx="19">
                  <c:v>2005Q3</c:v>
                </c:pt>
                <c:pt idx="20">
                  <c:v>2005Q4</c:v>
                </c:pt>
                <c:pt idx="21">
                  <c:v>2006Q1</c:v>
                </c:pt>
                <c:pt idx="22">
                  <c:v>2006Q2</c:v>
                </c:pt>
                <c:pt idx="23">
                  <c:v>2006Q3</c:v>
                </c:pt>
                <c:pt idx="24">
                  <c:v>2006Q4</c:v>
                </c:pt>
                <c:pt idx="25">
                  <c:v>2007Q1</c:v>
                </c:pt>
                <c:pt idx="26">
                  <c:v>2007Q2</c:v>
                </c:pt>
                <c:pt idx="27">
                  <c:v>2007Q3</c:v>
                </c:pt>
                <c:pt idx="28">
                  <c:v>2007Q4</c:v>
                </c:pt>
                <c:pt idx="29">
                  <c:v>2008Q1</c:v>
                </c:pt>
                <c:pt idx="30">
                  <c:v>2008Q2</c:v>
                </c:pt>
                <c:pt idx="31">
                  <c:v>2008Q3</c:v>
                </c:pt>
                <c:pt idx="32">
                  <c:v>2008Q4</c:v>
                </c:pt>
                <c:pt idx="33">
                  <c:v>2009Q1</c:v>
                </c:pt>
                <c:pt idx="34">
                  <c:v>2009Q2</c:v>
                </c:pt>
                <c:pt idx="35">
                  <c:v>2009Q3</c:v>
                </c:pt>
                <c:pt idx="36">
                  <c:v>2009Q4</c:v>
                </c:pt>
                <c:pt idx="37">
                  <c:v>2010Q1</c:v>
                </c:pt>
                <c:pt idx="38">
                  <c:v>2010Q2</c:v>
                </c:pt>
                <c:pt idx="39">
                  <c:v>2010Q3</c:v>
                </c:pt>
                <c:pt idx="40">
                  <c:v>2010Q4</c:v>
                </c:pt>
                <c:pt idx="41">
                  <c:v>2011Q1</c:v>
                </c:pt>
                <c:pt idx="42">
                  <c:v>2011Q2</c:v>
                </c:pt>
                <c:pt idx="43">
                  <c:v>2011Q3</c:v>
                </c:pt>
                <c:pt idx="44">
                  <c:v>2011Q4</c:v>
                </c:pt>
                <c:pt idx="45">
                  <c:v>2012Q1</c:v>
                </c:pt>
                <c:pt idx="46">
                  <c:v>2012Q2</c:v>
                </c:pt>
                <c:pt idx="47">
                  <c:v>2012Q3</c:v>
                </c:pt>
                <c:pt idx="48">
                  <c:v>2012Q4</c:v>
                </c:pt>
                <c:pt idx="49">
                  <c:v>2013Q1</c:v>
                </c:pt>
                <c:pt idx="50">
                  <c:v>2013Q2</c:v>
                </c:pt>
                <c:pt idx="51">
                  <c:v>2013Q3</c:v>
                </c:pt>
                <c:pt idx="52">
                  <c:v>2013Q4</c:v>
                </c:pt>
                <c:pt idx="53">
                  <c:v>2014Q1</c:v>
                </c:pt>
                <c:pt idx="54">
                  <c:v>2014Q2</c:v>
                </c:pt>
                <c:pt idx="55">
                  <c:v>2014Q3</c:v>
                </c:pt>
                <c:pt idx="56">
                  <c:v>2014Q4</c:v>
                </c:pt>
                <c:pt idx="57">
                  <c:v>2015Q1</c:v>
                </c:pt>
                <c:pt idx="58">
                  <c:v>2015Q2</c:v>
                </c:pt>
                <c:pt idx="59">
                  <c:v>2015Q3</c:v>
                </c:pt>
                <c:pt idx="60">
                  <c:v>2015Q4</c:v>
                </c:pt>
                <c:pt idx="61">
                  <c:v>2016Q1</c:v>
                </c:pt>
                <c:pt idx="62">
                  <c:v>2016Q2</c:v>
                </c:pt>
                <c:pt idx="63">
                  <c:v>2016Q3</c:v>
                </c:pt>
                <c:pt idx="64">
                  <c:v>2016Q4</c:v>
                </c:pt>
                <c:pt idx="65">
                  <c:v>2017Q1</c:v>
                </c:pt>
                <c:pt idx="66">
                  <c:v>2017Q2</c:v>
                </c:pt>
                <c:pt idx="67">
                  <c:v>2017Q3</c:v>
                </c:pt>
                <c:pt idx="68">
                  <c:v>2017Q4</c:v>
                </c:pt>
                <c:pt idx="69">
                  <c:v>2018Q1</c:v>
                </c:pt>
                <c:pt idx="70">
                  <c:v>2018Q2</c:v>
                </c:pt>
                <c:pt idx="71">
                  <c:v>2018Q3</c:v>
                </c:pt>
                <c:pt idx="72">
                  <c:v>2018Q4</c:v>
                </c:pt>
              </c:strCache>
            </c:strRef>
          </c:cat>
          <c:val>
            <c:numRef>
              <c:f>'Графика 12'!$C$3:$C$75</c:f>
              <c:numCache>
                <c:formatCode>0</c:formatCode>
                <c:ptCount val="73"/>
                <c:pt idx="0">
                  <c:v>3614.2220000000007</c:v>
                </c:pt>
                <c:pt idx="1">
                  <c:v>3714.4267500000001</c:v>
                </c:pt>
                <c:pt idx="2">
                  <c:v>3800.6855000000005</c:v>
                </c:pt>
                <c:pt idx="3">
                  <c:v>3912.8802500000002</c:v>
                </c:pt>
                <c:pt idx="4">
                  <c:v>3981.1622500000003</c:v>
                </c:pt>
                <c:pt idx="5">
                  <c:v>4112.0445</c:v>
                </c:pt>
                <c:pt idx="6">
                  <c:v>4292.8952500000014</c:v>
                </c:pt>
                <c:pt idx="7">
                  <c:v>4465.9287499999991</c:v>
                </c:pt>
                <c:pt idx="8">
                  <c:v>4542.1970000000001</c:v>
                </c:pt>
                <c:pt idx="9">
                  <c:v>4537.4862500000008</c:v>
                </c:pt>
                <c:pt idx="10">
                  <c:v>4541.7045000000007</c:v>
                </c:pt>
                <c:pt idx="11">
                  <c:v>4604.6125000000029</c:v>
                </c:pt>
                <c:pt idx="12">
                  <c:v>4705.2670000000007</c:v>
                </c:pt>
                <c:pt idx="13">
                  <c:v>4827.3142500000004</c:v>
                </c:pt>
                <c:pt idx="14">
                  <c:v>4983.7220000000025</c:v>
                </c:pt>
                <c:pt idx="15">
                  <c:v>5145.2197499999993</c:v>
                </c:pt>
                <c:pt idx="16">
                  <c:v>5229.9210000000003</c:v>
                </c:pt>
                <c:pt idx="17">
                  <c:v>5385.8247500000007</c:v>
                </c:pt>
                <c:pt idx="18">
                  <c:v>5571.2607500000004</c:v>
                </c:pt>
                <c:pt idx="19">
                  <c:v>5733.8632500000003</c:v>
                </c:pt>
                <c:pt idx="20">
                  <c:v>5931.8317499999994</c:v>
                </c:pt>
                <c:pt idx="21">
                  <c:v>6072.2167500000005</c:v>
                </c:pt>
                <c:pt idx="22">
                  <c:v>6223.3240000000014</c:v>
                </c:pt>
                <c:pt idx="23">
                  <c:v>6532.2207499999995</c:v>
                </c:pt>
                <c:pt idx="24">
                  <c:v>6813.0134999999991</c:v>
                </c:pt>
                <c:pt idx="25">
                  <c:v>7184.5170000000016</c:v>
                </c:pt>
                <c:pt idx="26">
                  <c:v>7606.9784999999993</c:v>
                </c:pt>
                <c:pt idx="27">
                  <c:v>8034.1175000000003</c:v>
                </c:pt>
                <c:pt idx="28">
                  <c:v>8433.9852499999943</c:v>
                </c:pt>
                <c:pt idx="29">
                  <c:v>8577.6329999999944</c:v>
                </c:pt>
                <c:pt idx="30">
                  <c:v>8815.889749999993</c:v>
                </c:pt>
                <c:pt idx="31">
                  <c:v>9157.4042499999996</c:v>
                </c:pt>
                <c:pt idx="32">
                  <c:v>9320.0040000000008</c:v>
                </c:pt>
                <c:pt idx="33">
                  <c:v>9432.5350000000017</c:v>
                </c:pt>
                <c:pt idx="34">
                  <c:v>9555.4837499999994</c:v>
                </c:pt>
                <c:pt idx="35">
                  <c:v>9418.6197500000071</c:v>
                </c:pt>
                <c:pt idx="36">
                  <c:v>9507.2502499999991</c:v>
                </c:pt>
                <c:pt idx="37">
                  <c:v>9285.1637499999997</c:v>
                </c:pt>
                <c:pt idx="38">
                  <c:v>9210.1494999999995</c:v>
                </c:pt>
                <c:pt idx="39">
                  <c:v>9346.9287499999991</c:v>
                </c:pt>
                <c:pt idx="40">
                  <c:v>9606.5249999999942</c:v>
                </c:pt>
                <c:pt idx="41">
                  <c:v>10100.104499999999</c:v>
                </c:pt>
                <c:pt idx="42">
                  <c:v>10539.458750000002</c:v>
                </c:pt>
                <c:pt idx="43">
                  <c:v>10776.506000000001</c:v>
                </c:pt>
                <c:pt idx="44">
                  <c:v>10649.304000000002</c:v>
                </c:pt>
                <c:pt idx="45">
                  <c:v>10387.878500000001</c:v>
                </c:pt>
                <c:pt idx="46">
                  <c:v>10172.657500000001</c:v>
                </c:pt>
                <c:pt idx="47">
                  <c:v>10133.857999999986</c:v>
                </c:pt>
                <c:pt idx="48">
                  <c:v>10360.719000000006</c:v>
                </c:pt>
                <c:pt idx="49">
                  <c:v>10276.3735</c:v>
                </c:pt>
                <c:pt idx="50">
                  <c:v>10055.683000000006</c:v>
                </c:pt>
                <c:pt idx="51">
                  <c:v>9837.4527500000004</c:v>
                </c:pt>
                <c:pt idx="52">
                  <c:v>9823.8919999999889</c:v>
                </c:pt>
                <c:pt idx="53">
                  <c:v>9697.9947499999998</c:v>
                </c:pt>
                <c:pt idx="54">
                  <c:v>9658.6034999999993</c:v>
                </c:pt>
                <c:pt idx="55">
                  <c:v>9879.3252499999944</c:v>
                </c:pt>
                <c:pt idx="56">
                  <c:v>9954.889000000001</c:v>
                </c:pt>
                <c:pt idx="57">
                  <c:v>10061.324250000005</c:v>
                </c:pt>
                <c:pt idx="58">
                  <c:v>10342.637750000005</c:v>
                </c:pt>
                <c:pt idx="59">
                  <c:v>10387.404500000002</c:v>
                </c:pt>
                <c:pt idx="60">
                  <c:v>10301.597749999999</c:v>
                </c:pt>
                <c:pt idx="61">
                  <c:v>10410.722499999998</c:v>
                </c:pt>
                <c:pt idx="62">
                  <c:v>10380.260499999999</c:v>
                </c:pt>
                <c:pt idx="63">
                  <c:v>10627.4715</c:v>
                </c:pt>
                <c:pt idx="64">
                  <c:v>10877.703000000007</c:v>
                </c:pt>
                <c:pt idx="65">
                  <c:v>10956.400000000001</c:v>
                </c:pt>
                <c:pt idx="66">
                  <c:v>11179.146500000004</c:v>
                </c:pt>
                <c:pt idx="67">
                  <c:v>11295.957499999995</c:v>
                </c:pt>
                <c:pt idx="68">
                  <c:v>11368.599750000007</c:v>
                </c:pt>
                <c:pt idx="69">
                  <c:v>11464.616750000007</c:v>
                </c:pt>
                <c:pt idx="70">
                  <c:v>11580.584750000007</c:v>
                </c:pt>
                <c:pt idx="71">
                  <c:v>11937.082383305908</c:v>
                </c:pt>
                <c:pt idx="72">
                  <c:v>12089.102133305907</c:v>
                </c:pt>
              </c:numCache>
            </c:numRef>
          </c:val>
          <c:smooth val="0"/>
          <c:extLst>
            <c:ext xmlns:c16="http://schemas.microsoft.com/office/drawing/2014/chart" uri="{C3380CC4-5D6E-409C-BE32-E72D297353CC}">
              <c16:uniqueId val="{00000001-F782-43AB-BC9B-EF3637B6A400}"/>
            </c:ext>
          </c:extLst>
        </c:ser>
        <c:dLbls>
          <c:showLegendKey val="0"/>
          <c:showVal val="0"/>
          <c:showCatName val="0"/>
          <c:showSerName val="0"/>
          <c:showPercent val="0"/>
          <c:showBubbleSize val="0"/>
        </c:dLbls>
        <c:smooth val="0"/>
        <c:axId val="88456576"/>
        <c:axId val="89527424"/>
      </c:lineChart>
      <c:catAx>
        <c:axId val="88456576"/>
        <c:scaling>
          <c:orientation val="minMax"/>
        </c:scaling>
        <c:delete val="0"/>
        <c:axPos val="b"/>
        <c:numFmt formatCode="General" sourceLinked="1"/>
        <c:majorTickMark val="none"/>
        <c:minorTickMark val="none"/>
        <c:tickLblPos val="nextTo"/>
        <c:crossAx val="89527424"/>
        <c:crosses val="autoZero"/>
        <c:auto val="1"/>
        <c:lblAlgn val="ctr"/>
        <c:lblOffset val="100"/>
        <c:noMultiLvlLbl val="0"/>
      </c:catAx>
      <c:valAx>
        <c:axId val="89527424"/>
        <c:scaling>
          <c:orientation val="minMax"/>
        </c:scaling>
        <c:delete val="0"/>
        <c:axPos val="l"/>
        <c:majorGridlines/>
        <c:numFmt formatCode="0" sourceLinked="1"/>
        <c:majorTickMark val="none"/>
        <c:minorTickMark val="none"/>
        <c:tickLblPos val="nextTo"/>
        <c:spPr>
          <a:ln w="9525">
            <a:noFill/>
          </a:ln>
        </c:spPr>
        <c:crossAx val="88456576"/>
        <c:crosses val="autoZero"/>
        <c:crossBetween val="between"/>
      </c:valAx>
    </c:plotArea>
    <c:legend>
      <c:legendPos val="b"/>
      <c:overlay val="0"/>
      <c:txPr>
        <a:bodyPr/>
        <a:lstStyle/>
        <a:p>
          <a:pPr>
            <a:defRPr sz="2000"/>
          </a:pPr>
          <a:endParaRPr lang="en-US"/>
        </a:p>
      </c:txPr>
    </c:legend>
    <c:plotVisOnly val="1"/>
    <c:dispBlanksAs val="gap"/>
    <c:showDLblsOverMax val="0"/>
  </c:chart>
  <c:txPr>
    <a:bodyPr/>
    <a:lstStyle/>
    <a:p>
      <a:pPr>
        <a:defRPr sz="1600">
          <a:solidFill>
            <a:schemeClr val="accent1">
              <a:lumMod val="50000"/>
            </a:schemeClr>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413867441327114"/>
          <c:y val="4.5973166397678553E-2"/>
          <c:w val="0.76659911924417257"/>
          <c:h val="0.58283732180536252"/>
        </c:manualLayout>
      </c:layout>
      <c:lineChart>
        <c:grouping val="standard"/>
        <c:varyColors val="0"/>
        <c:ser>
          <c:idx val="1"/>
          <c:order val="1"/>
          <c:tx>
            <c:strRef>
              <c:f>'Фигура 4 Стокови групи'!$A$3</c:f>
              <c:strCache>
                <c:ptCount val="1"/>
                <c:pt idx="0">
                  <c:v>Суровини (% промяна)</c:v>
                </c:pt>
              </c:strCache>
            </c:strRef>
          </c:tx>
          <c:spPr>
            <a:ln w="38100">
              <a:solidFill>
                <a:schemeClr val="accent3"/>
              </a:solidFill>
              <a:prstDash val="sysDot"/>
            </a:ln>
          </c:spPr>
          <c:marker>
            <c:symbol val="none"/>
          </c:marker>
          <c:cat>
            <c:numRef>
              <c:f>'Фигура 4 Стокови групи'!$B$1:$O$1</c:f>
              <c:numCache>
                <c:formatCode>General</c:formatCode>
                <c:ptCount val="7"/>
                <c:pt idx="0">
                  <c:v>2015</c:v>
                </c:pt>
                <c:pt idx="1">
                  <c:v>2016</c:v>
                </c:pt>
                <c:pt idx="2">
                  <c:v>2017</c:v>
                </c:pt>
                <c:pt idx="3">
                  <c:v>2018</c:v>
                </c:pt>
                <c:pt idx="4">
                  <c:v>2019</c:v>
                </c:pt>
                <c:pt idx="5">
                  <c:v>2020</c:v>
                </c:pt>
                <c:pt idx="6">
                  <c:v>2021</c:v>
                </c:pt>
              </c:numCache>
            </c:numRef>
          </c:cat>
          <c:val>
            <c:numRef>
              <c:f>'Фигура 4 Стокови групи'!$B$3:$O$3</c:f>
              <c:numCache>
                <c:formatCode>0.0</c:formatCode>
                <c:ptCount val="7"/>
                <c:pt idx="0">
                  <c:v>-13.463962828224624</c:v>
                </c:pt>
                <c:pt idx="1">
                  <c:v>-5.7215400624349684</c:v>
                </c:pt>
                <c:pt idx="2">
                  <c:v>2.2524988521173981</c:v>
                </c:pt>
                <c:pt idx="3">
                  <c:v>1.5172318506429008</c:v>
                </c:pt>
                <c:pt idx="4">
                  <c:v>-1.5319836679142611</c:v>
                </c:pt>
                <c:pt idx="5">
                  <c:v>-0.68504392747000509</c:v>
                </c:pt>
                <c:pt idx="6">
                  <c:v>-0.5210236069794405</c:v>
                </c:pt>
              </c:numCache>
            </c:numRef>
          </c:val>
          <c:smooth val="0"/>
          <c:extLst>
            <c:ext xmlns:c16="http://schemas.microsoft.com/office/drawing/2014/chart" uri="{C3380CC4-5D6E-409C-BE32-E72D297353CC}">
              <c16:uniqueId val="{00000000-950A-47EF-A878-FBCEB8813A71}"/>
            </c:ext>
          </c:extLst>
        </c:ser>
        <c:ser>
          <c:idx val="2"/>
          <c:order val="2"/>
          <c:tx>
            <c:strRef>
              <c:f>'Фигура 4 Стокови групи'!$A$4</c:f>
              <c:strCache>
                <c:ptCount val="1"/>
                <c:pt idx="0">
                  <c:v>Храни и напитки (% промяна)</c:v>
                </c:pt>
              </c:strCache>
            </c:strRef>
          </c:tx>
          <c:spPr>
            <a:ln w="44450" cmpd="dbl">
              <a:solidFill>
                <a:schemeClr val="tx2"/>
              </a:solidFill>
            </a:ln>
          </c:spPr>
          <c:marker>
            <c:symbol val="none"/>
          </c:marker>
          <c:cat>
            <c:numRef>
              <c:f>'Фигура 4 Стокови групи'!$B$1:$O$1</c:f>
              <c:numCache>
                <c:formatCode>General</c:formatCode>
                <c:ptCount val="7"/>
                <c:pt idx="0">
                  <c:v>2015</c:v>
                </c:pt>
                <c:pt idx="1">
                  <c:v>2016</c:v>
                </c:pt>
                <c:pt idx="2">
                  <c:v>2017</c:v>
                </c:pt>
                <c:pt idx="3">
                  <c:v>2018</c:v>
                </c:pt>
                <c:pt idx="4">
                  <c:v>2019</c:v>
                </c:pt>
                <c:pt idx="5">
                  <c:v>2020</c:v>
                </c:pt>
                <c:pt idx="6">
                  <c:v>2021</c:v>
                </c:pt>
              </c:numCache>
            </c:numRef>
          </c:cat>
          <c:val>
            <c:numRef>
              <c:f>'Фигура 4 Стокови групи'!$B$4:$O$4</c:f>
              <c:numCache>
                <c:formatCode>0.0</c:formatCode>
                <c:ptCount val="7"/>
                <c:pt idx="0">
                  <c:v>-15.929146912538911</c:v>
                </c:pt>
                <c:pt idx="1">
                  <c:v>1.8322469935373249</c:v>
                </c:pt>
                <c:pt idx="2">
                  <c:v>0.97438336617518928</c:v>
                </c:pt>
                <c:pt idx="3">
                  <c:v>1.5383165998223376</c:v>
                </c:pt>
                <c:pt idx="4">
                  <c:v>1.315527867983306</c:v>
                </c:pt>
                <c:pt idx="5">
                  <c:v>0.6266557645134867</c:v>
                </c:pt>
                <c:pt idx="6">
                  <c:v>0.50834346336611702</c:v>
                </c:pt>
              </c:numCache>
            </c:numRef>
          </c:val>
          <c:smooth val="0"/>
          <c:extLst>
            <c:ext xmlns:c16="http://schemas.microsoft.com/office/drawing/2014/chart" uri="{C3380CC4-5D6E-409C-BE32-E72D297353CC}">
              <c16:uniqueId val="{00000001-950A-47EF-A878-FBCEB8813A71}"/>
            </c:ext>
          </c:extLst>
        </c:ser>
        <c:ser>
          <c:idx val="3"/>
          <c:order val="3"/>
          <c:tx>
            <c:strRef>
              <c:f>'Фигура 4 Стокови групи'!$A$5</c:f>
              <c:strCache>
                <c:ptCount val="1"/>
                <c:pt idx="0">
                  <c:v>Метали (% промяна)</c:v>
                </c:pt>
              </c:strCache>
            </c:strRef>
          </c:tx>
          <c:spPr>
            <a:ln w="34925">
              <a:solidFill>
                <a:schemeClr val="accent2"/>
              </a:solidFill>
              <a:prstDash val="sysDash"/>
            </a:ln>
          </c:spPr>
          <c:marker>
            <c:symbol val="none"/>
          </c:marker>
          <c:cat>
            <c:numRef>
              <c:f>'Фигура 4 Стокови групи'!$B$1:$O$1</c:f>
              <c:numCache>
                <c:formatCode>General</c:formatCode>
                <c:ptCount val="7"/>
                <c:pt idx="0">
                  <c:v>2015</c:v>
                </c:pt>
                <c:pt idx="1">
                  <c:v>2016</c:v>
                </c:pt>
                <c:pt idx="2">
                  <c:v>2017</c:v>
                </c:pt>
                <c:pt idx="3">
                  <c:v>2018</c:v>
                </c:pt>
                <c:pt idx="4">
                  <c:v>2019</c:v>
                </c:pt>
                <c:pt idx="5">
                  <c:v>2020</c:v>
                </c:pt>
                <c:pt idx="6">
                  <c:v>2021</c:v>
                </c:pt>
              </c:numCache>
            </c:numRef>
          </c:cat>
          <c:val>
            <c:numRef>
              <c:f>'Фигура 4 Стокови групи'!$B$5:$O$5</c:f>
              <c:numCache>
                <c:formatCode>0.0</c:formatCode>
                <c:ptCount val="7"/>
                <c:pt idx="0">
                  <c:v>-22.996806083650185</c:v>
                </c:pt>
                <c:pt idx="1">
                  <c:v>-5.4071136252310907</c:v>
                </c:pt>
                <c:pt idx="2">
                  <c:v>22.204125950054276</c:v>
                </c:pt>
                <c:pt idx="3">
                  <c:v>5.2967911697365366</c:v>
                </c:pt>
                <c:pt idx="4">
                  <c:v>-3.6478109888683434</c:v>
                </c:pt>
                <c:pt idx="5">
                  <c:v>0.38330694870154502</c:v>
                </c:pt>
                <c:pt idx="6">
                  <c:v>0.52142751687760835</c:v>
                </c:pt>
              </c:numCache>
            </c:numRef>
          </c:val>
          <c:smooth val="0"/>
          <c:extLst>
            <c:ext xmlns:c16="http://schemas.microsoft.com/office/drawing/2014/chart" uri="{C3380CC4-5D6E-409C-BE32-E72D297353CC}">
              <c16:uniqueId val="{00000002-950A-47EF-A878-FBCEB8813A71}"/>
            </c:ext>
          </c:extLst>
        </c:ser>
        <c:dLbls>
          <c:showLegendKey val="0"/>
          <c:showVal val="0"/>
          <c:showCatName val="0"/>
          <c:showSerName val="0"/>
          <c:showPercent val="0"/>
          <c:showBubbleSize val="0"/>
        </c:dLbls>
        <c:marker val="1"/>
        <c:smooth val="0"/>
        <c:axId val="237342784"/>
        <c:axId val="237343176"/>
      </c:lineChart>
      <c:lineChart>
        <c:grouping val="standard"/>
        <c:varyColors val="0"/>
        <c:ser>
          <c:idx val="0"/>
          <c:order val="0"/>
          <c:tx>
            <c:strRef>
              <c:f>'Фигура 4 Стокови групи'!$A$2</c:f>
              <c:strCache>
                <c:ptCount val="1"/>
                <c:pt idx="0">
                  <c:v>Петрол ($/барел-средна цена) д.с.</c:v>
                </c:pt>
              </c:strCache>
            </c:strRef>
          </c:tx>
          <c:spPr>
            <a:ln w="38100">
              <a:solidFill>
                <a:schemeClr val="tx1"/>
              </a:solidFill>
            </a:ln>
          </c:spPr>
          <c:marker>
            <c:symbol val="none"/>
          </c:marker>
          <c:cat>
            <c:numRef>
              <c:f>'Фигура 4 Стокови групи'!$B$1:$O$1</c:f>
              <c:numCache>
                <c:formatCode>General</c:formatCode>
                <c:ptCount val="7"/>
                <c:pt idx="0">
                  <c:v>2015</c:v>
                </c:pt>
                <c:pt idx="1">
                  <c:v>2016</c:v>
                </c:pt>
                <c:pt idx="2">
                  <c:v>2017</c:v>
                </c:pt>
                <c:pt idx="3">
                  <c:v>2018</c:v>
                </c:pt>
                <c:pt idx="4">
                  <c:v>2019</c:v>
                </c:pt>
                <c:pt idx="5">
                  <c:v>2020</c:v>
                </c:pt>
                <c:pt idx="6">
                  <c:v>2021</c:v>
                </c:pt>
              </c:numCache>
            </c:numRef>
          </c:cat>
          <c:val>
            <c:numRef>
              <c:f>'Фигура 4 Стокови групи'!$B$2:$O$2</c:f>
              <c:numCache>
                <c:formatCode>General</c:formatCode>
                <c:ptCount val="7"/>
                <c:pt idx="0">
                  <c:v>50.792999999999999</c:v>
                </c:pt>
                <c:pt idx="1">
                  <c:v>42.837000000000003</c:v>
                </c:pt>
                <c:pt idx="2">
                  <c:v>52.814</c:v>
                </c:pt>
                <c:pt idx="3">
                  <c:v>69.376999999999995</c:v>
                </c:pt>
                <c:pt idx="4">
                  <c:v>68.759</c:v>
                </c:pt>
                <c:pt idx="5">
                  <c:v>65.73</c:v>
                </c:pt>
                <c:pt idx="6">
                  <c:v>63.095999999999997</c:v>
                </c:pt>
              </c:numCache>
            </c:numRef>
          </c:val>
          <c:smooth val="0"/>
          <c:extLst>
            <c:ext xmlns:c16="http://schemas.microsoft.com/office/drawing/2014/chart" uri="{C3380CC4-5D6E-409C-BE32-E72D297353CC}">
              <c16:uniqueId val="{00000003-950A-47EF-A878-FBCEB8813A71}"/>
            </c:ext>
          </c:extLst>
        </c:ser>
        <c:dLbls>
          <c:showLegendKey val="0"/>
          <c:showVal val="0"/>
          <c:showCatName val="0"/>
          <c:showSerName val="0"/>
          <c:showPercent val="0"/>
          <c:showBubbleSize val="0"/>
        </c:dLbls>
        <c:marker val="1"/>
        <c:smooth val="0"/>
        <c:axId val="183916768"/>
        <c:axId val="237343568"/>
      </c:lineChart>
      <c:catAx>
        <c:axId val="237342784"/>
        <c:scaling>
          <c:orientation val="minMax"/>
        </c:scaling>
        <c:delete val="0"/>
        <c:axPos val="b"/>
        <c:numFmt formatCode="General" sourceLinked="0"/>
        <c:majorTickMark val="out"/>
        <c:minorTickMark val="none"/>
        <c:tickLblPos val="low"/>
        <c:crossAx val="237343176"/>
        <c:crosses val="autoZero"/>
        <c:auto val="1"/>
        <c:lblAlgn val="ctr"/>
        <c:lblOffset val="100"/>
        <c:noMultiLvlLbl val="0"/>
      </c:catAx>
      <c:valAx>
        <c:axId val="237343176"/>
        <c:scaling>
          <c:orientation val="minMax"/>
          <c:min val="-25"/>
        </c:scaling>
        <c:delete val="0"/>
        <c:axPos val="l"/>
        <c:title>
          <c:tx>
            <c:rich>
              <a:bodyPr rot="-5400000" vert="horz"/>
              <a:lstStyle/>
              <a:p>
                <a:pPr>
                  <a:defRPr/>
                </a:pPr>
                <a:r>
                  <a:rPr lang="bg-BG"/>
                  <a:t>%</a:t>
                </a:r>
                <a:endParaRPr lang="en-US"/>
              </a:p>
            </c:rich>
          </c:tx>
          <c:overlay val="0"/>
        </c:title>
        <c:numFmt formatCode="0.0" sourceLinked="1"/>
        <c:majorTickMark val="out"/>
        <c:minorTickMark val="none"/>
        <c:tickLblPos val="nextTo"/>
        <c:crossAx val="237342784"/>
        <c:crosses val="autoZero"/>
        <c:crossBetween val="between"/>
      </c:valAx>
      <c:valAx>
        <c:axId val="237343568"/>
        <c:scaling>
          <c:orientation val="minMax"/>
          <c:max val="70"/>
          <c:min val="40"/>
        </c:scaling>
        <c:delete val="0"/>
        <c:axPos val="r"/>
        <c:title>
          <c:tx>
            <c:rich>
              <a:bodyPr rot="-5400000" vert="horz"/>
              <a:lstStyle/>
              <a:p>
                <a:pPr>
                  <a:defRPr/>
                </a:pPr>
                <a:r>
                  <a:rPr lang="en-US"/>
                  <a:t>$</a:t>
                </a:r>
                <a:r>
                  <a:rPr lang="bg-BG"/>
                  <a:t>/барел</a:t>
                </a:r>
                <a:endParaRPr lang="en-US"/>
              </a:p>
            </c:rich>
          </c:tx>
          <c:overlay val="0"/>
        </c:title>
        <c:numFmt formatCode="General" sourceLinked="1"/>
        <c:majorTickMark val="out"/>
        <c:minorTickMark val="none"/>
        <c:tickLblPos val="nextTo"/>
        <c:crossAx val="183916768"/>
        <c:crosses val="max"/>
        <c:crossBetween val="between"/>
      </c:valAx>
      <c:catAx>
        <c:axId val="183916768"/>
        <c:scaling>
          <c:orientation val="minMax"/>
        </c:scaling>
        <c:delete val="1"/>
        <c:axPos val="b"/>
        <c:numFmt formatCode="General" sourceLinked="1"/>
        <c:majorTickMark val="out"/>
        <c:minorTickMark val="none"/>
        <c:tickLblPos val="none"/>
        <c:crossAx val="237343568"/>
        <c:crosses val="autoZero"/>
        <c:auto val="1"/>
        <c:lblAlgn val="ctr"/>
        <c:lblOffset val="100"/>
        <c:noMultiLvlLbl val="0"/>
      </c:catAx>
    </c:plotArea>
    <c:legend>
      <c:legendPos val="b"/>
      <c:layout>
        <c:manualLayout>
          <c:xMode val="edge"/>
          <c:yMode val="edge"/>
          <c:x val="9.2262467191601034E-3"/>
          <c:y val="0.80075372079681717"/>
          <c:w val="0.97189954413593038"/>
          <c:h val="0.18163575136541932"/>
        </c:manualLayout>
      </c:layout>
      <c:overlay val="0"/>
      <c:txPr>
        <a:bodyPr/>
        <a:lstStyle/>
        <a:p>
          <a:pPr>
            <a:defRPr sz="900"/>
          </a:pPr>
          <a:endParaRPr lang="en-US"/>
        </a:p>
      </c:txPr>
    </c:legend>
    <c:plotVisOnly val="1"/>
    <c:dispBlanksAs val="gap"/>
    <c:showDLblsOverMax val="0"/>
  </c:chart>
  <c:spPr>
    <a:ln>
      <a:noFill/>
    </a:ln>
  </c:spPr>
  <c:txPr>
    <a:bodyPr/>
    <a:lstStyle/>
    <a:p>
      <a:pPr>
        <a:defRPr sz="10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bg-BG"/>
              <a:t>Суверенен дълг</a:t>
            </a:r>
            <a:endParaRPr lang="en-US"/>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9453696412948382"/>
          <c:y val="0.13425925925925927"/>
          <c:w val="0.75278937007874014"/>
          <c:h val="0.68656568970545351"/>
        </c:manualLayout>
      </c:layout>
      <c:barChart>
        <c:barDir val="bar"/>
        <c:grouping val="clustered"/>
        <c:varyColors val="0"/>
        <c:ser>
          <c:idx val="0"/>
          <c:order val="0"/>
          <c:tx>
            <c:strRef>
              <c:f>Дълг!$A$4</c:f>
              <c:strCache>
                <c:ptCount val="1"/>
                <c:pt idx="0">
                  <c:v>2008</c:v>
                </c:pt>
              </c:strCache>
            </c:strRef>
          </c:tx>
          <c:spPr>
            <a:pattFill prst="narVert">
              <a:fgClr>
                <a:schemeClr val="accent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Дълг!$B$2:$F$3</c:f>
              <c:multiLvlStrCache>
                <c:ptCount val="5"/>
                <c:lvl>
                  <c:pt idx="0">
                    <c:v>Други</c:v>
                  </c:pt>
                  <c:pt idx="1">
                    <c:v>Китай</c:v>
                  </c:pt>
                  <c:pt idx="2">
                    <c:v>Други</c:v>
                  </c:pt>
                  <c:pt idx="3">
                    <c:v>Еврозона</c:v>
                  </c:pt>
                  <c:pt idx="4">
                    <c:v>САЩ</c:v>
                  </c:pt>
                </c:lvl>
                <c:lvl>
                  <c:pt idx="0">
                    <c:v>Развиващи се</c:v>
                  </c:pt>
                  <c:pt idx="2">
                    <c:v>Развити</c:v>
                  </c:pt>
                </c:lvl>
              </c:multiLvlStrCache>
            </c:multiLvlStrRef>
          </c:cat>
          <c:val>
            <c:numRef>
              <c:f>Дълг!$B$4:$F$4</c:f>
              <c:numCache>
                <c:formatCode>0.0</c:formatCode>
                <c:ptCount val="5"/>
                <c:pt idx="0">
                  <c:v>4.4000000000000004</c:v>
                </c:pt>
                <c:pt idx="1">
                  <c:v>1.2</c:v>
                </c:pt>
                <c:pt idx="2">
                  <c:v>10.4</c:v>
                </c:pt>
                <c:pt idx="3">
                  <c:v>10.1</c:v>
                </c:pt>
                <c:pt idx="4">
                  <c:v>9</c:v>
                </c:pt>
              </c:numCache>
            </c:numRef>
          </c:val>
          <c:extLst>
            <c:ext xmlns:c16="http://schemas.microsoft.com/office/drawing/2014/chart" uri="{C3380CC4-5D6E-409C-BE32-E72D297353CC}">
              <c16:uniqueId val="{00000000-1738-4DF6-9F9F-60E9ED829D2B}"/>
            </c:ext>
          </c:extLst>
        </c:ser>
        <c:ser>
          <c:idx val="1"/>
          <c:order val="1"/>
          <c:tx>
            <c:strRef>
              <c:f>Дълг!$A$5</c:f>
              <c:strCache>
                <c:ptCount val="1"/>
                <c:pt idx="0">
                  <c:v>2018</c:v>
                </c:pt>
              </c:strCache>
            </c:strRef>
          </c:tx>
          <c:spPr>
            <a:pattFill prst="narHorz">
              <a:fgClr>
                <a:schemeClr val="accent2"/>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Дълг!$B$2:$F$3</c:f>
              <c:multiLvlStrCache>
                <c:ptCount val="5"/>
                <c:lvl>
                  <c:pt idx="0">
                    <c:v>Други</c:v>
                  </c:pt>
                  <c:pt idx="1">
                    <c:v>Китай</c:v>
                  </c:pt>
                  <c:pt idx="2">
                    <c:v>Други</c:v>
                  </c:pt>
                  <c:pt idx="3">
                    <c:v>Еврозона</c:v>
                  </c:pt>
                  <c:pt idx="4">
                    <c:v>САЩ</c:v>
                  </c:pt>
                </c:lvl>
                <c:lvl>
                  <c:pt idx="0">
                    <c:v>Развиващи се</c:v>
                  </c:pt>
                  <c:pt idx="2">
                    <c:v>Развити</c:v>
                  </c:pt>
                </c:lvl>
              </c:multiLvlStrCache>
            </c:multiLvlStrRef>
          </c:cat>
          <c:val>
            <c:numRef>
              <c:f>Дълг!$B$5:$F$5</c:f>
              <c:numCache>
                <c:formatCode>0.0</c:formatCode>
                <c:ptCount val="5"/>
                <c:pt idx="0">
                  <c:v>7.6</c:v>
                </c:pt>
                <c:pt idx="1">
                  <c:v>6.2</c:v>
                </c:pt>
                <c:pt idx="2">
                  <c:v>16.100000000000001</c:v>
                </c:pt>
                <c:pt idx="3">
                  <c:v>12.9</c:v>
                </c:pt>
                <c:pt idx="4">
                  <c:v>19.5</c:v>
                </c:pt>
              </c:numCache>
            </c:numRef>
          </c:val>
          <c:extLst>
            <c:ext xmlns:c16="http://schemas.microsoft.com/office/drawing/2014/chart" uri="{C3380CC4-5D6E-409C-BE32-E72D297353CC}">
              <c16:uniqueId val="{00000001-1738-4DF6-9F9F-60E9ED829D2B}"/>
            </c:ext>
          </c:extLst>
        </c:ser>
        <c:dLbls>
          <c:showLegendKey val="0"/>
          <c:showVal val="0"/>
          <c:showCatName val="0"/>
          <c:showSerName val="0"/>
          <c:showPercent val="0"/>
          <c:showBubbleSize val="0"/>
        </c:dLbls>
        <c:gapWidth val="0"/>
        <c:axId val="612878144"/>
        <c:axId val="623677888"/>
      </c:barChart>
      <c:catAx>
        <c:axId val="612878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623677888"/>
        <c:crosses val="autoZero"/>
        <c:auto val="1"/>
        <c:lblAlgn val="ctr"/>
        <c:lblOffset val="100"/>
        <c:noMultiLvlLbl val="0"/>
      </c:catAx>
      <c:valAx>
        <c:axId val="623677888"/>
        <c:scaling>
          <c:orientation val="minMax"/>
          <c:max val="20"/>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bg-BG" b="1"/>
                  <a:t>трил. щ.д.</a:t>
                </a:r>
                <a:endParaRPr lang="en-US" b="1"/>
              </a:p>
            </c:rich>
          </c:tx>
          <c:layout>
            <c:manualLayout>
              <c:xMode val="edge"/>
              <c:yMode val="edge"/>
              <c:x val="0.84838538932633423"/>
              <c:y val="0.8997677894429863"/>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612878144"/>
        <c:crosses val="autoZero"/>
        <c:crossBetween val="between"/>
      </c:valAx>
      <c:spPr>
        <a:noFill/>
        <a:ln>
          <a:noFill/>
        </a:ln>
        <a:effectLst/>
      </c:spPr>
    </c:plotArea>
    <c:legend>
      <c:legendPos val="b"/>
      <c:layout>
        <c:manualLayout>
          <c:xMode val="edge"/>
          <c:yMode val="edge"/>
          <c:x val="4.2032032995472177E-3"/>
          <c:y val="0.9181305708540084"/>
          <c:w val="0.22207832975570105"/>
          <c:h val="8.1869429145991629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solidFill>
            <a:sysClr val="windowText" lastClr="000000"/>
          </a:solidFill>
          <a:latin typeface="+mn-lt"/>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bg-BG"/>
              <a:t>Дълг на домакинствата</a:t>
            </a:r>
            <a:endParaRPr lang="en-US"/>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5611672283622822"/>
          <c:y val="0.1555497547105498"/>
          <c:w val="0.69358839618731871"/>
          <c:h val="0.67941294489724602"/>
        </c:manualLayout>
      </c:layout>
      <c:barChart>
        <c:barDir val="bar"/>
        <c:grouping val="clustered"/>
        <c:varyColors val="0"/>
        <c:ser>
          <c:idx val="0"/>
          <c:order val="0"/>
          <c:tx>
            <c:strRef>
              <c:f>Дълг!$A$22</c:f>
              <c:strCache>
                <c:ptCount val="1"/>
                <c:pt idx="0">
                  <c:v>2008</c:v>
                </c:pt>
              </c:strCache>
            </c:strRef>
          </c:tx>
          <c:spPr>
            <a:pattFill prst="narVert">
              <a:fgClr>
                <a:schemeClr val="tx2"/>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Дълг!$B$20:$F$21</c:f>
              <c:multiLvlStrCache>
                <c:ptCount val="5"/>
                <c:lvl>
                  <c:pt idx="0">
                    <c:v>Други</c:v>
                  </c:pt>
                  <c:pt idx="1">
                    <c:v>Китай</c:v>
                  </c:pt>
                  <c:pt idx="2">
                    <c:v>Други</c:v>
                  </c:pt>
                  <c:pt idx="3">
                    <c:v>Еврозона</c:v>
                  </c:pt>
                  <c:pt idx="4">
                    <c:v>САЩ</c:v>
                  </c:pt>
                </c:lvl>
                <c:lvl>
                  <c:pt idx="0">
                    <c:v>Развиващи се</c:v>
                  </c:pt>
                  <c:pt idx="2">
                    <c:v>Развити</c:v>
                  </c:pt>
                </c:lvl>
              </c:multiLvlStrCache>
            </c:multiLvlStrRef>
          </c:cat>
          <c:val>
            <c:numRef>
              <c:f>Дълг!$B$22:$F$22</c:f>
              <c:numCache>
                <c:formatCode>0.0</c:formatCode>
                <c:ptCount val="5"/>
                <c:pt idx="0">
                  <c:v>2.8</c:v>
                </c:pt>
                <c:pt idx="1">
                  <c:v>0.8</c:v>
                </c:pt>
                <c:pt idx="2">
                  <c:v>10.3</c:v>
                </c:pt>
                <c:pt idx="3">
                  <c:v>78.2</c:v>
                </c:pt>
                <c:pt idx="4">
                  <c:v>14.3</c:v>
                </c:pt>
              </c:numCache>
            </c:numRef>
          </c:val>
          <c:extLst>
            <c:ext xmlns:c16="http://schemas.microsoft.com/office/drawing/2014/chart" uri="{C3380CC4-5D6E-409C-BE32-E72D297353CC}">
              <c16:uniqueId val="{00000000-9920-4DC1-9307-783ADA0BE824}"/>
            </c:ext>
          </c:extLst>
        </c:ser>
        <c:ser>
          <c:idx val="1"/>
          <c:order val="1"/>
          <c:tx>
            <c:strRef>
              <c:f>Дълг!$A$23</c:f>
              <c:strCache>
                <c:ptCount val="1"/>
                <c:pt idx="0">
                  <c:v>2018</c:v>
                </c:pt>
              </c:strCache>
            </c:strRef>
          </c:tx>
          <c:spPr>
            <a:pattFill prst="narHorz">
              <a:fgClr>
                <a:schemeClr val="accent2"/>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Дълг!$B$20:$F$21</c:f>
              <c:multiLvlStrCache>
                <c:ptCount val="5"/>
                <c:lvl>
                  <c:pt idx="0">
                    <c:v>Други</c:v>
                  </c:pt>
                  <c:pt idx="1">
                    <c:v>Китай</c:v>
                  </c:pt>
                  <c:pt idx="2">
                    <c:v>Други</c:v>
                  </c:pt>
                  <c:pt idx="3">
                    <c:v>Еврозона</c:v>
                  </c:pt>
                  <c:pt idx="4">
                    <c:v>САЩ</c:v>
                  </c:pt>
                </c:lvl>
                <c:lvl>
                  <c:pt idx="0">
                    <c:v>Развиващи се</c:v>
                  </c:pt>
                  <c:pt idx="2">
                    <c:v>Развити</c:v>
                  </c:pt>
                </c:lvl>
              </c:multiLvlStrCache>
            </c:multiLvlStrRef>
          </c:cat>
          <c:val>
            <c:numRef>
              <c:f>Дълг!$B$23:$F$23</c:f>
              <c:numCache>
                <c:formatCode>0.0</c:formatCode>
                <c:ptCount val="5"/>
                <c:pt idx="0">
                  <c:v>4.9000000000000004</c:v>
                </c:pt>
                <c:pt idx="1">
                  <c:v>6.6</c:v>
                </c:pt>
                <c:pt idx="2">
                  <c:v>10.9</c:v>
                </c:pt>
                <c:pt idx="3">
                  <c:v>76.8</c:v>
                </c:pt>
                <c:pt idx="4">
                  <c:v>15.3</c:v>
                </c:pt>
              </c:numCache>
            </c:numRef>
          </c:val>
          <c:extLst>
            <c:ext xmlns:c16="http://schemas.microsoft.com/office/drawing/2014/chart" uri="{C3380CC4-5D6E-409C-BE32-E72D297353CC}">
              <c16:uniqueId val="{00000001-9920-4DC1-9307-783ADA0BE824}"/>
            </c:ext>
          </c:extLst>
        </c:ser>
        <c:dLbls>
          <c:showLegendKey val="0"/>
          <c:showVal val="0"/>
          <c:showCatName val="0"/>
          <c:showSerName val="0"/>
          <c:showPercent val="0"/>
          <c:showBubbleSize val="0"/>
        </c:dLbls>
        <c:gapWidth val="0"/>
        <c:axId val="1042590480"/>
        <c:axId val="1049598464"/>
      </c:barChart>
      <c:catAx>
        <c:axId val="1042590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049598464"/>
        <c:crosses val="autoZero"/>
        <c:auto val="1"/>
        <c:lblAlgn val="ctr"/>
        <c:lblOffset val="100"/>
        <c:noMultiLvlLbl val="0"/>
      </c:catAx>
      <c:valAx>
        <c:axId val="1049598464"/>
        <c:scaling>
          <c:orientation val="minMax"/>
          <c:max val="80"/>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bg-BG" b="1"/>
                  <a:t>трил. щ.д.</a:t>
                </a:r>
                <a:endParaRPr lang="en-US" b="1"/>
              </a:p>
            </c:rich>
          </c:tx>
          <c:layout>
            <c:manualLayout>
              <c:xMode val="edge"/>
              <c:yMode val="edge"/>
              <c:x val="0.84959160104986886"/>
              <c:y val="0.92369442598918894"/>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042590480"/>
        <c:crosses val="autoZero"/>
        <c:crossBetween val="between"/>
      </c:valAx>
      <c:spPr>
        <a:noFill/>
        <a:ln>
          <a:noFill/>
        </a:ln>
        <a:effectLst/>
      </c:spPr>
    </c:plotArea>
    <c:legend>
      <c:legendPos val="b"/>
      <c:layout>
        <c:manualLayout>
          <c:xMode val="edge"/>
          <c:yMode val="edge"/>
          <c:x val="1.1158742313416944E-2"/>
          <c:y val="0.89047257527107904"/>
          <c:w val="0.22431910933444191"/>
          <c:h val="0.10003751131130428"/>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solidFill>
            <a:sysClr val="windowText" lastClr="000000"/>
          </a:solidFill>
          <a:latin typeface="+mn-lt"/>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'EU USA China'!$A$2</c:f>
              <c:strCache>
                <c:ptCount val="1"/>
                <c:pt idx="0">
                  <c:v>ЕС</c:v>
                </c:pt>
              </c:strCache>
            </c:strRef>
          </c:tx>
          <c:spPr>
            <a:ln w="38100" cap="rnd">
              <a:solidFill>
                <a:schemeClr val="accent1"/>
              </a:solidFill>
              <a:prstDash val="sysDash"/>
              <a:round/>
            </a:ln>
            <a:effectLst/>
          </c:spPr>
          <c:marker>
            <c:symbol val="none"/>
          </c:marker>
          <c:cat>
            <c:numRef>
              <c:f>'EU USA China'!$B$1:$AD$1</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'EU USA China'!$B$2:$AD$2</c:f>
              <c:numCache>
                <c:formatCode>General</c:formatCode>
                <c:ptCount val="29"/>
                <c:pt idx="0">
                  <c:v>24.97</c:v>
                </c:pt>
                <c:pt idx="1">
                  <c:v>23.462</c:v>
                </c:pt>
                <c:pt idx="2">
                  <c:v>22.405999999999999</c:v>
                </c:pt>
                <c:pt idx="3">
                  <c:v>20.815000000000001</c:v>
                </c:pt>
                <c:pt idx="4">
                  <c:v>21.158999999999999</c:v>
                </c:pt>
                <c:pt idx="5">
                  <c:v>21.568000000000001</c:v>
                </c:pt>
                <c:pt idx="6">
                  <c:v>21.146000000000001</c:v>
                </c:pt>
                <c:pt idx="7">
                  <c:v>21.093</c:v>
                </c:pt>
                <c:pt idx="8">
                  <c:v>21.797000000000001</c:v>
                </c:pt>
                <c:pt idx="9">
                  <c:v>21.963000000000001</c:v>
                </c:pt>
                <c:pt idx="10">
                  <c:v>22.57</c:v>
                </c:pt>
                <c:pt idx="11">
                  <c:v>21.966000000000001</c:v>
                </c:pt>
                <c:pt idx="12">
                  <c:v>21.128</c:v>
                </c:pt>
                <c:pt idx="13">
                  <c:v>21.111000000000001</c:v>
                </c:pt>
                <c:pt idx="14">
                  <c:v>21.277000000000001</c:v>
                </c:pt>
                <c:pt idx="15">
                  <c:v>21.529</c:v>
                </c:pt>
                <c:pt idx="16">
                  <c:v>22.420999999999999</c:v>
                </c:pt>
                <c:pt idx="17">
                  <c:v>23.31</c:v>
                </c:pt>
                <c:pt idx="18">
                  <c:v>22.940999999999999</c:v>
                </c:pt>
                <c:pt idx="19">
                  <c:v>19.731999999999999</c:v>
                </c:pt>
                <c:pt idx="20">
                  <c:v>20.367999999999999</c:v>
                </c:pt>
                <c:pt idx="21">
                  <c:v>20.847999999999999</c:v>
                </c:pt>
                <c:pt idx="22">
                  <c:v>19.637</c:v>
                </c:pt>
                <c:pt idx="23">
                  <c:v>19.305</c:v>
                </c:pt>
                <c:pt idx="24">
                  <c:v>19.736000000000001</c:v>
                </c:pt>
                <c:pt idx="25">
                  <c:v>20.032</c:v>
                </c:pt>
                <c:pt idx="26">
                  <c:v>20.274999999999999</c:v>
                </c:pt>
                <c:pt idx="27">
                  <c:v>20.556000000000001</c:v>
                </c:pt>
                <c:pt idx="28">
                  <c:v>20.978999999999999</c:v>
                </c:pt>
              </c:numCache>
            </c:numRef>
          </c:val>
          <c:smooth val="0"/>
          <c:extLst>
            <c:ext xmlns:c16="http://schemas.microsoft.com/office/drawing/2014/chart" uri="{C3380CC4-5D6E-409C-BE32-E72D297353CC}">
              <c16:uniqueId val="{00000000-45E3-4D8B-80A2-B4027B55C644}"/>
            </c:ext>
          </c:extLst>
        </c:ser>
        <c:ser>
          <c:idx val="2"/>
          <c:order val="2"/>
          <c:tx>
            <c:strRef>
              <c:f>'EU USA China'!$A$4</c:f>
              <c:strCache>
                <c:ptCount val="1"/>
                <c:pt idx="0">
                  <c:v>САЩ</c:v>
                </c:pt>
              </c:strCache>
            </c:strRef>
          </c:tx>
          <c:spPr>
            <a:ln w="38100" cap="rnd">
              <a:solidFill>
                <a:schemeClr val="accent3"/>
              </a:solidFill>
              <a:prstDash val="sysDot"/>
              <a:round/>
            </a:ln>
            <a:effectLst/>
          </c:spPr>
          <c:marker>
            <c:symbol val="none"/>
          </c:marker>
          <c:cat>
            <c:numRef>
              <c:f>'EU USA China'!$B$1:$AD$1</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'EU USA China'!$B$4:$AD$4</c:f>
              <c:numCache>
                <c:formatCode>General</c:formatCode>
                <c:ptCount val="29"/>
                <c:pt idx="0">
                  <c:v>21.529</c:v>
                </c:pt>
                <c:pt idx="1">
                  <c:v>20.111000000000001</c:v>
                </c:pt>
                <c:pt idx="2">
                  <c:v>20.077999999999999</c:v>
                </c:pt>
                <c:pt idx="3">
                  <c:v>20.393999999999998</c:v>
                </c:pt>
                <c:pt idx="4">
                  <c:v>21.279</c:v>
                </c:pt>
                <c:pt idx="5">
                  <c:v>21.273</c:v>
                </c:pt>
                <c:pt idx="6">
                  <c:v>21.702000000000002</c:v>
                </c:pt>
                <c:pt idx="7">
                  <c:v>22.41</c:v>
                </c:pt>
                <c:pt idx="8">
                  <c:v>22.957999999999998</c:v>
                </c:pt>
                <c:pt idx="9">
                  <c:v>23.42</c:v>
                </c:pt>
                <c:pt idx="10">
                  <c:v>23.675000000000001</c:v>
                </c:pt>
                <c:pt idx="11">
                  <c:v>22.177</c:v>
                </c:pt>
                <c:pt idx="12">
                  <c:v>21.707999999999998</c:v>
                </c:pt>
                <c:pt idx="13">
                  <c:v>21.742000000000001</c:v>
                </c:pt>
                <c:pt idx="14">
                  <c:v>22.658999999999999</c:v>
                </c:pt>
                <c:pt idx="15">
                  <c:v>23.381</c:v>
                </c:pt>
                <c:pt idx="16">
                  <c:v>23.539000000000001</c:v>
                </c:pt>
                <c:pt idx="17">
                  <c:v>22.591999999999999</c:v>
                </c:pt>
                <c:pt idx="18">
                  <c:v>21.119</c:v>
                </c:pt>
                <c:pt idx="19">
                  <c:v>17.805</c:v>
                </c:pt>
                <c:pt idx="20">
                  <c:v>18.742999999999999</c:v>
                </c:pt>
                <c:pt idx="21">
                  <c:v>19.103999999999999</c:v>
                </c:pt>
                <c:pt idx="22">
                  <c:v>20.021000000000001</c:v>
                </c:pt>
                <c:pt idx="23">
                  <c:v>20.414000000000001</c:v>
                </c:pt>
                <c:pt idx="24">
                  <c:v>20.779</c:v>
                </c:pt>
                <c:pt idx="25">
                  <c:v>21.041</c:v>
                </c:pt>
                <c:pt idx="26">
                  <c:v>20.32</c:v>
                </c:pt>
                <c:pt idx="27">
                  <c:v>20.585999999999999</c:v>
                </c:pt>
                <c:pt idx="28">
                  <c:v>21.082000000000001</c:v>
                </c:pt>
              </c:numCache>
            </c:numRef>
          </c:val>
          <c:smooth val="0"/>
          <c:extLst>
            <c:ext xmlns:c16="http://schemas.microsoft.com/office/drawing/2014/chart" uri="{C3380CC4-5D6E-409C-BE32-E72D297353CC}">
              <c16:uniqueId val="{00000001-45E3-4D8B-80A2-B4027B55C644}"/>
            </c:ext>
          </c:extLst>
        </c:ser>
        <c:dLbls>
          <c:showLegendKey val="0"/>
          <c:showVal val="0"/>
          <c:showCatName val="0"/>
          <c:showSerName val="0"/>
          <c:showPercent val="0"/>
          <c:showBubbleSize val="0"/>
        </c:dLbls>
        <c:marker val="1"/>
        <c:smooth val="0"/>
        <c:axId val="1381404335"/>
        <c:axId val="1372403263"/>
      </c:lineChart>
      <c:lineChart>
        <c:grouping val="standard"/>
        <c:varyColors val="0"/>
        <c:ser>
          <c:idx val="1"/>
          <c:order val="1"/>
          <c:tx>
            <c:strRef>
              <c:f>'EU USA China'!$A$3</c:f>
              <c:strCache>
                <c:ptCount val="1"/>
                <c:pt idx="0">
                  <c:v>Китай (д.с.)</c:v>
                </c:pt>
              </c:strCache>
            </c:strRef>
          </c:tx>
          <c:spPr>
            <a:ln w="38100" cap="rnd">
              <a:solidFill>
                <a:srgbClr val="FF0000"/>
              </a:solidFill>
              <a:round/>
            </a:ln>
            <a:effectLst/>
          </c:spPr>
          <c:marker>
            <c:symbol val="none"/>
          </c:marker>
          <c:cat>
            <c:numRef>
              <c:f>'EU USA China'!$B$1:$AD$1</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'EU USA China'!$B$3:$AD$3</c:f>
              <c:numCache>
                <c:formatCode>General</c:formatCode>
                <c:ptCount val="29"/>
                <c:pt idx="0">
                  <c:v>34.380000000000003</c:v>
                </c:pt>
                <c:pt idx="1">
                  <c:v>35.673999999999999</c:v>
                </c:pt>
                <c:pt idx="2">
                  <c:v>39.634</c:v>
                </c:pt>
                <c:pt idx="3">
                  <c:v>43.963000000000001</c:v>
                </c:pt>
                <c:pt idx="4">
                  <c:v>40.792999999999999</c:v>
                </c:pt>
                <c:pt idx="5">
                  <c:v>39.555999999999997</c:v>
                </c:pt>
                <c:pt idx="6">
                  <c:v>38.219000000000001</c:v>
                </c:pt>
                <c:pt idx="7">
                  <c:v>36.197000000000003</c:v>
                </c:pt>
                <c:pt idx="8">
                  <c:v>35.557000000000002</c:v>
                </c:pt>
                <c:pt idx="9">
                  <c:v>34.865000000000002</c:v>
                </c:pt>
                <c:pt idx="10">
                  <c:v>34.328000000000003</c:v>
                </c:pt>
                <c:pt idx="11">
                  <c:v>36.295999999999999</c:v>
                </c:pt>
                <c:pt idx="12">
                  <c:v>36.902999999999999</c:v>
                </c:pt>
                <c:pt idx="13">
                  <c:v>40.369</c:v>
                </c:pt>
                <c:pt idx="14">
                  <c:v>42.656999999999996</c:v>
                </c:pt>
                <c:pt idx="15">
                  <c:v>40.981999999999999</c:v>
                </c:pt>
                <c:pt idx="16">
                  <c:v>40.606000000000002</c:v>
                </c:pt>
                <c:pt idx="17">
                  <c:v>41.238999999999997</c:v>
                </c:pt>
                <c:pt idx="18">
                  <c:v>43.21</c:v>
                </c:pt>
                <c:pt idx="19">
                  <c:v>46.335000000000001</c:v>
                </c:pt>
                <c:pt idx="20">
                  <c:v>47.881</c:v>
                </c:pt>
                <c:pt idx="21">
                  <c:v>48.006</c:v>
                </c:pt>
                <c:pt idx="22">
                  <c:v>47.18</c:v>
                </c:pt>
                <c:pt idx="23">
                  <c:v>47.250999999999998</c:v>
                </c:pt>
                <c:pt idx="24">
                  <c:v>46.774999999999999</c:v>
                </c:pt>
                <c:pt idx="25">
                  <c:v>44.747999999999998</c:v>
                </c:pt>
                <c:pt idx="26">
                  <c:v>44.142000000000003</c:v>
                </c:pt>
                <c:pt idx="27">
                  <c:v>44.41</c:v>
                </c:pt>
                <c:pt idx="28">
                  <c:v>44.183</c:v>
                </c:pt>
              </c:numCache>
            </c:numRef>
          </c:val>
          <c:smooth val="0"/>
          <c:extLst>
            <c:ext xmlns:c16="http://schemas.microsoft.com/office/drawing/2014/chart" uri="{C3380CC4-5D6E-409C-BE32-E72D297353CC}">
              <c16:uniqueId val="{00000002-45E3-4D8B-80A2-B4027B55C644}"/>
            </c:ext>
          </c:extLst>
        </c:ser>
        <c:dLbls>
          <c:showLegendKey val="0"/>
          <c:showVal val="0"/>
          <c:showCatName val="0"/>
          <c:showSerName val="0"/>
          <c:showPercent val="0"/>
          <c:showBubbleSize val="0"/>
        </c:dLbls>
        <c:marker val="1"/>
        <c:smooth val="0"/>
        <c:axId val="1500471727"/>
        <c:axId val="1372399935"/>
      </c:lineChart>
      <c:catAx>
        <c:axId val="1381404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372403263"/>
        <c:crosses val="autoZero"/>
        <c:auto val="1"/>
        <c:lblAlgn val="ctr"/>
        <c:lblOffset val="100"/>
        <c:noMultiLvlLbl val="0"/>
      </c:catAx>
      <c:valAx>
        <c:axId val="1372403263"/>
        <c:scaling>
          <c:orientation val="minMax"/>
          <c:min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381404335"/>
        <c:crosses val="autoZero"/>
        <c:crossBetween val="between"/>
      </c:valAx>
      <c:valAx>
        <c:axId val="1372399935"/>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500471727"/>
        <c:crosses val="max"/>
        <c:crossBetween val="between"/>
      </c:valAx>
      <c:catAx>
        <c:axId val="1500471727"/>
        <c:scaling>
          <c:orientation val="minMax"/>
        </c:scaling>
        <c:delete val="1"/>
        <c:axPos val="b"/>
        <c:numFmt formatCode="General" sourceLinked="1"/>
        <c:majorTickMark val="out"/>
        <c:minorTickMark val="none"/>
        <c:tickLblPos val="nextTo"/>
        <c:crossAx val="137239993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ysClr val="windowText" lastClr="000000"/>
          </a:solidFill>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10"/>
            <c:invertIfNegative val="0"/>
            <c:bubble3D val="0"/>
            <c:spPr>
              <a:pattFill prst="pct30">
                <a:fgClr>
                  <a:srgbClr val="FF0000"/>
                </a:fgClr>
                <a:bgClr>
                  <a:schemeClr val="bg1"/>
                </a:bgClr>
              </a:pattFill>
              <a:ln>
                <a:solidFill>
                  <a:srgbClr val="FF0000"/>
                </a:solidFill>
              </a:ln>
              <a:effectLst/>
            </c:spPr>
            <c:extLst>
              <c:ext xmlns:c16="http://schemas.microsoft.com/office/drawing/2014/chart" uri="{C3380CC4-5D6E-409C-BE32-E72D297353CC}">
                <c16:uniqueId val="{00000001-A8B5-491B-A7CE-E8FBBB456DFD}"/>
              </c:ext>
            </c:extLst>
          </c:dPt>
          <c:dPt>
            <c:idx val="25"/>
            <c:invertIfNegative val="0"/>
            <c:bubble3D val="0"/>
            <c:spPr>
              <a:pattFill prst="ltHorz">
                <a:fgClr>
                  <a:schemeClr val="accent2"/>
                </a:fgClr>
                <a:bgClr>
                  <a:schemeClr val="bg1"/>
                </a:bgClr>
              </a:pattFill>
              <a:ln>
                <a:solidFill>
                  <a:schemeClr val="accent2"/>
                </a:solidFill>
              </a:ln>
              <a:effectLst/>
            </c:spPr>
            <c:extLst>
              <c:ext xmlns:c16="http://schemas.microsoft.com/office/drawing/2014/chart" uri="{C3380CC4-5D6E-409C-BE32-E72D297353CC}">
                <c16:uniqueId val="{00000003-A8B5-491B-A7CE-E8FBBB456DFD}"/>
              </c:ext>
            </c:extLst>
          </c:dPt>
          <c:dLbls>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'Растеж ЕС'!$A$1:$A$29</c:f>
              <c:strCache>
                <c:ptCount val="29"/>
                <c:pt idx="0">
                  <c:v>Малта</c:v>
                </c:pt>
                <c:pt idx="1">
                  <c:v>Унгария</c:v>
                </c:pt>
                <c:pt idx="2">
                  <c:v>Латвия</c:v>
                </c:pt>
                <c:pt idx="3">
                  <c:v>Полша</c:v>
                </c:pt>
                <c:pt idx="4">
                  <c:v>Естония</c:v>
                </c:pt>
                <c:pt idx="5">
                  <c:v>Словения</c:v>
                </c:pt>
                <c:pt idx="6">
                  <c:v>Румъния</c:v>
                </c:pt>
                <c:pt idx="7">
                  <c:v>Кипър</c:v>
                </c:pt>
                <c:pt idx="8">
                  <c:v>Литва</c:v>
                </c:pt>
                <c:pt idx="9">
                  <c:v>Словакия</c:v>
                </c:pt>
                <c:pt idx="10">
                  <c:v>България</c:v>
                </c:pt>
                <c:pt idx="11">
                  <c:v>Ирландия</c:v>
                </c:pt>
                <c:pt idx="12">
                  <c:v>Чехия</c:v>
                </c:pt>
                <c:pt idx="13">
                  <c:v>Дания</c:v>
                </c:pt>
                <c:pt idx="14">
                  <c:v>Австрия</c:v>
                </c:pt>
                <c:pt idx="15">
                  <c:v>Швеция</c:v>
                </c:pt>
                <c:pt idx="16">
                  <c:v>Хърватия</c:v>
                </c:pt>
                <c:pt idx="17">
                  <c:v>Испания</c:v>
                </c:pt>
                <c:pt idx="18">
                  <c:v>Холандия</c:v>
                </c:pt>
                <c:pt idx="19">
                  <c:v>Финландия</c:v>
                </c:pt>
                <c:pt idx="20">
                  <c:v>Германия</c:v>
                </c:pt>
                <c:pt idx="21">
                  <c:v>Люксембург</c:v>
                </c:pt>
                <c:pt idx="22">
                  <c:v>Португалия</c:v>
                </c:pt>
                <c:pt idx="23">
                  <c:v>Гърция</c:v>
                </c:pt>
                <c:pt idx="24">
                  <c:v>Великобритания</c:v>
                </c:pt>
                <c:pt idx="25">
                  <c:v>ЕС 28</c:v>
                </c:pt>
                <c:pt idx="26">
                  <c:v>Белгия</c:v>
                </c:pt>
                <c:pt idx="27">
                  <c:v>Франция</c:v>
                </c:pt>
                <c:pt idx="28">
                  <c:v>Италия</c:v>
                </c:pt>
              </c:strCache>
            </c:strRef>
          </c:cat>
          <c:val>
            <c:numRef>
              <c:f>'Растеж ЕС'!$B$1:$B$29</c:f>
              <c:numCache>
                <c:formatCode>General</c:formatCode>
                <c:ptCount val="29"/>
                <c:pt idx="0">
                  <c:v>7.2</c:v>
                </c:pt>
                <c:pt idx="1">
                  <c:v>5.0999999999999996</c:v>
                </c:pt>
                <c:pt idx="2">
                  <c:v>5.0999999999999996</c:v>
                </c:pt>
                <c:pt idx="3">
                  <c:v>4.9000000000000004</c:v>
                </c:pt>
                <c:pt idx="4">
                  <c:v>4.2</c:v>
                </c:pt>
                <c:pt idx="5">
                  <c:v>4.0999999999999996</c:v>
                </c:pt>
                <c:pt idx="6">
                  <c:v>4.0999999999999996</c:v>
                </c:pt>
                <c:pt idx="7">
                  <c:v>3.8</c:v>
                </c:pt>
                <c:pt idx="8">
                  <c:v>3.7</c:v>
                </c:pt>
                <c:pt idx="9">
                  <c:v>3.6</c:v>
                </c:pt>
                <c:pt idx="10">
                  <c:v>3.1</c:v>
                </c:pt>
                <c:pt idx="11">
                  <c:v>3</c:v>
                </c:pt>
                <c:pt idx="12">
                  <c:v>2.8</c:v>
                </c:pt>
                <c:pt idx="13">
                  <c:v>2.6</c:v>
                </c:pt>
                <c:pt idx="14">
                  <c:v>2.4</c:v>
                </c:pt>
                <c:pt idx="15">
                  <c:v>2.4</c:v>
                </c:pt>
                <c:pt idx="16">
                  <c:v>2.2999999999999998</c:v>
                </c:pt>
                <c:pt idx="17">
                  <c:v>2.2999999999999998</c:v>
                </c:pt>
                <c:pt idx="18">
                  <c:v>2.2000000000000002</c:v>
                </c:pt>
                <c:pt idx="19">
                  <c:v>2.2000000000000002</c:v>
                </c:pt>
                <c:pt idx="20">
                  <c:v>1.911</c:v>
                </c:pt>
                <c:pt idx="21">
                  <c:v>1.7</c:v>
                </c:pt>
                <c:pt idx="22">
                  <c:v>1.7</c:v>
                </c:pt>
                <c:pt idx="23">
                  <c:v>1.6</c:v>
                </c:pt>
                <c:pt idx="24">
                  <c:v>1.4</c:v>
                </c:pt>
                <c:pt idx="25">
                  <c:v>1.4</c:v>
                </c:pt>
                <c:pt idx="26">
                  <c:v>1.2</c:v>
                </c:pt>
                <c:pt idx="27">
                  <c:v>0.6</c:v>
                </c:pt>
                <c:pt idx="28">
                  <c:v>0</c:v>
                </c:pt>
              </c:numCache>
            </c:numRef>
          </c:val>
          <c:extLst>
            <c:ext xmlns:c16="http://schemas.microsoft.com/office/drawing/2014/chart" uri="{C3380CC4-5D6E-409C-BE32-E72D297353CC}">
              <c16:uniqueId val="{00000004-A8B5-491B-A7CE-E8FBBB456DFD}"/>
            </c:ext>
          </c:extLst>
        </c:ser>
        <c:dLbls>
          <c:showLegendKey val="0"/>
          <c:showVal val="0"/>
          <c:showCatName val="0"/>
          <c:showSerName val="0"/>
          <c:showPercent val="0"/>
          <c:showBubbleSize val="0"/>
        </c:dLbls>
        <c:gapWidth val="50"/>
        <c:overlap val="-27"/>
        <c:axId val="561359392"/>
        <c:axId val="1093038864"/>
      </c:barChart>
      <c:catAx>
        <c:axId val="561359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93038864"/>
        <c:crosses val="autoZero"/>
        <c:auto val="1"/>
        <c:lblAlgn val="ctr"/>
        <c:lblOffset val="100"/>
        <c:noMultiLvlLbl val="0"/>
      </c:catAx>
      <c:valAx>
        <c:axId val="10930388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613593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CC0F17-D041-42ED-8BAF-367F660306F8}"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1D6389F3-FC7D-4D66-A55F-31738C39E521}">
      <dgm:prSet custT="1"/>
      <dgm:spPr>
        <a:solidFill>
          <a:schemeClr val="tx2"/>
        </a:solidFill>
      </dgm:spPr>
      <dgm:t>
        <a:bodyPr/>
        <a:lstStyle/>
        <a:p>
          <a:r>
            <a:rPr lang="bg-BG" sz="1200" b="0" i="0" baseline="0" dirty="0"/>
            <a:t>През 2018 г. приходите, като отношение към БВП, достигнаха 36.7%, с което бе прекъсната неблагоприятната тенденция към намаляване на бюджетните постъпления в относително изражение наблюдавана през предходните две години. Нарастване се отчита при всички приходни показатели, като с основен принос са данъчните приходите, като увеличените постъпления от данъци са следствие на увеличеното вътрешно потребление, увеличената активност на икономическите агенти и мерките на приходните администрации за подобряване на събираемостта на приходите и борба с контрабандата.</a:t>
          </a:r>
          <a:r>
            <a:rPr lang="bg-BG" sz="1200" dirty="0"/>
            <a:t> Увеличаването на приходите, особено когато е постигнато в условия на непроменени данъчни ставки, е положително и ролята на данъчната администрация (и косвено на цялото правителството) в никакъв случай не трябва да се подценява.</a:t>
          </a:r>
          <a:endParaRPr lang="en-US" sz="1200" dirty="0"/>
        </a:p>
      </dgm:t>
    </dgm:pt>
    <dgm:pt modelId="{76CAB620-DB8F-4DCC-9E94-E273FEBC1D30}" type="parTrans" cxnId="{771FDC60-2CE5-438E-8655-3DAFC471227B}">
      <dgm:prSet/>
      <dgm:spPr/>
      <dgm:t>
        <a:bodyPr/>
        <a:lstStyle/>
        <a:p>
          <a:endParaRPr lang="en-US" sz="1200"/>
        </a:p>
      </dgm:t>
    </dgm:pt>
    <dgm:pt modelId="{744C6EB9-24EC-4E35-9DBF-B62F942140E3}" type="sibTrans" cxnId="{771FDC60-2CE5-438E-8655-3DAFC471227B}">
      <dgm:prSet/>
      <dgm:spPr/>
      <dgm:t>
        <a:bodyPr/>
        <a:lstStyle/>
        <a:p>
          <a:endParaRPr lang="en-US" sz="1200"/>
        </a:p>
      </dgm:t>
    </dgm:pt>
    <dgm:pt modelId="{BB791503-D11C-4BC2-848F-B61EB3F1A42E}">
      <dgm:prSet custT="1"/>
      <dgm:spPr>
        <a:solidFill>
          <a:schemeClr val="accent4">
            <a:lumMod val="40000"/>
            <a:lumOff val="60000"/>
          </a:schemeClr>
        </a:solidFill>
      </dgm:spPr>
      <dgm:t>
        <a:bodyPr/>
        <a:lstStyle/>
        <a:p>
          <a:r>
            <a:rPr lang="bg-BG" sz="1200" dirty="0"/>
            <a:t>Структурата на данъчните приходи остава общо взето непроменена – има само незначителни изменения в относителните дялове по отделните групи. Икономическата теория постулира, че облагането на печалбата и индивидуалните доходи има по-силно изразен негативен ефект върху икономическия растеж в сравнение с данъците върху потреблението (косвените данъци). Това може да се тълкува като аргумент в полза на косвените данъци. В същото време обаче, големият недостатък на косвените данъци е тяхната регресивност, което не позволява постигането на по-голяма справедливост при разпределението на данъчното бреме. </a:t>
          </a:r>
          <a:endParaRPr lang="en-US" sz="1200" dirty="0"/>
        </a:p>
      </dgm:t>
    </dgm:pt>
    <dgm:pt modelId="{BB98CE7F-7712-4B11-B9E1-E4EF519F3672}" type="parTrans" cxnId="{2E9DC23E-68A0-4751-8DFE-85AE876E934C}">
      <dgm:prSet/>
      <dgm:spPr/>
      <dgm:t>
        <a:bodyPr/>
        <a:lstStyle/>
        <a:p>
          <a:endParaRPr lang="en-US" sz="1200"/>
        </a:p>
      </dgm:t>
    </dgm:pt>
    <dgm:pt modelId="{398A3CA9-C2A9-425E-B4F6-B9DB10D09DF3}" type="sibTrans" cxnId="{2E9DC23E-68A0-4751-8DFE-85AE876E934C}">
      <dgm:prSet/>
      <dgm:spPr/>
      <dgm:t>
        <a:bodyPr/>
        <a:lstStyle/>
        <a:p>
          <a:endParaRPr lang="en-US" sz="1200"/>
        </a:p>
      </dgm:t>
    </dgm:pt>
    <dgm:pt modelId="{B5528EE3-B551-4315-A451-CAA7C83F2BC8}">
      <dgm:prSet custT="1"/>
      <dgm:spPr>
        <a:solidFill>
          <a:schemeClr val="accent5">
            <a:lumMod val="40000"/>
            <a:lumOff val="60000"/>
          </a:schemeClr>
        </a:solidFill>
      </dgm:spPr>
      <dgm:t>
        <a:bodyPr/>
        <a:lstStyle/>
        <a:p>
          <a:r>
            <a:rPr lang="bg-BG" sz="1200" dirty="0"/>
            <a:t>Все по-наложително е да се дискутират евентуални реформи в посока увеличаване дела на преките данъци за сметка на косвените и преосмисляне на пропорционалното облагане. </a:t>
          </a:r>
          <a:endParaRPr lang="en-US" sz="1200" dirty="0"/>
        </a:p>
      </dgm:t>
    </dgm:pt>
    <dgm:pt modelId="{BFEC79C2-5BAD-417B-A0B8-4A8F3ED092F2}" type="parTrans" cxnId="{735ABEF0-70FF-4881-A4DF-19A75673D5D7}">
      <dgm:prSet/>
      <dgm:spPr/>
      <dgm:t>
        <a:bodyPr/>
        <a:lstStyle/>
        <a:p>
          <a:endParaRPr lang="en-US" sz="1200"/>
        </a:p>
      </dgm:t>
    </dgm:pt>
    <dgm:pt modelId="{7D0F53F0-FA1B-4BE8-A965-9457C265717D}" type="sibTrans" cxnId="{735ABEF0-70FF-4881-A4DF-19A75673D5D7}">
      <dgm:prSet/>
      <dgm:spPr/>
      <dgm:t>
        <a:bodyPr/>
        <a:lstStyle/>
        <a:p>
          <a:endParaRPr lang="en-US" sz="1200"/>
        </a:p>
      </dgm:t>
    </dgm:pt>
    <dgm:pt modelId="{4223F4D5-5CBD-4B91-8C63-2D46F3B5233F}" type="pres">
      <dgm:prSet presAssocID="{8BCC0F17-D041-42ED-8BAF-367F660306F8}" presName="linear" presStyleCnt="0">
        <dgm:presLayoutVars>
          <dgm:animLvl val="lvl"/>
          <dgm:resizeHandles val="exact"/>
        </dgm:presLayoutVars>
      </dgm:prSet>
      <dgm:spPr/>
    </dgm:pt>
    <dgm:pt modelId="{DC2C0368-3579-4367-B8AD-05E2FD292B4D}" type="pres">
      <dgm:prSet presAssocID="{1D6389F3-FC7D-4D66-A55F-31738C39E521}" presName="parentText" presStyleLbl="node1" presStyleIdx="0" presStyleCnt="3">
        <dgm:presLayoutVars>
          <dgm:chMax val="0"/>
          <dgm:bulletEnabled val="1"/>
        </dgm:presLayoutVars>
      </dgm:prSet>
      <dgm:spPr/>
    </dgm:pt>
    <dgm:pt modelId="{7F6372FF-6AD9-4155-80F6-F76B59D11AD7}" type="pres">
      <dgm:prSet presAssocID="{744C6EB9-24EC-4E35-9DBF-B62F942140E3}" presName="spacer" presStyleCnt="0"/>
      <dgm:spPr/>
    </dgm:pt>
    <dgm:pt modelId="{949FC61A-0878-47D6-B105-EA5BD11EF7A9}" type="pres">
      <dgm:prSet presAssocID="{BB791503-D11C-4BC2-848F-B61EB3F1A42E}" presName="parentText" presStyleLbl="node1" presStyleIdx="1" presStyleCnt="3">
        <dgm:presLayoutVars>
          <dgm:chMax val="0"/>
          <dgm:bulletEnabled val="1"/>
        </dgm:presLayoutVars>
      </dgm:prSet>
      <dgm:spPr/>
    </dgm:pt>
    <dgm:pt modelId="{EC6CCFAE-A6DC-453A-B5C8-28CC5BBC4390}" type="pres">
      <dgm:prSet presAssocID="{398A3CA9-C2A9-425E-B4F6-B9DB10D09DF3}" presName="spacer" presStyleCnt="0"/>
      <dgm:spPr/>
    </dgm:pt>
    <dgm:pt modelId="{1A28A0BF-D322-476F-9293-3ECD0F48B23F}" type="pres">
      <dgm:prSet presAssocID="{B5528EE3-B551-4315-A451-CAA7C83F2BC8}" presName="parentText" presStyleLbl="node1" presStyleIdx="2" presStyleCnt="3" custLinFactY="296" custLinFactNeighborX="485" custLinFactNeighborY="100000">
        <dgm:presLayoutVars>
          <dgm:chMax val="0"/>
          <dgm:bulletEnabled val="1"/>
        </dgm:presLayoutVars>
      </dgm:prSet>
      <dgm:spPr/>
    </dgm:pt>
  </dgm:ptLst>
  <dgm:cxnLst>
    <dgm:cxn modelId="{0729EC01-E7E6-40F7-9194-E59F0D1B2973}" type="presOf" srcId="{8BCC0F17-D041-42ED-8BAF-367F660306F8}" destId="{4223F4D5-5CBD-4B91-8C63-2D46F3B5233F}" srcOrd="0" destOrd="0" presId="urn:microsoft.com/office/officeart/2005/8/layout/vList2"/>
    <dgm:cxn modelId="{85C89435-4571-45CF-AA8C-663956169E6E}" type="presOf" srcId="{BB791503-D11C-4BC2-848F-B61EB3F1A42E}" destId="{949FC61A-0878-47D6-B105-EA5BD11EF7A9}" srcOrd="0" destOrd="0" presId="urn:microsoft.com/office/officeart/2005/8/layout/vList2"/>
    <dgm:cxn modelId="{2E9DC23E-68A0-4751-8DFE-85AE876E934C}" srcId="{8BCC0F17-D041-42ED-8BAF-367F660306F8}" destId="{BB791503-D11C-4BC2-848F-B61EB3F1A42E}" srcOrd="1" destOrd="0" parTransId="{BB98CE7F-7712-4B11-B9E1-E4EF519F3672}" sibTransId="{398A3CA9-C2A9-425E-B4F6-B9DB10D09DF3}"/>
    <dgm:cxn modelId="{771FDC60-2CE5-438E-8655-3DAFC471227B}" srcId="{8BCC0F17-D041-42ED-8BAF-367F660306F8}" destId="{1D6389F3-FC7D-4D66-A55F-31738C39E521}" srcOrd="0" destOrd="0" parTransId="{76CAB620-DB8F-4DCC-9E94-E273FEBC1D30}" sibTransId="{744C6EB9-24EC-4E35-9DBF-B62F942140E3}"/>
    <dgm:cxn modelId="{46A29471-ECE2-4378-853D-9BF1E1AD5A5B}" type="presOf" srcId="{1D6389F3-FC7D-4D66-A55F-31738C39E521}" destId="{DC2C0368-3579-4367-B8AD-05E2FD292B4D}" srcOrd="0" destOrd="0" presId="urn:microsoft.com/office/officeart/2005/8/layout/vList2"/>
    <dgm:cxn modelId="{F4DE0DB3-7DC4-4D58-AED7-9EA139933A1B}" type="presOf" srcId="{B5528EE3-B551-4315-A451-CAA7C83F2BC8}" destId="{1A28A0BF-D322-476F-9293-3ECD0F48B23F}" srcOrd="0" destOrd="0" presId="urn:microsoft.com/office/officeart/2005/8/layout/vList2"/>
    <dgm:cxn modelId="{735ABEF0-70FF-4881-A4DF-19A75673D5D7}" srcId="{8BCC0F17-D041-42ED-8BAF-367F660306F8}" destId="{B5528EE3-B551-4315-A451-CAA7C83F2BC8}" srcOrd="2" destOrd="0" parTransId="{BFEC79C2-5BAD-417B-A0B8-4A8F3ED092F2}" sibTransId="{7D0F53F0-FA1B-4BE8-A965-9457C265717D}"/>
    <dgm:cxn modelId="{527F58B8-7712-45C5-A036-54A4B34A0E57}" type="presParOf" srcId="{4223F4D5-5CBD-4B91-8C63-2D46F3B5233F}" destId="{DC2C0368-3579-4367-B8AD-05E2FD292B4D}" srcOrd="0" destOrd="0" presId="urn:microsoft.com/office/officeart/2005/8/layout/vList2"/>
    <dgm:cxn modelId="{D98AB796-6831-4B03-AE67-C8F4EC3E0FA0}" type="presParOf" srcId="{4223F4D5-5CBD-4B91-8C63-2D46F3B5233F}" destId="{7F6372FF-6AD9-4155-80F6-F76B59D11AD7}" srcOrd="1" destOrd="0" presId="urn:microsoft.com/office/officeart/2005/8/layout/vList2"/>
    <dgm:cxn modelId="{5D43379D-AF6B-49AE-99A8-752C5A7A9435}" type="presParOf" srcId="{4223F4D5-5CBD-4B91-8C63-2D46F3B5233F}" destId="{949FC61A-0878-47D6-B105-EA5BD11EF7A9}" srcOrd="2" destOrd="0" presId="urn:microsoft.com/office/officeart/2005/8/layout/vList2"/>
    <dgm:cxn modelId="{8F02785B-9733-4143-AAD3-BB710B94F877}" type="presParOf" srcId="{4223F4D5-5CBD-4B91-8C63-2D46F3B5233F}" destId="{EC6CCFAE-A6DC-453A-B5C8-28CC5BBC4390}" srcOrd="3" destOrd="0" presId="urn:microsoft.com/office/officeart/2005/8/layout/vList2"/>
    <dgm:cxn modelId="{C8BC2A01-5004-42F3-8BF8-DD819A41F889}" type="presParOf" srcId="{4223F4D5-5CBD-4B91-8C63-2D46F3B5233F}" destId="{1A28A0BF-D322-476F-9293-3ECD0F48B23F}"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2C5262E-D3BD-44BA-9DAE-251F3A9840A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CF0B08A-F45F-46E5-BBA0-26AA2CCC670F}">
      <dgm:prSet custT="1"/>
      <dgm:spPr/>
      <dgm:t>
        <a:bodyPr anchor="ctr"/>
        <a:lstStyle/>
        <a:p>
          <a:r>
            <a:rPr lang="bg-BG" sz="2000" dirty="0">
              <a:solidFill>
                <a:schemeClr val="accent6">
                  <a:lumMod val="75000"/>
                </a:schemeClr>
              </a:solidFill>
            </a:rPr>
            <a:t>Търговията, транспортът, строителството, финансовият сектор и операциите с недвижими имоти продължават да задвижват икономическия растеж</a:t>
          </a:r>
          <a:endParaRPr lang="en-US" sz="2000" dirty="0">
            <a:solidFill>
              <a:schemeClr val="accent6">
                <a:lumMod val="75000"/>
              </a:schemeClr>
            </a:solidFill>
          </a:endParaRPr>
        </a:p>
      </dgm:t>
    </dgm:pt>
    <dgm:pt modelId="{45B9842F-D700-45D8-B77D-38E5B231D536}" type="parTrans" cxnId="{5DD09357-6785-42EA-A519-0D2451F11D9C}">
      <dgm:prSet/>
      <dgm:spPr/>
      <dgm:t>
        <a:bodyPr/>
        <a:lstStyle/>
        <a:p>
          <a:endParaRPr lang="en-US" sz="2000">
            <a:solidFill>
              <a:schemeClr val="accent6">
                <a:lumMod val="75000"/>
              </a:schemeClr>
            </a:solidFill>
          </a:endParaRPr>
        </a:p>
      </dgm:t>
    </dgm:pt>
    <dgm:pt modelId="{5EF4BCAA-685B-42C4-A08B-7529701F70B0}" type="sibTrans" cxnId="{5DD09357-6785-42EA-A519-0D2451F11D9C}">
      <dgm:prSet/>
      <dgm:spPr/>
      <dgm:t>
        <a:bodyPr/>
        <a:lstStyle/>
        <a:p>
          <a:endParaRPr lang="en-US" sz="2000">
            <a:solidFill>
              <a:schemeClr val="accent6">
                <a:lumMod val="75000"/>
              </a:schemeClr>
            </a:solidFill>
          </a:endParaRPr>
        </a:p>
      </dgm:t>
    </dgm:pt>
    <dgm:pt modelId="{7F06DE99-23B6-4A38-9FBC-3FF3C6610AD7}">
      <dgm:prSet custT="1"/>
      <dgm:spPr/>
      <dgm:t>
        <a:bodyPr anchor="ctr"/>
        <a:lstStyle/>
        <a:p>
          <a:r>
            <a:rPr lang="bg-BG" sz="2000" dirty="0">
              <a:solidFill>
                <a:schemeClr val="accent6">
                  <a:lumMod val="75000"/>
                </a:schemeClr>
              </a:solidFill>
            </a:rPr>
            <a:t>Стагнацията в индустрията и спадът в селското стопанство в края на 2018 г. частично се компенсират от растежа на брутната добавена стойност в строителството (6.6% за последното тримесечие на 2018 г. в сравнение със същия период на 2017 г.) и във финансовия сектор и операциите с недвижими имоти съответно с 10.9% и 9.7%. </a:t>
          </a:r>
          <a:endParaRPr lang="en-US" sz="2000" dirty="0">
            <a:solidFill>
              <a:schemeClr val="accent6">
                <a:lumMod val="75000"/>
              </a:schemeClr>
            </a:solidFill>
          </a:endParaRPr>
        </a:p>
      </dgm:t>
    </dgm:pt>
    <dgm:pt modelId="{8CC9D38E-2546-435F-9C1D-257E78BE4D5A}" type="parTrans" cxnId="{0A327F83-18A1-4AA2-B640-0860BB4BD821}">
      <dgm:prSet/>
      <dgm:spPr/>
      <dgm:t>
        <a:bodyPr/>
        <a:lstStyle/>
        <a:p>
          <a:endParaRPr lang="en-US" sz="2000">
            <a:solidFill>
              <a:schemeClr val="accent6">
                <a:lumMod val="75000"/>
              </a:schemeClr>
            </a:solidFill>
          </a:endParaRPr>
        </a:p>
      </dgm:t>
    </dgm:pt>
    <dgm:pt modelId="{F0B2466E-7115-46F3-A6A3-009ED4ED0AD9}" type="sibTrans" cxnId="{0A327F83-18A1-4AA2-B640-0860BB4BD821}">
      <dgm:prSet/>
      <dgm:spPr/>
      <dgm:t>
        <a:bodyPr/>
        <a:lstStyle/>
        <a:p>
          <a:endParaRPr lang="en-US" sz="2000">
            <a:solidFill>
              <a:schemeClr val="accent6">
                <a:lumMod val="75000"/>
              </a:schemeClr>
            </a:solidFill>
          </a:endParaRPr>
        </a:p>
      </dgm:t>
    </dgm:pt>
    <dgm:pt modelId="{594911FC-21B7-4B71-A887-BA6C08362725}">
      <dgm:prSet custT="1"/>
      <dgm:spPr/>
      <dgm:t>
        <a:bodyPr anchor="ctr"/>
        <a:lstStyle/>
        <a:p>
          <a:r>
            <a:rPr lang="bg-BG" sz="2000" dirty="0">
              <a:solidFill>
                <a:schemeClr val="accent6">
                  <a:lumMod val="75000"/>
                </a:schemeClr>
              </a:solidFill>
            </a:rPr>
            <a:t>Българската икономика е предимно концентрирана в </a:t>
          </a:r>
          <a:r>
            <a:rPr lang="bg-BG" sz="2000" i="1" dirty="0">
              <a:solidFill>
                <a:schemeClr val="accent6">
                  <a:lumMod val="75000"/>
                </a:schemeClr>
              </a:solidFill>
            </a:rPr>
            <a:t>нетъргуемия сектор, който въпреки че беше най-сериозно засегнат от кризата през 2008 г., бързо се възстановява и продължава да определя динамиката на българската икономика.</a:t>
          </a:r>
          <a:r>
            <a:rPr lang="bg-BG" sz="2000" dirty="0">
              <a:solidFill>
                <a:schemeClr val="accent6">
                  <a:lumMod val="75000"/>
                </a:schemeClr>
              </a:solidFill>
            </a:rPr>
            <a:t> </a:t>
          </a:r>
          <a:endParaRPr lang="en-US" sz="2000" dirty="0">
            <a:solidFill>
              <a:schemeClr val="accent6">
                <a:lumMod val="75000"/>
              </a:schemeClr>
            </a:solidFill>
          </a:endParaRPr>
        </a:p>
      </dgm:t>
    </dgm:pt>
    <dgm:pt modelId="{34BCC7DB-885B-4F00-B71D-3631C39F9E2D}" type="parTrans" cxnId="{97157C31-D9A6-403E-89BF-DB0DC11F13EE}">
      <dgm:prSet/>
      <dgm:spPr/>
      <dgm:t>
        <a:bodyPr/>
        <a:lstStyle/>
        <a:p>
          <a:endParaRPr lang="en-US" sz="2000">
            <a:solidFill>
              <a:schemeClr val="accent6">
                <a:lumMod val="75000"/>
              </a:schemeClr>
            </a:solidFill>
          </a:endParaRPr>
        </a:p>
      </dgm:t>
    </dgm:pt>
    <dgm:pt modelId="{7FD39BFE-31B8-4261-98A9-719160199FBA}" type="sibTrans" cxnId="{97157C31-D9A6-403E-89BF-DB0DC11F13EE}">
      <dgm:prSet/>
      <dgm:spPr/>
      <dgm:t>
        <a:bodyPr/>
        <a:lstStyle/>
        <a:p>
          <a:endParaRPr lang="en-US" sz="2000">
            <a:solidFill>
              <a:schemeClr val="accent6">
                <a:lumMod val="75000"/>
              </a:schemeClr>
            </a:solidFill>
          </a:endParaRPr>
        </a:p>
      </dgm:t>
    </dgm:pt>
    <dgm:pt modelId="{76BA6208-CB7F-4D84-99F1-CA9804348B27}">
      <dgm:prSet custT="1"/>
      <dgm:spPr/>
      <dgm:t>
        <a:bodyPr anchor="ctr"/>
        <a:lstStyle/>
        <a:p>
          <a:r>
            <a:rPr lang="bg-BG" sz="2000" dirty="0">
              <a:solidFill>
                <a:schemeClr val="accent6">
                  <a:lumMod val="75000"/>
                </a:schemeClr>
              </a:solidFill>
            </a:rPr>
            <a:t>Приносът на структурните фондове към растежа 0.6 %</a:t>
          </a:r>
          <a:endParaRPr lang="en-US" sz="2000" dirty="0">
            <a:solidFill>
              <a:schemeClr val="accent6">
                <a:lumMod val="75000"/>
              </a:schemeClr>
            </a:solidFill>
          </a:endParaRPr>
        </a:p>
      </dgm:t>
    </dgm:pt>
    <dgm:pt modelId="{DE221A16-2E01-4967-A5AF-E7309E973A2C}" type="parTrans" cxnId="{450FC67A-6F64-4A36-AD3E-5626FCAD76AB}">
      <dgm:prSet/>
      <dgm:spPr/>
      <dgm:t>
        <a:bodyPr/>
        <a:lstStyle/>
        <a:p>
          <a:endParaRPr lang="en-US" sz="2000">
            <a:solidFill>
              <a:schemeClr val="accent6">
                <a:lumMod val="75000"/>
              </a:schemeClr>
            </a:solidFill>
          </a:endParaRPr>
        </a:p>
      </dgm:t>
    </dgm:pt>
    <dgm:pt modelId="{A2A4B18C-D263-4EC0-A63B-8E42C08C6DBB}" type="sibTrans" cxnId="{450FC67A-6F64-4A36-AD3E-5626FCAD76AB}">
      <dgm:prSet/>
      <dgm:spPr/>
      <dgm:t>
        <a:bodyPr/>
        <a:lstStyle/>
        <a:p>
          <a:endParaRPr lang="en-US" sz="2000">
            <a:solidFill>
              <a:schemeClr val="accent6">
                <a:lumMod val="75000"/>
              </a:schemeClr>
            </a:solidFill>
          </a:endParaRPr>
        </a:p>
      </dgm:t>
    </dgm:pt>
    <dgm:pt modelId="{C85A5B5E-A00B-4C83-9958-3E740C02D5FC}" type="pres">
      <dgm:prSet presAssocID="{82C5262E-D3BD-44BA-9DAE-251F3A9840A8}" presName="vert0" presStyleCnt="0">
        <dgm:presLayoutVars>
          <dgm:dir/>
          <dgm:animOne val="branch"/>
          <dgm:animLvl val="lvl"/>
        </dgm:presLayoutVars>
      </dgm:prSet>
      <dgm:spPr/>
    </dgm:pt>
    <dgm:pt modelId="{A7F2B124-DB7A-40FE-8435-878EF96F99F7}" type="pres">
      <dgm:prSet presAssocID="{3CF0B08A-F45F-46E5-BBA0-26AA2CCC670F}" presName="thickLine" presStyleLbl="alignNode1" presStyleIdx="0" presStyleCnt="4"/>
      <dgm:spPr/>
    </dgm:pt>
    <dgm:pt modelId="{92447834-DDF4-438A-B312-2EA919A6C4E2}" type="pres">
      <dgm:prSet presAssocID="{3CF0B08A-F45F-46E5-BBA0-26AA2CCC670F}" presName="horz1" presStyleCnt="0"/>
      <dgm:spPr/>
    </dgm:pt>
    <dgm:pt modelId="{97D358E6-36EB-4C09-B483-C9BCCD116C51}" type="pres">
      <dgm:prSet presAssocID="{3CF0B08A-F45F-46E5-BBA0-26AA2CCC670F}" presName="tx1" presStyleLbl="revTx" presStyleIdx="0" presStyleCnt="4"/>
      <dgm:spPr/>
    </dgm:pt>
    <dgm:pt modelId="{56CD85CC-12A5-4A06-ACB2-43C21DF0CDF0}" type="pres">
      <dgm:prSet presAssocID="{3CF0B08A-F45F-46E5-BBA0-26AA2CCC670F}" presName="vert1" presStyleCnt="0"/>
      <dgm:spPr/>
    </dgm:pt>
    <dgm:pt modelId="{5BC6BEF9-C4A6-4C37-936A-8431F3518048}" type="pres">
      <dgm:prSet presAssocID="{7F06DE99-23B6-4A38-9FBC-3FF3C6610AD7}" presName="thickLine" presStyleLbl="alignNode1" presStyleIdx="1" presStyleCnt="4"/>
      <dgm:spPr/>
    </dgm:pt>
    <dgm:pt modelId="{3958F233-3525-4372-96CA-ED9385DBF8DB}" type="pres">
      <dgm:prSet presAssocID="{7F06DE99-23B6-4A38-9FBC-3FF3C6610AD7}" presName="horz1" presStyleCnt="0"/>
      <dgm:spPr/>
    </dgm:pt>
    <dgm:pt modelId="{4244026C-5B24-46ED-9FD7-7FCB96FF0446}" type="pres">
      <dgm:prSet presAssocID="{7F06DE99-23B6-4A38-9FBC-3FF3C6610AD7}" presName="tx1" presStyleLbl="revTx" presStyleIdx="1" presStyleCnt="4"/>
      <dgm:spPr/>
    </dgm:pt>
    <dgm:pt modelId="{337D0F77-8450-46E3-8394-ED9894838104}" type="pres">
      <dgm:prSet presAssocID="{7F06DE99-23B6-4A38-9FBC-3FF3C6610AD7}" presName="vert1" presStyleCnt="0"/>
      <dgm:spPr/>
    </dgm:pt>
    <dgm:pt modelId="{5A870497-1C36-4076-8431-DDF14C2861BE}" type="pres">
      <dgm:prSet presAssocID="{594911FC-21B7-4B71-A887-BA6C08362725}" presName="thickLine" presStyleLbl="alignNode1" presStyleIdx="2" presStyleCnt="4"/>
      <dgm:spPr/>
    </dgm:pt>
    <dgm:pt modelId="{9BCD851A-9279-4675-B015-92B8A0CEAE8C}" type="pres">
      <dgm:prSet presAssocID="{594911FC-21B7-4B71-A887-BA6C08362725}" presName="horz1" presStyleCnt="0"/>
      <dgm:spPr/>
    </dgm:pt>
    <dgm:pt modelId="{23DD8982-8868-4BDF-B76B-959250F55E8E}" type="pres">
      <dgm:prSet presAssocID="{594911FC-21B7-4B71-A887-BA6C08362725}" presName="tx1" presStyleLbl="revTx" presStyleIdx="2" presStyleCnt="4"/>
      <dgm:spPr/>
    </dgm:pt>
    <dgm:pt modelId="{8EF0F80C-6794-4100-BAC5-81A7F82913B1}" type="pres">
      <dgm:prSet presAssocID="{594911FC-21B7-4B71-A887-BA6C08362725}" presName="vert1" presStyleCnt="0"/>
      <dgm:spPr/>
    </dgm:pt>
    <dgm:pt modelId="{3F9FEFEB-E50F-4213-80F4-93C30461E03C}" type="pres">
      <dgm:prSet presAssocID="{76BA6208-CB7F-4D84-99F1-CA9804348B27}" presName="thickLine" presStyleLbl="alignNode1" presStyleIdx="3" presStyleCnt="4"/>
      <dgm:spPr/>
    </dgm:pt>
    <dgm:pt modelId="{382F75C0-AFC0-495F-804D-B04A7DFD64EC}" type="pres">
      <dgm:prSet presAssocID="{76BA6208-CB7F-4D84-99F1-CA9804348B27}" presName="horz1" presStyleCnt="0"/>
      <dgm:spPr/>
    </dgm:pt>
    <dgm:pt modelId="{6D5A71CA-AE1A-4576-A954-F80A928C4D61}" type="pres">
      <dgm:prSet presAssocID="{76BA6208-CB7F-4D84-99F1-CA9804348B27}" presName="tx1" presStyleLbl="revTx" presStyleIdx="3" presStyleCnt="4"/>
      <dgm:spPr/>
    </dgm:pt>
    <dgm:pt modelId="{18CD072B-0519-4847-9E5E-3C6EB46F7CD5}" type="pres">
      <dgm:prSet presAssocID="{76BA6208-CB7F-4D84-99F1-CA9804348B27}" presName="vert1" presStyleCnt="0"/>
      <dgm:spPr/>
    </dgm:pt>
  </dgm:ptLst>
  <dgm:cxnLst>
    <dgm:cxn modelId="{97157C31-D9A6-403E-89BF-DB0DC11F13EE}" srcId="{82C5262E-D3BD-44BA-9DAE-251F3A9840A8}" destId="{594911FC-21B7-4B71-A887-BA6C08362725}" srcOrd="2" destOrd="0" parTransId="{34BCC7DB-885B-4F00-B71D-3631C39F9E2D}" sibTransId="{7FD39BFE-31B8-4261-98A9-719160199FBA}"/>
    <dgm:cxn modelId="{CAEDAD3A-03F3-4FFB-A474-AC75A1F9D799}" type="presOf" srcId="{3CF0B08A-F45F-46E5-BBA0-26AA2CCC670F}" destId="{97D358E6-36EB-4C09-B483-C9BCCD116C51}" srcOrd="0" destOrd="0" presId="urn:microsoft.com/office/officeart/2008/layout/LinedList"/>
    <dgm:cxn modelId="{5DD09357-6785-42EA-A519-0D2451F11D9C}" srcId="{82C5262E-D3BD-44BA-9DAE-251F3A9840A8}" destId="{3CF0B08A-F45F-46E5-BBA0-26AA2CCC670F}" srcOrd="0" destOrd="0" parTransId="{45B9842F-D700-45D8-B77D-38E5B231D536}" sibTransId="{5EF4BCAA-685B-42C4-A08B-7529701F70B0}"/>
    <dgm:cxn modelId="{450FC67A-6F64-4A36-AD3E-5626FCAD76AB}" srcId="{82C5262E-D3BD-44BA-9DAE-251F3A9840A8}" destId="{76BA6208-CB7F-4D84-99F1-CA9804348B27}" srcOrd="3" destOrd="0" parTransId="{DE221A16-2E01-4967-A5AF-E7309E973A2C}" sibTransId="{A2A4B18C-D263-4EC0-A63B-8E42C08C6DBB}"/>
    <dgm:cxn modelId="{0A327F83-18A1-4AA2-B640-0860BB4BD821}" srcId="{82C5262E-D3BD-44BA-9DAE-251F3A9840A8}" destId="{7F06DE99-23B6-4A38-9FBC-3FF3C6610AD7}" srcOrd="1" destOrd="0" parTransId="{8CC9D38E-2546-435F-9C1D-257E78BE4D5A}" sibTransId="{F0B2466E-7115-46F3-A6A3-009ED4ED0AD9}"/>
    <dgm:cxn modelId="{DA6C2EA8-4C11-49CE-AA4D-247398BAACF0}" type="presOf" srcId="{7F06DE99-23B6-4A38-9FBC-3FF3C6610AD7}" destId="{4244026C-5B24-46ED-9FD7-7FCB96FF0446}" srcOrd="0" destOrd="0" presId="urn:microsoft.com/office/officeart/2008/layout/LinedList"/>
    <dgm:cxn modelId="{9E3E89F0-EFC4-41DD-9CC4-32C941FCE777}" type="presOf" srcId="{594911FC-21B7-4B71-A887-BA6C08362725}" destId="{23DD8982-8868-4BDF-B76B-959250F55E8E}" srcOrd="0" destOrd="0" presId="urn:microsoft.com/office/officeart/2008/layout/LinedList"/>
    <dgm:cxn modelId="{9D6777F3-8A7A-4D51-B632-485C0BE93CF5}" type="presOf" srcId="{82C5262E-D3BD-44BA-9DAE-251F3A9840A8}" destId="{C85A5B5E-A00B-4C83-9958-3E740C02D5FC}" srcOrd="0" destOrd="0" presId="urn:microsoft.com/office/officeart/2008/layout/LinedList"/>
    <dgm:cxn modelId="{2E0086F3-130C-4839-88FA-B078AB0601D7}" type="presOf" srcId="{76BA6208-CB7F-4D84-99F1-CA9804348B27}" destId="{6D5A71CA-AE1A-4576-A954-F80A928C4D61}" srcOrd="0" destOrd="0" presId="urn:microsoft.com/office/officeart/2008/layout/LinedList"/>
    <dgm:cxn modelId="{6E50BD3E-D87B-4D5C-90C3-BE15594AE07B}" type="presParOf" srcId="{C85A5B5E-A00B-4C83-9958-3E740C02D5FC}" destId="{A7F2B124-DB7A-40FE-8435-878EF96F99F7}" srcOrd="0" destOrd="0" presId="urn:microsoft.com/office/officeart/2008/layout/LinedList"/>
    <dgm:cxn modelId="{94DFF0BB-5180-4283-8E27-B9BB538AE2BB}" type="presParOf" srcId="{C85A5B5E-A00B-4C83-9958-3E740C02D5FC}" destId="{92447834-DDF4-438A-B312-2EA919A6C4E2}" srcOrd="1" destOrd="0" presId="urn:microsoft.com/office/officeart/2008/layout/LinedList"/>
    <dgm:cxn modelId="{6F553179-9EDA-4E59-BAE7-9FED896D20F3}" type="presParOf" srcId="{92447834-DDF4-438A-B312-2EA919A6C4E2}" destId="{97D358E6-36EB-4C09-B483-C9BCCD116C51}" srcOrd="0" destOrd="0" presId="urn:microsoft.com/office/officeart/2008/layout/LinedList"/>
    <dgm:cxn modelId="{53F963F8-1DB4-47AA-AE85-03358D011BA5}" type="presParOf" srcId="{92447834-DDF4-438A-B312-2EA919A6C4E2}" destId="{56CD85CC-12A5-4A06-ACB2-43C21DF0CDF0}" srcOrd="1" destOrd="0" presId="urn:microsoft.com/office/officeart/2008/layout/LinedList"/>
    <dgm:cxn modelId="{0816F037-D1AD-4701-881F-D0F77D5086FE}" type="presParOf" srcId="{C85A5B5E-A00B-4C83-9958-3E740C02D5FC}" destId="{5BC6BEF9-C4A6-4C37-936A-8431F3518048}" srcOrd="2" destOrd="0" presId="urn:microsoft.com/office/officeart/2008/layout/LinedList"/>
    <dgm:cxn modelId="{873A0863-D908-48C6-810C-18F91FD6D585}" type="presParOf" srcId="{C85A5B5E-A00B-4C83-9958-3E740C02D5FC}" destId="{3958F233-3525-4372-96CA-ED9385DBF8DB}" srcOrd="3" destOrd="0" presId="urn:microsoft.com/office/officeart/2008/layout/LinedList"/>
    <dgm:cxn modelId="{093DD28D-C23F-455D-84F4-71A3D993A874}" type="presParOf" srcId="{3958F233-3525-4372-96CA-ED9385DBF8DB}" destId="{4244026C-5B24-46ED-9FD7-7FCB96FF0446}" srcOrd="0" destOrd="0" presId="urn:microsoft.com/office/officeart/2008/layout/LinedList"/>
    <dgm:cxn modelId="{8CD6B4BB-966D-43BE-BFEB-477D2ACC0FDD}" type="presParOf" srcId="{3958F233-3525-4372-96CA-ED9385DBF8DB}" destId="{337D0F77-8450-46E3-8394-ED9894838104}" srcOrd="1" destOrd="0" presId="urn:microsoft.com/office/officeart/2008/layout/LinedList"/>
    <dgm:cxn modelId="{E269B1FD-433E-4664-9A9C-FB1EB1A52E23}" type="presParOf" srcId="{C85A5B5E-A00B-4C83-9958-3E740C02D5FC}" destId="{5A870497-1C36-4076-8431-DDF14C2861BE}" srcOrd="4" destOrd="0" presId="urn:microsoft.com/office/officeart/2008/layout/LinedList"/>
    <dgm:cxn modelId="{9F1B95CF-E3EF-42EA-AA78-4C30A46096E1}" type="presParOf" srcId="{C85A5B5E-A00B-4C83-9958-3E740C02D5FC}" destId="{9BCD851A-9279-4675-B015-92B8A0CEAE8C}" srcOrd="5" destOrd="0" presId="urn:microsoft.com/office/officeart/2008/layout/LinedList"/>
    <dgm:cxn modelId="{25A6DF36-9D53-4286-9C85-E578D18E974B}" type="presParOf" srcId="{9BCD851A-9279-4675-B015-92B8A0CEAE8C}" destId="{23DD8982-8868-4BDF-B76B-959250F55E8E}" srcOrd="0" destOrd="0" presId="urn:microsoft.com/office/officeart/2008/layout/LinedList"/>
    <dgm:cxn modelId="{08B5A663-07B2-49DA-937B-811FAA8BC9E9}" type="presParOf" srcId="{9BCD851A-9279-4675-B015-92B8A0CEAE8C}" destId="{8EF0F80C-6794-4100-BAC5-81A7F82913B1}" srcOrd="1" destOrd="0" presId="urn:microsoft.com/office/officeart/2008/layout/LinedList"/>
    <dgm:cxn modelId="{67751C27-A63E-4C9C-998E-8436A2EA2B7A}" type="presParOf" srcId="{C85A5B5E-A00B-4C83-9958-3E740C02D5FC}" destId="{3F9FEFEB-E50F-4213-80F4-93C30461E03C}" srcOrd="6" destOrd="0" presId="urn:microsoft.com/office/officeart/2008/layout/LinedList"/>
    <dgm:cxn modelId="{610602B8-30D1-450E-9271-457A721C6FA2}" type="presParOf" srcId="{C85A5B5E-A00B-4C83-9958-3E740C02D5FC}" destId="{382F75C0-AFC0-495F-804D-B04A7DFD64EC}" srcOrd="7" destOrd="0" presId="urn:microsoft.com/office/officeart/2008/layout/LinedList"/>
    <dgm:cxn modelId="{DB52439A-CBC8-422D-9B8A-956FF0FB22C1}" type="presParOf" srcId="{382F75C0-AFC0-495F-804D-B04A7DFD64EC}" destId="{6D5A71CA-AE1A-4576-A954-F80A928C4D61}" srcOrd="0" destOrd="0" presId="urn:microsoft.com/office/officeart/2008/layout/LinedList"/>
    <dgm:cxn modelId="{888992BF-D2C5-43B5-9EA4-A676CC613120}" type="presParOf" srcId="{382F75C0-AFC0-495F-804D-B04A7DFD64EC}" destId="{18CD072B-0519-4847-9E5E-3C6EB46F7CD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FBB7720-B480-4E10-B035-2C0DC4A1E3C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D9E6144-5B5B-4634-819A-76B87E3B6383}">
      <dgm:prSet/>
      <dgm:spPr/>
      <dgm:t>
        <a:bodyPr/>
        <a:lstStyle/>
        <a:p>
          <a:r>
            <a:rPr lang="bg-BG">
              <a:solidFill>
                <a:schemeClr val="accent2">
                  <a:lumMod val="75000"/>
                </a:schemeClr>
              </a:solidFill>
            </a:rPr>
            <a:t>Нараства през докризисния период средногодишно около 13%, стагнира по време на кризата и дори през 2013 г. реализира отрицателен темп на растеж от -5,2%, за да се възстанови, но при слаб растеж след това – средно около 4%. </a:t>
          </a:r>
          <a:endParaRPr lang="en-US">
            <a:solidFill>
              <a:schemeClr val="accent2">
                <a:lumMod val="75000"/>
              </a:schemeClr>
            </a:solidFill>
          </a:endParaRPr>
        </a:p>
      </dgm:t>
    </dgm:pt>
    <dgm:pt modelId="{FE78F647-CAEA-4ED7-B5D1-9CAB8EE912DA}" type="parTrans" cxnId="{4B71BD78-F630-4389-9145-372965413439}">
      <dgm:prSet/>
      <dgm:spPr/>
      <dgm:t>
        <a:bodyPr/>
        <a:lstStyle/>
        <a:p>
          <a:endParaRPr lang="en-US">
            <a:solidFill>
              <a:schemeClr val="accent2">
                <a:lumMod val="75000"/>
              </a:schemeClr>
            </a:solidFill>
          </a:endParaRPr>
        </a:p>
      </dgm:t>
    </dgm:pt>
    <dgm:pt modelId="{E64575E6-87B8-43AA-9368-88204DBB2DF0}" type="sibTrans" cxnId="{4B71BD78-F630-4389-9145-372965413439}">
      <dgm:prSet/>
      <dgm:spPr/>
      <dgm:t>
        <a:bodyPr/>
        <a:lstStyle/>
        <a:p>
          <a:endParaRPr lang="en-US">
            <a:solidFill>
              <a:schemeClr val="accent2">
                <a:lumMod val="75000"/>
              </a:schemeClr>
            </a:solidFill>
          </a:endParaRPr>
        </a:p>
      </dgm:t>
    </dgm:pt>
    <dgm:pt modelId="{355637BB-084B-495B-8BFD-B04C19D76F4D}">
      <dgm:prSet/>
      <dgm:spPr/>
      <dgm:t>
        <a:bodyPr/>
        <a:lstStyle/>
        <a:p>
          <a:r>
            <a:rPr lang="bg-BG">
              <a:solidFill>
                <a:schemeClr val="accent2">
                  <a:lumMod val="75000"/>
                </a:schemeClr>
              </a:solidFill>
            </a:rPr>
            <a:t>Строителството отбелязва почти двойно съкращаване на фирмената печалба през 2018 г. спрямо 2008 г., което в по-малка степен се наблюдава и при </a:t>
          </a:r>
          <a:r>
            <a:rPr lang="en-US">
              <a:solidFill>
                <a:schemeClr val="accent2">
                  <a:lumMod val="75000"/>
                </a:schemeClr>
              </a:solidFill>
            </a:rPr>
            <a:t>IT-</a:t>
          </a:r>
          <a:r>
            <a:rPr lang="bg-BG">
              <a:solidFill>
                <a:schemeClr val="accent2">
                  <a:lumMod val="75000"/>
                </a:schemeClr>
              </a:solidFill>
            </a:rPr>
            <a:t>сектора и телекомуникациите (-15%). </a:t>
          </a:r>
          <a:endParaRPr lang="en-US">
            <a:solidFill>
              <a:schemeClr val="accent2">
                <a:lumMod val="75000"/>
              </a:schemeClr>
            </a:solidFill>
          </a:endParaRPr>
        </a:p>
      </dgm:t>
    </dgm:pt>
    <dgm:pt modelId="{4942F35F-D61A-49A5-8B88-E92A545D9C30}" type="parTrans" cxnId="{189FC9CB-1C8D-4C17-AC55-ED4F99630DFB}">
      <dgm:prSet/>
      <dgm:spPr/>
      <dgm:t>
        <a:bodyPr/>
        <a:lstStyle/>
        <a:p>
          <a:endParaRPr lang="en-US">
            <a:solidFill>
              <a:schemeClr val="accent2">
                <a:lumMod val="75000"/>
              </a:schemeClr>
            </a:solidFill>
          </a:endParaRPr>
        </a:p>
      </dgm:t>
    </dgm:pt>
    <dgm:pt modelId="{36033FC1-3B61-4C3F-B788-FA7C93808594}" type="sibTrans" cxnId="{189FC9CB-1C8D-4C17-AC55-ED4F99630DFB}">
      <dgm:prSet/>
      <dgm:spPr/>
      <dgm:t>
        <a:bodyPr/>
        <a:lstStyle/>
        <a:p>
          <a:endParaRPr lang="en-US">
            <a:solidFill>
              <a:schemeClr val="accent2">
                <a:lumMod val="75000"/>
              </a:schemeClr>
            </a:solidFill>
          </a:endParaRPr>
        </a:p>
      </dgm:t>
    </dgm:pt>
    <dgm:pt modelId="{ABA1D992-CACC-4168-9BC1-4B3556EED3F0}">
      <dgm:prSet/>
      <dgm:spPr/>
      <dgm:t>
        <a:bodyPr/>
        <a:lstStyle/>
        <a:p>
          <a:r>
            <a:rPr lang="bg-BG" b="1" i="1">
              <a:solidFill>
                <a:schemeClr val="accent2">
                  <a:lumMod val="75000"/>
                </a:schemeClr>
              </a:solidFill>
            </a:rPr>
            <a:t>Свиването на фирмените печалби е свързано с увеличаването на заплащането на труда в страната</a:t>
          </a:r>
          <a:r>
            <a:rPr lang="bg-BG">
              <a:solidFill>
                <a:schemeClr val="accent2">
                  <a:lumMod val="75000"/>
                </a:schemeClr>
              </a:solidFill>
            </a:rPr>
            <a:t> </a:t>
          </a:r>
          <a:r>
            <a:rPr lang="en-GB">
              <a:solidFill>
                <a:schemeClr val="accent2">
                  <a:lumMod val="75000"/>
                </a:schemeClr>
              </a:solidFill>
            </a:rPr>
            <a:t>(</a:t>
          </a:r>
          <a:r>
            <a:rPr lang="bg-BG">
              <a:solidFill>
                <a:schemeClr val="accent2">
                  <a:lumMod val="75000"/>
                </a:schemeClr>
              </a:solidFill>
            </a:rPr>
            <a:t>корелация между работните заплати и фирмената печалба от 0,94 като към 2018 г.</a:t>
          </a:r>
          <a:r>
            <a:rPr lang="en-GB">
              <a:solidFill>
                <a:schemeClr val="accent2">
                  <a:lumMod val="75000"/>
                </a:schemeClr>
              </a:solidFill>
            </a:rPr>
            <a:t>)</a:t>
          </a:r>
          <a:endParaRPr lang="en-US">
            <a:solidFill>
              <a:schemeClr val="accent2">
                <a:lumMod val="75000"/>
              </a:schemeClr>
            </a:solidFill>
          </a:endParaRPr>
        </a:p>
      </dgm:t>
    </dgm:pt>
    <dgm:pt modelId="{E47674EF-91ED-4E67-A8D2-8419579AAEB6}" type="parTrans" cxnId="{A46D12BD-62D6-4DAD-BEF1-13EE6AC69710}">
      <dgm:prSet/>
      <dgm:spPr/>
      <dgm:t>
        <a:bodyPr/>
        <a:lstStyle/>
        <a:p>
          <a:endParaRPr lang="en-US">
            <a:solidFill>
              <a:schemeClr val="accent2">
                <a:lumMod val="75000"/>
              </a:schemeClr>
            </a:solidFill>
          </a:endParaRPr>
        </a:p>
      </dgm:t>
    </dgm:pt>
    <dgm:pt modelId="{8B25B940-4675-4789-92DE-A2C6A381EC62}" type="sibTrans" cxnId="{A46D12BD-62D6-4DAD-BEF1-13EE6AC69710}">
      <dgm:prSet/>
      <dgm:spPr/>
      <dgm:t>
        <a:bodyPr/>
        <a:lstStyle/>
        <a:p>
          <a:endParaRPr lang="en-US">
            <a:solidFill>
              <a:schemeClr val="accent2">
                <a:lumMod val="75000"/>
              </a:schemeClr>
            </a:solidFill>
          </a:endParaRPr>
        </a:p>
      </dgm:t>
    </dgm:pt>
    <dgm:pt modelId="{B9DDE42C-0990-475B-98EE-A6EDF6601563}" type="pres">
      <dgm:prSet presAssocID="{EFBB7720-B480-4E10-B035-2C0DC4A1E3CB}" presName="linear" presStyleCnt="0">
        <dgm:presLayoutVars>
          <dgm:animLvl val="lvl"/>
          <dgm:resizeHandles val="exact"/>
        </dgm:presLayoutVars>
      </dgm:prSet>
      <dgm:spPr/>
    </dgm:pt>
    <dgm:pt modelId="{81984233-0710-4B7C-BD03-2BDD108B1F7A}" type="pres">
      <dgm:prSet presAssocID="{ED9E6144-5B5B-4634-819A-76B87E3B6383}" presName="parentText" presStyleLbl="node1" presStyleIdx="0" presStyleCnt="3">
        <dgm:presLayoutVars>
          <dgm:chMax val="0"/>
          <dgm:bulletEnabled val="1"/>
        </dgm:presLayoutVars>
      </dgm:prSet>
      <dgm:spPr/>
    </dgm:pt>
    <dgm:pt modelId="{8DBD7839-D48F-4862-B932-4B6EA44E23D5}" type="pres">
      <dgm:prSet presAssocID="{E64575E6-87B8-43AA-9368-88204DBB2DF0}" presName="spacer" presStyleCnt="0"/>
      <dgm:spPr/>
    </dgm:pt>
    <dgm:pt modelId="{091034BD-CD21-42C0-8AFA-9071A137E92B}" type="pres">
      <dgm:prSet presAssocID="{355637BB-084B-495B-8BFD-B04C19D76F4D}" presName="parentText" presStyleLbl="node1" presStyleIdx="1" presStyleCnt="3">
        <dgm:presLayoutVars>
          <dgm:chMax val="0"/>
          <dgm:bulletEnabled val="1"/>
        </dgm:presLayoutVars>
      </dgm:prSet>
      <dgm:spPr/>
    </dgm:pt>
    <dgm:pt modelId="{D2F3C07B-500E-4816-AAE7-79D3FD593079}" type="pres">
      <dgm:prSet presAssocID="{36033FC1-3B61-4C3F-B788-FA7C93808594}" presName="spacer" presStyleCnt="0"/>
      <dgm:spPr/>
    </dgm:pt>
    <dgm:pt modelId="{AE98EF6E-D9B4-498A-81CF-08CC4BC4EA82}" type="pres">
      <dgm:prSet presAssocID="{ABA1D992-CACC-4168-9BC1-4B3556EED3F0}" presName="parentText" presStyleLbl="node1" presStyleIdx="2" presStyleCnt="3">
        <dgm:presLayoutVars>
          <dgm:chMax val="0"/>
          <dgm:bulletEnabled val="1"/>
        </dgm:presLayoutVars>
      </dgm:prSet>
      <dgm:spPr/>
    </dgm:pt>
  </dgm:ptLst>
  <dgm:cxnLst>
    <dgm:cxn modelId="{023DB411-09BB-4ABE-839C-57DE62EE6A25}" type="presOf" srcId="{ABA1D992-CACC-4168-9BC1-4B3556EED3F0}" destId="{AE98EF6E-D9B4-498A-81CF-08CC4BC4EA82}" srcOrd="0" destOrd="0" presId="urn:microsoft.com/office/officeart/2005/8/layout/vList2"/>
    <dgm:cxn modelId="{48C4EB5D-FD6F-4804-A340-57EDB30E5947}" type="presOf" srcId="{355637BB-084B-495B-8BFD-B04C19D76F4D}" destId="{091034BD-CD21-42C0-8AFA-9071A137E92B}" srcOrd="0" destOrd="0" presId="urn:microsoft.com/office/officeart/2005/8/layout/vList2"/>
    <dgm:cxn modelId="{4B71BD78-F630-4389-9145-372965413439}" srcId="{EFBB7720-B480-4E10-B035-2C0DC4A1E3CB}" destId="{ED9E6144-5B5B-4634-819A-76B87E3B6383}" srcOrd="0" destOrd="0" parTransId="{FE78F647-CAEA-4ED7-B5D1-9CAB8EE912DA}" sibTransId="{E64575E6-87B8-43AA-9368-88204DBB2DF0}"/>
    <dgm:cxn modelId="{A46D12BD-62D6-4DAD-BEF1-13EE6AC69710}" srcId="{EFBB7720-B480-4E10-B035-2C0DC4A1E3CB}" destId="{ABA1D992-CACC-4168-9BC1-4B3556EED3F0}" srcOrd="2" destOrd="0" parTransId="{E47674EF-91ED-4E67-A8D2-8419579AAEB6}" sibTransId="{8B25B940-4675-4789-92DE-A2C6A381EC62}"/>
    <dgm:cxn modelId="{218AE3C8-5FAE-4819-8EA5-14DC40284B1F}" type="presOf" srcId="{ED9E6144-5B5B-4634-819A-76B87E3B6383}" destId="{81984233-0710-4B7C-BD03-2BDD108B1F7A}" srcOrd="0" destOrd="0" presId="urn:microsoft.com/office/officeart/2005/8/layout/vList2"/>
    <dgm:cxn modelId="{189FC9CB-1C8D-4C17-AC55-ED4F99630DFB}" srcId="{EFBB7720-B480-4E10-B035-2C0DC4A1E3CB}" destId="{355637BB-084B-495B-8BFD-B04C19D76F4D}" srcOrd="1" destOrd="0" parTransId="{4942F35F-D61A-49A5-8B88-E92A545D9C30}" sibTransId="{36033FC1-3B61-4C3F-B788-FA7C93808594}"/>
    <dgm:cxn modelId="{3C6566D7-970A-44E8-913B-8AC6E61AE3C6}" type="presOf" srcId="{EFBB7720-B480-4E10-B035-2C0DC4A1E3CB}" destId="{B9DDE42C-0990-475B-98EE-A6EDF6601563}" srcOrd="0" destOrd="0" presId="urn:microsoft.com/office/officeart/2005/8/layout/vList2"/>
    <dgm:cxn modelId="{7914148A-CCA6-4142-BD97-FCDE5B0DF59F}" type="presParOf" srcId="{B9DDE42C-0990-475B-98EE-A6EDF6601563}" destId="{81984233-0710-4B7C-BD03-2BDD108B1F7A}" srcOrd="0" destOrd="0" presId="urn:microsoft.com/office/officeart/2005/8/layout/vList2"/>
    <dgm:cxn modelId="{30148A42-2E94-4475-92D0-BCEF8D4E2A99}" type="presParOf" srcId="{B9DDE42C-0990-475B-98EE-A6EDF6601563}" destId="{8DBD7839-D48F-4862-B932-4B6EA44E23D5}" srcOrd="1" destOrd="0" presId="urn:microsoft.com/office/officeart/2005/8/layout/vList2"/>
    <dgm:cxn modelId="{1C528681-78A9-4357-8267-A83FEB39A9E0}" type="presParOf" srcId="{B9DDE42C-0990-475B-98EE-A6EDF6601563}" destId="{091034BD-CD21-42C0-8AFA-9071A137E92B}" srcOrd="2" destOrd="0" presId="urn:microsoft.com/office/officeart/2005/8/layout/vList2"/>
    <dgm:cxn modelId="{7366660D-BB94-485C-BE04-EC57117DBE86}" type="presParOf" srcId="{B9DDE42C-0990-475B-98EE-A6EDF6601563}" destId="{D2F3C07B-500E-4816-AAE7-79D3FD593079}" srcOrd="3" destOrd="0" presId="urn:microsoft.com/office/officeart/2005/8/layout/vList2"/>
    <dgm:cxn modelId="{A1BF97CC-27D8-447A-BF29-793DBD245086}" type="presParOf" srcId="{B9DDE42C-0990-475B-98EE-A6EDF6601563}" destId="{AE98EF6E-D9B4-498A-81CF-08CC4BC4EA8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0E2ED5-568F-4E7C-8C42-A502EDCF405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B9B3D07-AAED-44B9-A53D-8DA881D65FFF}">
      <dgm:prSet/>
      <dgm:spPr/>
      <dgm:t>
        <a:bodyPr anchor="ctr"/>
        <a:lstStyle/>
        <a:p>
          <a:r>
            <a:rPr lang="bg-BG" i="1" dirty="0">
              <a:solidFill>
                <a:schemeClr val="bg2">
                  <a:lumMod val="50000"/>
                </a:schemeClr>
              </a:solidFill>
            </a:rPr>
            <a:t>Задълженията на общините</a:t>
          </a:r>
          <a:r>
            <a:rPr lang="bg-BG" dirty="0">
              <a:solidFill>
                <a:schemeClr val="bg2">
                  <a:lumMod val="50000"/>
                </a:schemeClr>
              </a:solidFill>
            </a:rPr>
            <a:t> продължават да нарастват и през 2018 г. Средният дял на приходите в общите постъпления за страната намалява до 36,65%, спрямо 38,39%. В края на 2018 г. само 38 общини отчитат дял на приходите от общите постъпления, който е по-висок от средния за страната.</a:t>
          </a:r>
          <a:endParaRPr lang="en-US" dirty="0">
            <a:solidFill>
              <a:schemeClr val="bg2">
                <a:lumMod val="50000"/>
              </a:schemeClr>
            </a:solidFill>
          </a:endParaRPr>
        </a:p>
      </dgm:t>
    </dgm:pt>
    <dgm:pt modelId="{25DCB47A-E2D7-464A-A848-28E6C886FCDA}" type="parTrans" cxnId="{AB3B062B-E179-4A55-A38C-FCC49A0BD4C8}">
      <dgm:prSet/>
      <dgm:spPr/>
      <dgm:t>
        <a:bodyPr/>
        <a:lstStyle/>
        <a:p>
          <a:endParaRPr lang="en-US">
            <a:solidFill>
              <a:schemeClr val="bg2">
                <a:lumMod val="50000"/>
              </a:schemeClr>
            </a:solidFill>
          </a:endParaRPr>
        </a:p>
      </dgm:t>
    </dgm:pt>
    <dgm:pt modelId="{EDB7325F-EBE6-44C0-B0AC-453D70EFC6A1}" type="sibTrans" cxnId="{AB3B062B-E179-4A55-A38C-FCC49A0BD4C8}">
      <dgm:prSet/>
      <dgm:spPr/>
      <dgm:t>
        <a:bodyPr/>
        <a:lstStyle/>
        <a:p>
          <a:endParaRPr lang="en-US">
            <a:solidFill>
              <a:schemeClr val="bg2">
                <a:lumMod val="50000"/>
              </a:schemeClr>
            </a:solidFill>
          </a:endParaRPr>
        </a:p>
      </dgm:t>
    </dgm:pt>
    <dgm:pt modelId="{15BBD9C7-10A8-443E-B5DB-BDB8791A42C8}">
      <dgm:prSet/>
      <dgm:spPr/>
      <dgm:t>
        <a:bodyPr anchor="ctr"/>
        <a:lstStyle/>
        <a:p>
          <a:r>
            <a:rPr lang="bg-BG" dirty="0">
              <a:solidFill>
                <a:schemeClr val="bg2">
                  <a:lumMod val="50000"/>
                </a:schemeClr>
              </a:solidFill>
            </a:rPr>
            <a:t>Средното за страната равнище на размера на дълга като процент от планираните приходи, изравнителна субсидия и други трансфери за местни дейности от централния бюджет е 50,25% (при 48,08% за 2017 г.).</a:t>
          </a:r>
          <a:endParaRPr lang="en-US" dirty="0">
            <a:solidFill>
              <a:schemeClr val="bg2">
                <a:lumMod val="50000"/>
              </a:schemeClr>
            </a:solidFill>
          </a:endParaRPr>
        </a:p>
      </dgm:t>
    </dgm:pt>
    <dgm:pt modelId="{50AF1663-DDB0-402F-9434-315EE384E8DA}" type="parTrans" cxnId="{70487E38-900F-4DF5-821C-5DAB23D9B228}">
      <dgm:prSet/>
      <dgm:spPr/>
      <dgm:t>
        <a:bodyPr/>
        <a:lstStyle/>
        <a:p>
          <a:endParaRPr lang="en-US">
            <a:solidFill>
              <a:schemeClr val="bg2">
                <a:lumMod val="50000"/>
              </a:schemeClr>
            </a:solidFill>
          </a:endParaRPr>
        </a:p>
      </dgm:t>
    </dgm:pt>
    <dgm:pt modelId="{5371D33B-74F9-4F7E-8E22-EEE938562586}" type="sibTrans" cxnId="{70487E38-900F-4DF5-821C-5DAB23D9B228}">
      <dgm:prSet/>
      <dgm:spPr/>
      <dgm:t>
        <a:bodyPr/>
        <a:lstStyle/>
        <a:p>
          <a:endParaRPr lang="en-US">
            <a:solidFill>
              <a:schemeClr val="bg2">
                <a:lumMod val="50000"/>
              </a:schemeClr>
            </a:solidFill>
          </a:endParaRPr>
        </a:p>
      </dgm:t>
    </dgm:pt>
    <dgm:pt modelId="{F33F7906-D4D5-4FB8-8CFC-B19D605A765C}">
      <dgm:prSet/>
      <dgm:spPr/>
      <dgm:t>
        <a:bodyPr anchor="ctr"/>
        <a:lstStyle/>
        <a:p>
          <a:r>
            <a:rPr lang="bg-BG" dirty="0">
              <a:solidFill>
                <a:schemeClr val="bg2">
                  <a:lumMod val="50000"/>
                </a:schemeClr>
              </a:solidFill>
            </a:rPr>
            <a:t>Задължения на общините над 10% от БВП </a:t>
          </a:r>
          <a:endParaRPr lang="en-US" dirty="0">
            <a:solidFill>
              <a:schemeClr val="bg2">
                <a:lumMod val="50000"/>
              </a:schemeClr>
            </a:solidFill>
          </a:endParaRPr>
        </a:p>
      </dgm:t>
    </dgm:pt>
    <dgm:pt modelId="{92382A41-8C95-46E8-8C1F-B1B8CB182790}" type="parTrans" cxnId="{96995A36-3EF2-40A1-8C4F-2D656FD0DBCD}">
      <dgm:prSet/>
      <dgm:spPr/>
      <dgm:t>
        <a:bodyPr/>
        <a:lstStyle/>
        <a:p>
          <a:endParaRPr lang="en-US">
            <a:solidFill>
              <a:schemeClr val="bg2">
                <a:lumMod val="50000"/>
              </a:schemeClr>
            </a:solidFill>
          </a:endParaRPr>
        </a:p>
      </dgm:t>
    </dgm:pt>
    <dgm:pt modelId="{AD1D564A-42B5-473F-B705-8C48EF66BA1E}" type="sibTrans" cxnId="{96995A36-3EF2-40A1-8C4F-2D656FD0DBCD}">
      <dgm:prSet/>
      <dgm:spPr/>
      <dgm:t>
        <a:bodyPr/>
        <a:lstStyle/>
        <a:p>
          <a:endParaRPr lang="en-US">
            <a:solidFill>
              <a:schemeClr val="bg2">
                <a:lumMod val="50000"/>
              </a:schemeClr>
            </a:solidFill>
          </a:endParaRPr>
        </a:p>
      </dgm:t>
    </dgm:pt>
    <dgm:pt modelId="{6592CD9C-00B7-4C73-9843-6098A783E5C7}">
      <dgm:prSet/>
      <dgm:spPr/>
      <dgm:t>
        <a:bodyPr anchor="ctr"/>
        <a:lstStyle/>
        <a:p>
          <a:r>
            <a:rPr lang="bg-BG" dirty="0">
              <a:solidFill>
                <a:schemeClr val="bg2">
                  <a:lumMod val="50000"/>
                </a:schemeClr>
              </a:solidFill>
            </a:rPr>
            <a:t>З</a:t>
          </a:r>
          <a:r>
            <a:rPr lang="bg-BG" i="1" dirty="0">
              <a:solidFill>
                <a:schemeClr val="bg2">
                  <a:lumMod val="50000"/>
                </a:schemeClr>
              </a:solidFill>
            </a:rPr>
            <a:t>адължения на държавните предприятия</a:t>
          </a:r>
          <a:r>
            <a:rPr lang="bg-BG" dirty="0">
              <a:solidFill>
                <a:schemeClr val="bg2">
                  <a:lumMod val="50000"/>
                </a:schemeClr>
              </a:solidFill>
            </a:rPr>
            <a:t> над 10% от БВП </a:t>
          </a:r>
          <a:endParaRPr lang="en-US" dirty="0">
            <a:solidFill>
              <a:schemeClr val="bg2">
                <a:lumMod val="50000"/>
              </a:schemeClr>
            </a:solidFill>
          </a:endParaRPr>
        </a:p>
      </dgm:t>
    </dgm:pt>
    <dgm:pt modelId="{5BBE0804-A540-407F-AE3A-156F80797760}" type="parTrans" cxnId="{FA50CE39-C49D-4682-9126-5EF64036F1A9}">
      <dgm:prSet/>
      <dgm:spPr/>
      <dgm:t>
        <a:bodyPr/>
        <a:lstStyle/>
        <a:p>
          <a:endParaRPr lang="en-US">
            <a:solidFill>
              <a:schemeClr val="bg2">
                <a:lumMod val="50000"/>
              </a:schemeClr>
            </a:solidFill>
          </a:endParaRPr>
        </a:p>
      </dgm:t>
    </dgm:pt>
    <dgm:pt modelId="{459E7F04-A6AB-47A6-A411-FB9E7C4ADC4A}" type="sibTrans" cxnId="{FA50CE39-C49D-4682-9126-5EF64036F1A9}">
      <dgm:prSet/>
      <dgm:spPr/>
      <dgm:t>
        <a:bodyPr/>
        <a:lstStyle/>
        <a:p>
          <a:endParaRPr lang="en-US">
            <a:solidFill>
              <a:schemeClr val="bg2">
                <a:lumMod val="50000"/>
              </a:schemeClr>
            </a:solidFill>
          </a:endParaRPr>
        </a:p>
      </dgm:t>
    </dgm:pt>
    <dgm:pt modelId="{5D1EDE54-48B6-45D1-822E-7044840130BF}" type="pres">
      <dgm:prSet presAssocID="{4F0E2ED5-568F-4E7C-8C42-A502EDCF405F}" presName="vert0" presStyleCnt="0">
        <dgm:presLayoutVars>
          <dgm:dir/>
          <dgm:animOne val="branch"/>
          <dgm:animLvl val="lvl"/>
        </dgm:presLayoutVars>
      </dgm:prSet>
      <dgm:spPr/>
    </dgm:pt>
    <dgm:pt modelId="{E2613CE4-B7FF-4D57-9E53-66D1559EBF3D}" type="pres">
      <dgm:prSet presAssocID="{BB9B3D07-AAED-44B9-A53D-8DA881D65FFF}" presName="thickLine" presStyleLbl="alignNode1" presStyleIdx="0" presStyleCnt="4"/>
      <dgm:spPr/>
    </dgm:pt>
    <dgm:pt modelId="{EA6041AB-3E94-49F2-87D3-8170684536E3}" type="pres">
      <dgm:prSet presAssocID="{BB9B3D07-AAED-44B9-A53D-8DA881D65FFF}" presName="horz1" presStyleCnt="0"/>
      <dgm:spPr/>
    </dgm:pt>
    <dgm:pt modelId="{EA160C5C-293E-4B61-8A77-6D8263D39FAA}" type="pres">
      <dgm:prSet presAssocID="{BB9B3D07-AAED-44B9-A53D-8DA881D65FFF}" presName="tx1" presStyleLbl="revTx" presStyleIdx="0" presStyleCnt="4"/>
      <dgm:spPr/>
    </dgm:pt>
    <dgm:pt modelId="{1E091B35-D5C0-4FEF-B35D-FDB9D4C9579F}" type="pres">
      <dgm:prSet presAssocID="{BB9B3D07-AAED-44B9-A53D-8DA881D65FFF}" presName="vert1" presStyleCnt="0"/>
      <dgm:spPr/>
    </dgm:pt>
    <dgm:pt modelId="{76562286-86B1-49E2-B2B5-A2421EA87788}" type="pres">
      <dgm:prSet presAssocID="{15BBD9C7-10A8-443E-B5DB-BDB8791A42C8}" presName="thickLine" presStyleLbl="alignNode1" presStyleIdx="1" presStyleCnt="4"/>
      <dgm:spPr/>
    </dgm:pt>
    <dgm:pt modelId="{528F5FB9-AAEE-40C2-A4D9-9D3CEA9D9C22}" type="pres">
      <dgm:prSet presAssocID="{15BBD9C7-10A8-443E-B5DB-BDB8791A42C8}" presName="horz1" presStyleCnt="0"/>
      <dgm:spPr/>
    </dgm:pt>
    <dgm:pt modelId="{684C6D14-C54D-4CC9-9942-38E2B3AFAA6E}" type="pres">
      <dgm:prSet presAssocID="{15BBD9C7-10A8-443E-B5DB-BDB8791A42C8}" presName="tx1" presStyleLbl="revTx" presStyleIdx="1" presStyleCnt="4"/>
      <dgm:spPr/>
    </dgm:pt>
    <dgm:pt modelId="{A2B64AEE-1599-44A3-9392-B2C8C40F567C}" type="pres">
      <dgm:prSet presAssocID="{15BBD9C7-10A8-443E-B5DB-BDB8791A42C8}" presName="vert1" presStyleCnt="0"/>
      <dgm:spPr/>
    </dgm:pt>
    <dgm:pt modelId="{025B8CCE-A8DC-463C-92D0-9E0F311A83E2}" type="pres">
      <dgm:prSet presAssocID="{F33F7906-D4D5-4FB8-8CFC-B19D605A765C}" presName="thickLine" presStyleLbl="alignNode1" presStyleIdx="2" presStyleCnt="4"/>
      <dgm:spPr/>
    </dgm:pt>
    <dgm:pt modelId="{531B228F-6A20-437F-9559-B24EA7E531C3}" type="pres">
      <dgm:prSet presAssocID="{F33F7906-D4D5-4FB8-8CFC-B19D605A765C}" presName="horz1" presStyleCnt="0"/>
      <dgm:spPr/>
    </dgm:pt>
    <dgm:pt modelId="{CF573B58-1674-476C-A0EA-7F3A4DB99F3C}" type="pres">
      <dgm:prSet presAssocID="{F33F7906-D4D5-4FB8-8CFC-B19D605A765C}" presName="tx1" presStyleLbl="revTx" presStyleIdx="2" presStyleCnt="4"/>
      <dgm:spPr/>
    </dgm:pt>
    <dgm:pt modelId="{826EA58F-522D-4E4A-8421-9FB7A2274149}" type="pres">
      <dgm:prSet presAssocID="{F33F7906-D4D5-4FB8-8CFC-B19D605A765C}" presName="vert1" presStyleCnt="0"/>
      <dgm:spPr/>
    </dgm:pt>
    <dgm:pt modelId="{C1FBAB30-F8D7-476D-B873-47EFDC9621FE}" type="pres">
      <dgm:prSet presAssocID="{6592CD9C-00B7-4C73-9843-6098A783E5C7}" presName="thickLine" presStyleLbl="alignNode1" presStyleIdx="3" presStyleCnt="4"/>
      <dgm:spPr/>
    </dgm:pt>
    <dgm:pt modelId="{E5658CE8-F8C7-4A04-AA25-F0B9B60135C9}" type="pres">
      <dgm:prSet presAssocID="{6592CD9C-00B7-4C73-9843-6098A783E5C7}" presName="horz1" presStyleCnt="0"/>
      <dgm:spPr/>
    </dgm:pt>
    <dgm:pt modelId="{903DE5CD-8DBC-49AA-BB1D-C91B5A489B66}" type="pres">
      <dgm:prSet presAssocID="{6592CD9C-00B7-4C73-9843-6098A783E5C7}" presName="tx1" presStyleLbl="revTx" presStyleIdx="3" presStyleCnt="4"/>
      <dgm:spPr/>
    </dgm:pt>
    <dgm:pt modelId="{F31CA75B-4F49-4D18-9A6B-33750DE1C1CC}" type="pres">
      <dgm:prSet presAssocID="{6592CD9C-00B7-4C73-9843-6098A783E5C7}" presName="vert1" presStyleCnt="0"/>
      <dgm:spPr/>
    </dgm:pt>
  </dgm:ptLst>
  <dgm:cxnLst>
    <dgm:cxn modelId="{01491C10-C8CC-4D76-802F-C368A48CC243}" type="presOf" srcId="{BB9B3D07-AAED-44B9-A53D-8DA881D65FFF}" destId="{EA160C5C-293E-4B61-8A77-6D8263D39FAA}" srcOrd="0" destOrd="0" presId="urn:microsoft.com/office/officeart/2008/layout/LinedList"/>
    <dgm:cxn modelId="{AB3B062B-E179-4A55-A38C-FCC49A0BD4C8}" srcId="{4F0E2ED5-568F-4E7C-8C42-A502EDCF405F}" destId="{BB9B3D07-AAED-44B9-A53D-8DA881D65FFF}" srcOrd="0" destOrd="0" parTransId="{25DCB47A-E2D7-464A-A848-28E6C886FCDA}" sibTransId="{EDB7325F-EBE6-44C0-B0AC-453D70EFC6A1}"/>
    <dgm:cxn modelId="{96995A36-3EF2-40A1-8C4F-2D656FD0DBCD}" srcId="{4F0E2ED5-568F-4E7C-8C42-A502EDCF405F}" destId="{F33F7906-D4D5-4FB8-8CFC-B19D605A765C}" srcOrd="2" destOrd="0" parTransId="{92382A41-8C95-46E8-8C1F-B1B8CB182790}" sibTransId="{AD1D564A-42B5-473F-B705-8C48EF66BA1E}"/>
    <dgm:cxn modelId="{70487E38-900F-4DF5-821C-5DAB23D9B228}" srcId="{4F0E2ED5-568F-4E7C-8C42-A502EDCF405F}" destId="{15BBD9C7-10A8-443E-B5DB-BDB8791A42C8}" srcOrd="1" destOrd="0" parTransId="{50AF1663-DDB0-402F-9434-315EE384E8DA}" sibTransId="{5371D33B-74F9-4F7E-8E22-EEE938562586}"/>
    <dgm:cxn modelId="{FA50CE39-C49D-4682-9126-5EF64036F1A9}" srcId="{4F0E2ED5-568F-4E7C-8C42-A502EDCF405F}" destId="{6592CD9C-00B7-4C73-9843-6098A783E5C7}" srcOrd="3" destOrd="0" parTransId="{5BBE0804-A540-407F-AE3A-156F80797760}" sibTransId="{459E7F04-A6AB-47A6-A411-FB9E7C4ADC4A}"/>
    <dgm:cxn modelId="{CC875D64-CF5D-4D17-A372-A36840BB1FF0}" type="presOf" srcId="{F33F7906-D4D5-4FB8-8CFC-B19D605A765C}" destId="{CF573B58-1674-476C-A0EA-7F3A4DB99F3C}" srcOrd="0" destOrd="0" presId="urn:microsoft.com/office/officeart/2008/layout/LinedList"/>
    <dgm:cxn modelId="{8252DBCF-B95C-4B75-99D3-55792901BB62}" type="presOf" srcId="{15BBD9C7-10A8-443E-B5DB-BDB8791A42C8}" destId="{684C6D14-C54D-4CC9-9942-38E2B3AFAA6E}" srcOrd="0" destOrd="0" presId="urn:microsoft.com/office/officeart/2008/layout/LinedList"/>
    <dgm:cxn modelId="{8F7BD9E3-535E-41EC-8A02-E67059313C84}" type="presOf" srcId="{6592CD9C-00B7-4C73-9843-6098A783E5C7}" destId="{903DE5CD-8DBC-49AA-BB1D-C91B5A489B66}" srcOrd="0" destOrd="0" presId="urn:microsoft.com/office/officeart/2008/layout/LinedList"/>
    <dgm:cxn modelId="{B40D69EA-6DEA-4202-9747-0F74255558CC}" type="presOf" srcId="{4F0E2ED5-568F-4E7C-8C42-A502EDCF405F}" destId="{5D1EDE54-48B6-45D1-822E-7044840130BF}" srcOrd="0" destOrd="0" presId="urn:microsoft.com/office/officeart/2008/layout/LinedList"/>
    <dgm:cxn modelId="{3A55AFD0-4C24-46D8-A503-31983FB1F7D3}" type="presParOf" srcId="{5D1EDE54-48B6-45D1-822E-7044840130BF}" destId="{E2613CE4-B7FF-4D57-9E53-66D1559EBF3D}" srcOrd="0" destOrd="0" presId="urn:microsoft.com/office/officeart/2008/layout/LinedList"/>
    <dgm:cxn modelId="{53B456C0-D958-475A-95AC-9825A8907F4B}" type="presParOf" srcId="{5D1EDE54-48B6-45D1-822E-7044840130BF}" destId="{EA6041AB-3E94-49F2-87D3-8170684536E3}" srcOrd="1" destOrd="0" presId="urn:microsoft.com/office/officeart/2008/layout/LinedList"/>
    <dgm:cxn modelId="{8974782A-9BCD-4591-914B-4EC8A4BB2B6A}" type="presParOf" srcId="{EA6041AB-3E94-49F2-87D3-8170684536E3}" destId="{EA160C5C-293E-4B61-8A77-6D8263D39FAA}" srcOrd="0" destOrd="0" presId="urn:microsoft.com/office/officeart/2008/layout/LinedList"/>
    <dgm:cxn modelId="{7130FDF4-534E-4CAA-B1DD-826E229F7165}" type="presParOf" srcId="{EA6041AB-3E94-49F2-87D3-8170684536E3}" destId="{1E091B35-D5C0-4FEF-B35D-FDB9D4C9579F}" srcOrd="1" destOrd="0" presId="urn:microsoft.com/office/officeart/2008/layout/LinedList"/>
    <dgm:cxn modelId="{F39CF661-863B-4A76-B4F1-F04895D27120}" type="presParOf" srcId="{5D1EDE54-48B6-45D1-822E-7044840130BF}" destId="{76562286-86B1-49E2-B2B5-A2421EA87788}" srcOrd="2" destOrd="0" presId="urn:microsoft.com/office/officeart/2008/layout/LinedList"/>
    <dgm:cxn modelId="{474684B4-A2A1-43F5-9B7A-C04774AD27F4}" type="presParOf" srcId="{5D1EDE54-48B6-45D1-822E-7044840130BF}" destId="{528F5FB9-AAEE-40C2-A4D9-9D3CEA9D9C22}" srcOrd="3" destOrd="0" presId="urn:microsoft.com/office/officeart/2008/layout/LinedList"/>
    <dgm:cxn modelId="{1E4BE769-5788-48F8-862B-65D284EAEF97}" type="presParOf" srcId="{528F5FB9-AAEE-40C2-A4D9-9D3CEA9D9C22}" destId="{684C6D14-C54D-4CC9-9942-38E2B3AFAA6E}" srcOrd="0" destOrd="0" presId="urn:microsoft.com/office/officeart/2008/layout/LinedList"/>
    <dgm:cxn modelId="{C5DC4A32-F9A5-4B35-A7DA-0AAD7F6822CC}" type="presParOf" srcId="{528F5FB9-AAEE-40C2-A4D9-9D3CEA9D9C22}" destId="{A2B64AEE-1599-44A3-9392-B2C8C40F567C}" srcOrd="1" destOrd="0" presId="urn:microsoft.com/office/officeart/2008/layout/LinedList"/>
    <dgm:cxn modelId="{DF24F4B3-18D9-424A-B01A-B27DA42204E7}" type="presParOf" srcId="{5D1EDE54-48B6-45D1-822E-7044840130BF}" destId="{025B8CCE-A8DC-463C-92D0-9E0F311A83E2}" srcOrd="4" destOrd="0" presId="urn:microsoft.com/office/officeart/2008/layout/LinedList"/>
    <dgm:cxn modelId="{C85E2395-C974-4ABD-AB83-5E10C141C308}" type="presParOf" srcId="{5D1EDE54-48B6-45D1-822E-7044840130BF}" destId="{531B228F-6A20-437F-9559-B24EA7E531C3}" srcOrd="5" destOrd="0" presId="urn:microsoft.com/office/officeart/2008/layout/LinedList"/>
    <dgm:cxn modelId="{89DE1884-AE83-4B5A-90C3-4B46FB8858BB}" type="presParOf" srcId="{531B228F-6A20-437F-9559-B24EA7E531C3}" destId="{CF573B58-1674-476C-A0EA-7F3A4DB99F3C}" srcOrd="0" destOrd="0" presId="urn:microsoft.com/office/officeart/2008/layout/LinedList"/>
    <dgm:cxn modelId="{7C1877B3-F79A-44DB-823B-5044C7A1F9EC}" type="presParOf" srcId="{531B228F-6A20-437F-9559-B24EA7E531C3}" destId="{826EA58F-522D-4E4A-8421-9FB7A2274149}" srcOrd="1" destOrd="0" presId="urn:microsoft.com/office/officeart/2008/layout/LinedList"/>
    <dgm:cxn modelId="{035917E9-E28F-4465-839E-AF6CDA59F509}" type="presParOf" srcId="{5D1EDE54-48B6-45D1-822E-7044840130BF}" destId="{C1FBAB30-F8D7-476D-B873-47EFDC9621FE}" srcOrd="6" destOrd="0" presId="urn:microsoft.com/office/officeart/2008/layout/LinedList"/>
    <dgm:cxn modelId="{3A0DF66B-FF5C-4C1F-9978-9CBFB12EFAEC}" type="presParOf" srcId="{5D1EDE54-48B6-45D1-822E-7044840130BF}" destId="{E5658CE8-F8C7-4A04-AA25-F0B9B60135C9}" srcOrd="7" destOrd="0" presId="urn:microsoft.com/office/officeart/2008/layout/LinedList"/>
    <dgm:cxn modelId="{37F89E7F-771A-436D-82D9-5669D43C6FE5}" type="presParOf" srcId="{E5658CE8-F8C7-4A04-AA25-F0B9B60135C9}" destId="{903DE5CD-8DBC-49AA-BB1D-C91B5A489B66}" srcOrd="0" destOrd="0" presId="urn:microsoft.com/office/officeart/2008/layout/LinedList"/>
    <dgm:cxn modelId="{5DE95226-3854-4EDE-B0B9-34347B9DA142}" type="presParOf" srcId="{E5658CE8-F8C7-4A04-AA25-F0B9B60135C9}" destId="{F31CA75B-4F49-4D18-9A6B-33750DE1C1C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9BCC9A4-D4D7-48C3-85B6-8C24EAA9BED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5977D60-8F79-4E62-AFEF-571754815F5E}">
      <dgm:prSet/>
      <dgm:spPr/>
      <dgm:t>
        <a:bodyPr anchor="ctr"/>
        <a:lstStyle/>
        <a:p>
          <a:r>
            <a:rPr lang="bg-BG" dirty="0">
              <a:solidFill>
                <a:schemeClr val="bg2">
                  <a:lumMod val="50000"/>
                </a:schemeClr>
              </a:solidFill>
            </a:rPr>
            <a:t>Значими структурни проблеми, които ще се изострят в условията на влошаваща се външна среда;</a:t>
          </a:r>
          <a:endParaRPr lang="en-US" dirty="0">
            <a:solidFill>
              <a:schemeClr val="bg2">
                <a:lumMod val="50000"/>
              </a:schemeClr>
            </a:solidFill>
          </a:endParaRPr>
        </a:p>
      </dgm:t>
    </dgm:pt>
    <dgm:pt modelId="{CF404D11-438E-413B-B7A3-ED49157852CD}" type="parTrans" cxnId="{C1CCE0C3-B65A-4BE0-A2C4-BE4C722799DD}">
      <dgm:prSet/>
      <dgm:spPr/>
      <dgm:t>
        <a:bodyPr/>
        <a:lstStyle/>
        <a:p>
          <a:endParaRPr lang="en-US">
            <a:solidFill>
              <a:schemeClr val="bg2">
                <a:lumMod val="50000"/>
              </a:schemeClr>
            </a:solidFill>
          </a:endParaRPr>
        </a:p>
      </dgm:t>
    </dgm:pt>
    <dgm:pt modelId="{F222F71D-0260-47F6-B157-204E7C086031}" type="sibTrans" cxnId="{C1CCE0C3-B65A-4BE0-A2C4-BE4C722799DD}">
      <dgm:prSet/>
      <dgm:spPr/>
      <dgm:t>
        <a:bodyPr/>
        <a:lstStyle/>
        <a:p>
          <a:endParaRPr lang="en-US">
            <a:solidFill>
              <a:schemeClr val="bg2">
                <a:lumMod val="50000"/>
              </a:schemeClr>
            </a:solidFill>
          </a:endParaRPr>
        </a:p>
      </dgm:t>
    </dgm:pt>
    <dgm:pt modelId="{7F735862-74F8-4335-8699-0F5FE3973B0C}">
      <dgm:prSet/>
      <dgm:spPr/>
      <dgm:t>
        <a:bodyPr anchor="ctr"/>
        <a:lstStyle/>
        <a:p>
          <a:r>
            <a:rPr lang="bg-BG" b="1" i="1" dirty="0">
              <a:solidFill>
                <a:schemeClr val="bg2">
                  <a:lumMod val="50000"/>
                </a:schemeClr>
              </a:solidFill>
            </a:rPr>
            <a:t>Дори и външният шок да бъде бързо преодолян, налице са вътрешно обусловени предпоставки за забавяне и свиване на икономическата активност в страната и забавяне на реалната конвергенция;</a:t>
          </a:r>
          <a:endParaRPr lang="en-US" dirty="0">
            <a:solidFill>
              <a:schemeClr val="bg2">
                <a:lumMod val="50000"/>
              </a:schemeClr>
            </a:solidFill>
          </a:endParaRPr>
        </a:p>
      </dgm:t>
    </dgm:pt>
    <dgm:pt modelId="{17305C0D-9330-459C-9043-9586ABDBFEE7}" type="parTrans" cxnId="{83B93911-362E-4139-AE53-9AC7C9B293BD}">
      <dgm:prSet/>
      <dgm:spPr/>
      <dgm:t>
        <a:bodyPr/>
        <a:lstStyle/>
        <a:p>
          <a:endParaRPr lang="en-US">
            <a:solidFill>
              <a:schemeClr val="bg2">
                <a:lumMod val="50000"/>
              </a:schemeClr>
            </a:solidFill>
          </a:endParaRPr>
        </a:p>
      </dgm:t>
    </dgm:pt>
    <dgm:pt modelId="{C0669AF1-FDF6-42AB-936E-DE860A4C3CE3}" type="sibTrans" cxnId="{83B93911-362E-4139-AE53-9AC7C9B293BD}">
      <dgm:prSet/>
      <dgm:spPr/>
      <dgm:t>
        <a:bodyPr/>
        <a:lstStyle/>
        <a:p>
          <a:endParaRPr lang="en-US">
            <a:solidFill>
              <a:schemeClr val="bg2">
                <a:lumMod val="50000"/>
              </a:schemeClr>
            </a:solidFill>
          </a:endParaRPr>
        </a:p>
      </dgm:t>
    </dgm:pt>
    <dgm:pt modelId="{8C1CC6BE-85AA-47C9-8D6F-7571DD4B8C43}">
      <dgm:prSet/>
      <dgm:spPr/>
      <dgm:t>
        <a:bodyPr anchor="ctr"/>
        <a:lstStyle/>
        <a:p>
          <a:r>
            <a:rPr lang="bg-BG" dirty="0">
              <a:solidFill>
                <a:schemeClr val="bg2">
                  <a:lumMod val="50000"/>
                </a:schemeClr>
              </a:solidFill>
            </a:rPr>
            <a:t>Необходимост от реформи, които да позволят на икономиката да посрещне предизвикателствата на глобалното и европейско икономическо забавяне и възможна нова рецесия по-подготвена;</a:t>
          </a:r>
          <a:endParaRPr lang="en-US" dirty="0">
            <a:solidFill>
              <a:schemeClr val="bg2">
                <a:lumMod val="50000"/>
              </a:schemeClr>
            </a:solidFill>
          </a:endParaRPr>
        </a:p>
      </dgm:t>
    </dgm:pt>
    <dgm:pt modelId="{A186B1B1-C8A8-4198-AD56-9121052AFC16}" type="parTrans" cxnId="{311A6087-C534-49B0-868B-56609155A40C}">
      <dgm:prSet/>
      <dgm:spPr/>
      <dgm:t>
        <a:bodyPr/>
        <a:lstStyle/>
        <a:p>
          <a:endParaRPr lang="en-US">
            <a:solidFill>
              <a:schemeClr val="bg2">
                <a:lumMod val="50000"/>
              </a:schemeClr>
            </a:solidFill>
          </a:endParaRPr>
        </a:p>
      </dgm:t>
    </dgm:pt>
    <dgm:pt modelId="{452F8A4D-F12D-49CC-BBB2-8AECD6847D74}" type="sibTrans" cxnId="{311A6087-C534-49B0-868B-56609155A40C}">
      <dgm:prSet/>
      <dgm:spPr/>
      <dgm:t>
        <a:bodyPr/>
        <a:lstStyle/>
        <a:p>
          <a:endParaRPr lang="en-US">
            <a:solidFill>
              <a:schemeClr val="bg2">
                <a:lumMod val="50000"/>
              </a:schemeClr>
            </a:solidFill>
          </a:endParaRPr>
        </a:p>
      </dgm:t>
    </dgm:pt>
    <dgm:pt modelId="{776B440C-F31E-478E-85A3-BAB2EC08C9A8}">
      <dgm:prSet/>
      <dgm:spPr/>
      <dgm:t>
        <a:bodyPr anchor="ctr"/>
        <a:lstStyle/>
        <a:p>
          <a:r>
            <a:rPr lang="bg-BG" dirty="0">
              <a:solidFill>
                <a:schemeClr val="bg2">
                  <a:lumMod val="50000"/>
                </a:schemeClr>
              </a:solidFill>
            </a:rPr>
            <a:t>Икономическата активност през следкризисното възстановяване беше основно задвижвана от външното търсене и публичните инвестиции под формата на средства от европейски програми при ниски частни инвестиции в страната и по същество отказ от провеждане на съществени структурни реформи за подобряване на ефективността в публичния сектор;</a:t>
          </a:r>
          <a:endParaRPr lang="en-US" dirty="0">
            <a:solidFill>
              <a:schemeClr val="bg2">
                <a:lumMod val="50000"/>
              </a:schemeClr>
            </a:solidFill>
          </a:endParaRPr>
        </a:p>
      </dgm:t>
    </dgm:pt>
    <dgm:pt modelId="{4E587446-F410-4E34-95E2-E9008EB8A497}" type="parTrans" cxnId="{22D00C2D-2746-46F4-844F-863FE91BDA07}">
      <dgm:prSet/>
      <dgm:spPr/>
      <dgm:t>
        <a:bodyPr/>
        <a:lstStyle/>
        <a:p>
          <a:endParaRPr lang="en-US">
            <a:solidFill>
              <a:schemeClr val="bg2">
                <a:lumMod val="50000"/>
              </a:schemeClr>
            </a:solidFill>
          </a:endParaRPr>
        </a:p>
      </dgm:t>
    </dgm:pt>
    <dgm:pt modelId="{672208C8-45C4-485C-8BD7-F4C5E56EAA30}" type="sibTrans" cxnId="{22D00C2D-2746-46F4-844F-863FE91BDA07}">
      <dgm:prSet/>
      <dgm:spPr/>
      <dgm:t>
        <a:bodyPr/>
        <a:lstStyle/>
        <a:p>
          <a:endParaRPr lang="en-US">
            <a:solidFill>
              <a:schemeClr val="bg2">
                <a:lumMod val="50000"/>
              </a:schemeClr>
            </a:solidFill>
          </a:endParaRPr>
        </a:p>
      </dgm:t>
    </dgm:pt>
    <dgm:pt modelId="{20FF7776-A53C-40B4-926A-49BF00A70E6F}">
      <dgm:prSet/>
      <dgm:spPr/>
      <dgm:t>
        <a:bodyPr anchor="ctr"/>
        <a:lstStyle/>
        <a:p>
          <a:r>
            <a:rPr lang="bg-BG" b="1" i="1" dirty="0">
              <a:solidFill>
                <a:schemeClr val="bg2">
                  <a:lumMod val="50000"/>
                </a:schemeClr>
              </a:solidFill>
            </a:rPr>
            <a:t>Каква да бъде стратегията за туширане на негативните ефекти от икономическото забавяне и предотвратяване на неговото прерастване в рецесия?</a:t>
          </a:r>
          <a:r>
            <a:rPr lang="bg-BG" dirty="0">
              <a:solidFill>
                <a:schemeClr val="bg2">
                  <a:lumMod val="50000"/>
                </a:schemeClr>
              </a:solidFill>
            </a:rPr>
            <a:t> </a:t>
          </a:r>
          <a:endParaRPr lang="en-US" dirty="0">
            <a:solidFill>
              <a:schemeClr val="bg2">
                <a:lumMod val="50000"/>
              </a:schemeClr>
            </a:solidFill>
          </a:endParaRPr>
        </a:p>
      </dgm:t>
    </dgm:pt>
    <dgm:pt modelId="{212C4254-4B15-48D6-B9C6-8CC72AC3C064}" type="parTrans" cxnId="{586EE826-20A2-492E-BCA9-13C593596A82}">
      <dgm:prSet/>
      <dgm:spPr/>
      <dgm:t>
        <a:bodyPr/>
        <a:lstStyle/>
        <a:p>
          <a:endParaRPr lang="en-US">
            <a:solidFill>
              <a:schemeClr val="bg2">
                <a:lumMod val="50000"/>
              </a:schemeClr>
            </a:solidFill>
          </a:endParaRPr>
        </a:p>
      </dgm:t>
    </dgm:pt>
    <dgm:pt modelId="{25CB5257-8535-4907-B0A1-D53B5BDF1D5F}" type="sibTrans" cxnId="{586EE826-20A2-492E-BCA9-13C593596A82}">
      <dgm:prSet/>
      <dgm:spPr/>
      <dgm:t>
        <a:bodyPr/>
        <a:lstStyle/>
        <a:p>
          <a:endParaRPr lang="en-US">
            <a:solidFill>
              <a:schemeClr val="bg2">
                <a:lumMod val="50000"/>
              </a:schemeClr>
            </a:solidFill>
          </a:endParaRPr>
        </a:p>
      </dgm:t>
    </dgm:pt>
    <dgm:pt modelId="{D2D593C5-796A-4DAB-A425-BE46262C942E}" type="pres">
      <dgm:prSet presAssocID="{99BCC9A4-D4D7-48C3-85B6-8C24EAA9BED7}" presName="vert0" presStyleCnt="0">
        <dgm:presLayoutVars>
          <dgm:dir/>
          <dgm:animOne val="branch"/>
          <dgm:animLvl val="lvl"/>
        </dgm:presLayoutVars>
      </dgm:prSet>
      <dgm:spPr/>
    </dgm:pt>
    <dgm:pt modelId="{809CB82D-99A8-4080-93EA-A83D8A54740A}" type="pres">
      <dgm:prSet presAssocID="{85977D60-8F79-4E62-AFEF-571754815F5E}" presName="thickLine" presStyleLbl="alignNode1" presStyleIdx="0" presStyleCnt="5"/>
      <dgm:spPr/>
    </dgm:pt>
    <dgm:pt modelId="{39ED31FD-4BA1-456E-B828-925D06608F33}" type="pres">
      <dgm:prSet presAssocID="{85977D60-8F79-4E62-AFEF-571754815F5E}" presName="horz1" presStyleCnt="0"/>
      <dgm:spPr/>
    </dgm:pt>
    <dgm:pt modelId="{58B148DB-5362-4F7F-8B1A-F2F3D08561E3}" type="pres">
      <dgm:prSet presAssocID="{85977D60-8F79-4E62-AFEF-571754815F5E}" presName="tx1" presStyleLbl="revTx" presStyleIdx="0" presStyleCnt="5"/>
      <dgm:spPr/>
    </dgm:pt>
    <dgm:pt modelId="{B3B8243A-17A7-449B-8D2F-A64C494818A2}" type="pres">
      <dgm:prSet presAssocID="{85977D60-8F79-4E62-AFEF-571754815F5E}" presName="vert1" presStyleCnt="0"/>
      <dgm:spPr/>
    </dgm:pt>
    <dgm:pt modelId="{36363857-F84E-4D43-A4D1-873211D45E62}" type="pres">
      <dgm:prSet presAssocID="{7F735862-74F8-4335-8699-0F5FE3973B0C}" presName="thickLine" presStyleLbl="alignNode1" presStyleIdx="1" presStyleCnt="5"/>
      <dgm:spPr/>
    </dgm:pt>
    <dgm:pt modelId="{4855CE2B-B256-4A5A-B36B-58BC441A88FF}" type="pres">
      <dgm:prSet presAssocID="{7F735862-74F8-4335-8699-0F5FE3973B0C}" presName="horz1" presStyleCnt="0"/>
      <dgm:spPr/>
    </dgm:pt>
    <dgm:pt modelId="{7736DBBD-6BD5-4BBC-A9B5-A832E736BD9B}" type="pres">
      <dgm:prSet presAssocID="{7F735862-74F8-4335-8699-0F5FE3973B0C}" presName="tx1" presStyleLbl="revTx" presStyleIdx="1" presStyleCnt="5"/>
      <dgm:spPr/>
    </dgm:pt>
    <dgm:pt modelId="{104FC878-5C5B-496A-8362-50FF0249EA6E}" type="pres">
      <dgm:prSet presAssocID="{7F735862-74F8-4335-8699-0F5FE3973B0C}" presName="vert1" presStyleCnt="0"/>
      <dgm:spPr/>
    </dgm:pt>
    <dgm:pt modelId="{7A76981A-1170-4B83-9A09-53087893AE7F}" type="pres">
      <dgm:prSet presAssocID="{8C1CC6BE-85AA-47C9-8D6F-7571DD4B8C43}" presName="thickLine" presStyleLbl="alignNode1" presStyleIdx="2" presStyleCnt="5"/>
      <dgm:spPr/>
    </dgm:pt>
    <dgm:pt modelId="{D7C208A9-1FFA-4BD3-BA92-A59F6CF90018}" type="pres">
      <dgm:prSet presAssocID="{8C1CC6BE-85AA-47C9-8D6F-7571DD4B8C43}" presName="horz1" presStyleCnt="0"/>
      <dgm:spPr/>
    </dgm:pt>
    <dgm:pt modelId="{55D80381-EEB1-4B3C-B0BE-CE718F96719F}" type="pres">
      <dgm:prSet presAssocID="{8C1CC6BE-85AA-47C9-8D6F-7571DD4B8C43}" presName="tx1" presStyleLbl="revTx" presStyleIdx="2" presStyleCnt="5"/>
      <dgm:spPr/>
    </dgm:pt>
    <dgm:pt modelId="{C132BCE3-0B09-4347-ADA1-1C1DB8E7E643}" type="pres">
      <dgm:prSet presAssocID="{8C1CC6BE-85AA-47C9-8D6F-7571DD4B8C43}" presName="vert1" presStyleCnt="0"/>
      <dgm:spPr/>
    </dgm:pt>
    <dgm:pt modelId="{76F53B3D-81E0-494C-98D9-86DE699EEBE3}" type="pres">
      <dgm:prSet presAssocID="{776B440C-F31E-478E-85A3-BAB2EC08C9A8}" presName="thickLine" presStyleLbl="alignNode1" presStyleIdx="3" presStyleCnt="5"/>
      <dgm:spPr/>
    </dgm:pt>
    <dgm:pt modelId="{BF1DC423-2472-44AF-9691-A82BD6218464}" type="pres">
      <dgm:prSet presAssocID="{776B440C-F31E-478E-85A3-BAB2EC08C9A8}" presName="horz1" presStyleCnt="0"/>
      <dgm:spPr/>
    </dgm:pt>
    <dgm:pt modelId="{2564F56F-AA1E-4827-A83E-E046E0EE055D}" type="pres">
      <dgm:prSet presAssocID="{776B440C-F31E-478E-85A3-BAB2EC08C9A8}" presName="tx1" presStyleLbl="revTx" presStyleIdx="3" presStyleCnt="5"/>
      <dgm:spPr/>
    </dgm:pt>
    <dgm:pt modelId="{D4DDAF4D-6BF2-461E-97DE-F626A87975E9}" type="pres">
      <dgm:prSet presAssocID="{776B440C-F31E-478E-85A3-BAB2EC08C9A8}" presName="vert1" presStyleCnt="0"/>
      <dgm:spPr/>
    </dgm:pt>
    <dgm:pt modelId="{85275B7B-2CC4-4B34-8AB7-7AD6700C69BE}" type="pres">
      <dgm:prSet presAssocID="{20FF7776-A53C-40B4-926A-49BF00A70E6F}" presName="thickLine" presStyleLbl="alignNode1" presStyleIdx="4" presStyleCnt="5"/>
      <dgm:spPr/>
    </dgm:pt>
    <dgm:pt modelId="{34E7697D-CC1B-44C8-8E6C-CC9D38579046}" type="pres">
      <dgm:prSet presAssocID="{20FF7776-A53C-40B4-926A-49BF00A70E6F}" presName="horz1" presStyleCnt="0"/>
      <dgm:spPr/>
    </dgm:pt>
    <dgm:pt modelId="{6F2292E2-12F4-4102-9DB9-82AEDE9EA709}" type="pres">
      <dgm:prSet presAssocID="{20FF7776-A53C-40B4-926A-49BF00A70E6F}" presName="tx1" presStyleLbl="revTx" presStyleIdx="4" presStyleCnt="5"/>
      <dgm:spPr/>
    </dgm:pt>
    <dgm:pt modelId="{60C6C30D-83A6-4AFF-BA9D-65F456BE7B67}" type="pres">
      <dgm:prSet presAssocID="{20FF7776-A53C-40B4-926A-49BF00A70E6F}" presName="vert1" presStyleCnt="0"/>
      <dgm:spPr/>
    </dgm:pt>
  </dgm:ptLst>
  <dgm:cxnLst>
    <dgm:cxn modelId="{BBB46F06-6A93-435A-87CA-CF1A575A9219}" type="presOf" srcId="{8C1CC6BE-85AA-47C9-8D6F-7571DD4B8C43}" destId="{55D80381-EEB1-4B3C-B0BE-CE718F96719F}" srcOrd="0" destOrd="0" presId="urn:microsoft.com/office/officeart/2008/layout/LinedList"/>
    <dgm:cxn modelId="{83B93911-362E-4139-AE53-9AC7C9B293BD}" srcId="{99BCC9A4-D4D7-48C3-85B6-8C24EAA9BED7}" destId="{7F735862-74F8-4335-8699-0F5FE3973B0C}" srcOrd="1" destOrd="0" parTransId="{17305C0D-9330-459C-9043-9586ABDBFEE7}" sibTransId="{C0669AF1-FDF6-42AB-936E-DE860A4C3CE3}"/>
    <dgm:cxn modelId="{586EE826-20A2-492E-BCA9-13C593596A82}" srcId="{99BCC9A4-D4D7-48C3-85B6-8C24EAA9BED7}" destId="{20FF7776-A53C-40B4-926A-49BF00A70E6F}" srcOrd="4" destOrd="0" parTransId="{212C4254-4B15-48D6-B9C6-8CC72AC3C064}" sibTransId="{25CB5257-8535-4907-B0A1-D53B5BDF1D5F}"/>
    <dgm:cxn modelId="{22D00C2D-2746-46F4-844F-863FE91BDA07}" srcId="{99BCC9A4-D4D7-48C3-85B6-8C24EAA9BED7}" destId="{776B440C-F31E-478E-85A3-BAB2EC08C9A8}" srcOrd="3" destOrd="0" parTransId="{4E587446-F410-4E34-95E2-E9008EB8A497}" sibTransId="{672208C8-45C4-485C-8BD7-F4C5E56EAA30}"/>
    <dgm:cxn modelId="{0FCC4E3A-7548-4431-920C-51BBE6B02A68}" type="presOf" srcId="{7F735862-74F8-4335-8699-0F5FE3973B0C}" destId="{7736DBBD-6BD5-4BBC-A9B5-A832E736BD9B}" srcOrd="0" destOrd="0" presId="urn:microsoft.com/office/officeart/2008/layout/LinedList"/>
    <dgm:cxn modelId="{59050B40-596C-4893-AF91-7826906432E5}" type="presOf" srcId="{85977D60-8F79-4E62-AFEF-571754815F5E}" destId="{58B148DB-5362-4F7F-8B1A-F2F3D08561E3}" srcOrd="0" destOrd="0" presId="urn:microsoft.com/office/officeart/2008/layout/LinedList"/>
    <dgm:cxn modelId="{311A6087-C534-49B0-868B-56609155A40C}" srcId="{99BCC9A4-D4D7-48C3-85B6-8C24EAA9BED7}" destId="{8C1CC6BE-85AA-47C9-8D6F-7571DD4B8C43}" srcOrd="2" destOrd="0" parTransId="{A186B1B1-C8A8-4198-AD56-9121052AFC16}" sibTransId="{452F8A4D-F12D-49CC-BBB2-8AECD6847D74}"/>
    <dgm:cxn modelId="{D1E439A6-0C10-4DA4-8EC6-D5408AFC9E4A}" type="presOf" srcId="{99BCC9A4-D4D7-48C3-85B6-8C24EAA9BED7}" destId="{D2D593C5-796A-4DAB-A425-BE46262C942E}" srcOrd="0" destOrd="0" presId="urn:microsoft.com/office/officeart/2008/layout/LinedList"/>
    <dgm:cxn modelId="{C1CCE0C3-B65A-4BE0-A2C4-BE4C722799DD}" srcId="{99BCC9A4-D4D7-48C3-85B6-8C24EAA9BED7}" destId="{85977D60-8F79-4E62-AFEF-571754815F5E}" srcOrd="0" destOrd="0" parTransId="{CF404D11-438E-413B-B7A3-ED49157852CD}" sibTransId="{F222F71D-0260-47F6-B157-204E7C086031}"/>
    <dgm:cxn modelId="{57D070C8-6897-49A3-971A-8F7AF8ED8E20}" type="presOf" srcId="{776B440C-F31E-478E-85A3-BAB2EC08C9A8}" destId="{2564F56F-AA1E-4827-A83E-E046E0EE055D}" srcOrd="0" destOrd="0" presId="urn:microsoft.com/office/officeart/2008/layout/LinedList"/>
    <dgm:cxn modelId="{2607EECB-3679-46A3-B190-C4D22834255F}" type="presOf" srcId="{20FF7776-A53C-40B4-926A-49BF00A70E6F}" destId="{6F2292E2-12F4-4102-9DB9-82AEDE9EA709}" srcOrd="0" destOrd="0" presId="urn:microsoft.com/office/officeart/2008/layout/LinedList"/>
    <dgm:cxn modelId="{B911E2AA-A244-4624-B15F-0EFA5C64936F}" type="presParOf" srcId="{D2D593C5-796A-4DAB-A425-BE46262C942E}" destId="{809CB82D-99A8-4080-93EA-A83D8A54740A}" srcOrd="0" destOrd="0" presId="urn:microsoft.com/office/officeart/2008/layout/LinedList"/>
    <dgm:cxn modelId="{3FC554D0-7E28-48BA-8035-8FF06ACAAC29}" type="presParOf" srcId="{D2D593C5-796A-4DAB-A425-BE46262C942E}" destId="{39ED31FD-4BA1-456E-B828-925D06608F33}" srcOrd="1" destOrd="0" presId="urn:microsoft.com/office/officeart/2008/layout/LinedList"/>
    <dgm:cxn modelId="{6CB5B70A-9A9F-4B24-A5EC-26375CCB108C}" type="presParOf" srcId="{39ED31FD-4BA1-456E-B828-925D06608F33}" destId="{58B148DB-5362-4F7F-8B1A-F2F3D08561E3}" srcOrd="0" destOrd="0" presId="urn:microsoft.com/office/officeart/2008/layout/LinedList"/>
    <dgm:cxn modelId="{C2051628-E106-43F5-A144-AE2150CA981F}" type="presParOf" srcId="{39ED31FD-4BA1-456E-B828-925D06608F33}" destId="{B3B8243A-17A7-449B-8D2F-A64C494818A2}" srcOrd="1" destOrd="0" presId="urn:microsoft.com/office/officeart/2008/layout/LinedList"/>
    <dgm:cxn modelId="{A38654E3-45D2-40ED-8636-6049443D6547}" type="presParOf" srcId="{D2D593C5-796A-4DAB-A425-BE46262C942E}" destId="{36363857-F84E-4D43-A4D1-873211D45E62}" srcOrd="2" destOrd="0" presId="urn:microsoft.com/office/officeart/2008/layout/LinedList"/>
    <dgm:cxn modelId="{B19F30FD-CB95-4938-9E3C-49162D248D52}" type="presParOf" srcId="{D2D593C5-796A-4DAB-A425-BE46262C942E}" destId="{4855CE2B-B256-4A5A-B36B-58BC441A88FF}" srcOrd="3" destOrd="0" presId="urn:microsoft.com/office/officeart/2008/layout/LinedList"/>
    <dgm:cxn modelId="{AD41CCF3-429A-4F49-A773-C3C06F56BAED}" type="presParOf" srcId="{4855CE2B-B256-4A5A-B36B-58BC441A88FF}" destId="{7736DBBD-6BD5-4BBC-A9B5-A832E736BD9B}" srcOrd="0" destOrd="0" presId="urn:microsoft.com/office/officeart/2008/layout/LinedList"/>
    <dgm:cxn modelId="{C363392E-9B76-41CF-9B1D-A6DA7B42CE4D}" type="presParOf" srcId="{4855CE2B-B256-4A5A-B36B-58BC441A88FF}" destId="{104FC878-5C5B-496A-8362-50FF0249EA6E}" srcOrd="1" destOrd="0" presId="urn:microsoft.com/office/officeart/2008/layout/LinedList"/>
    <dgm:cxn modelId="{0578E787-8136-426E-A4AC-CEF99BA461EB}" type="presParOf" srcId="{D2D593C5-796A-4DAB-A425-BE46262C942E}" destId="{7A76981A-1170-4B83-9A09-53087893AE7F}" srcOrd="4" destOrd="0" presId="urn:microsoft.com/office/officeart/2008/layout/LinedList"/>
    <dgm:cxn modelId="{190191A9-CCC8-4879-9B52-5415FD100A73}" type="presParOf" srcId="{D2D593C5-796A-4DAB-A425-BE46262C942E}" destId="{D7C208A9-1FFA-4BD3-BA92-A59F6CF90018}" srcOrd="5" destOrd="0" presId="urn:microsoft.com/office/officeart/2008/layout/LinedList"/>
    <dgm:cxn modelId="{71125819-D9D6-485E-BE2B-EBFA6716C06F}" type="presParOf" srcId="{D7C208A9-1FFA-4BD3-BA92-A59F6CF90018}" destId="{55D80381-EEB1-4B3C-B0BE-CE718F96719F}" srcOrd="0" destOrd="0" presId="urn:microsoft.com/office/officeart/2008/layout/LinedList"/>
    <dgm:cxn modelId="{F34B1279-136A-4AA1-AB6C-FA07A378EC1D}" type="presParOf" srcId="{D7C208A9-1FFA-4BD3-BA92-A59F6CF90018}" destId="{C132BCE3-0B09-4347-ADA1-1C1DB8E7E643}" srcOrd="1" destOrd="0" presId="urn:microsoft.com/office/officeart/2008/layout/LinedList"/>
    <dgm:cxn modelId="{42FD1044-A7D9-46A8-A90C-CF0358AA1F8A}" type="presParOf" srcId="{D2D593C5-796A-4DAB-A425-BE46262C942E}" destId="{76F53B3D-81E0-494C-98D9-86DE699EEBE3}" srcOrd="6" destOrd="0" presId="urn:microsoft.com/office/officeart/2008/layout/LinedList"/>
    <dgm:cxn modelId="{5221FC78-66D2-4A24-BD32-3787D98C9B00}" type="presParOf" srcId="{D2D593C5-796A-4DAB-A425-BE46262C942E}" destId="{BF1DC423-2472-44AF-9691-A82BD6218464}" srcOrd="7" destOrd="0" presId="urn:microsoft.com/office/officeart/2008/layout/LinedList"/>
    <dgm:cxn modelId="{5E35AD0F-C420-403B-805F-45A7FF81089D}" type="presParOf" srcId="{BF1DC423-2472-44AF-9691-A82BD6218464}" destId="{2564F56F-AA1E-4827-A83E-E046E0EE055D}" srcOrd="0" destOrd="0" presId="urn:microsoft.com/office/officeart/2008/layout/LinedList"/>
    <dgm:cxn modelId="{88CA356D-6E8E-4E94-BB13-9C718AD8A586}" type="presParOf" srcId="{BF1DC423-2472-44AF-9691-A82BD6218464}" destId="{D4DDAF4D-6BF2-461E-97DE-F626A87975E9}" srcOrd="1" destOrd="0" presId="urn:microsoft.com/office/officeart/2008/layout/LinedList"/>
    <dgm:cxn modelId="{F63E5A79-C562-486E-B392-F3EA314FF886}" type="presParOf" srcId="{D2D593C5-796A-4DAB-A425-BE46262C942E}" destId="{85275B7B-2CC4-4B34-8AB7-7AD6700C69BE}" srcOrd="8" destOrd="0" presId="urn:microsoft.com/office/officeart/2008/layout/LinedList"/>
    <dgm:cxn modelId="{B48BA3C2-34BD-4D02-A5B1-62EFB193B244}" type="presParOf" srcId="{D2D593C5-796A-4DAB-A425-BE46262C942E}" destId="{34E7697D-CC1B-44C8-8E6C-CC9D38579046}" srcOrd="9" destOrd="0" presId="urn:microsoft.com/office/officeart/2008/layout/LinedList"/>
    <dgm:cxn modelId="{B0757DA2-0206-4AC3-A61F-25C773052D4E}" type="presParOf" srcId="{34E7697D-CC1B-44C8-8E6C-CC9D38579046}" destId="{6F2292E2-12F4-4102-9DB9-82AEDE9EA709}" srcOrd="0" destOrd="0" presId="urn:microsoft.com/office/officeart/2008/layout/LinedList"/>
    <dgm:cxn modelId="{E5B2A185-BB8E-45A8-A825-6797D6459A58}" type="presParOf" srcId="{34E7697D-CC1B-44C8-8E6C-CC9D38579046}" destId="{60C6C30D-83A6-4AFF-BA9D-65F456BE7B6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8DC6AD3-B54D-4FEB-9EFD-3D8A16F751C7}" type="doc">
      <dgm:prSet loTypeId="urn:microsoft.com/office/officeart/2005/8/layout/vList2" loCatId="list" qsTypeId="urn:microsoft.com/office/officeart/2005/8/quickstyle/simple1" qsCatId="simple" csTypeId="urn:microsoft.com/office/officeart/2005/8/colors/accent2_1" csCatId="accent2"/>
      <dgm:spPr/>
      <dgm:t>
        <a:bodyPr/>
        <a:lstStyle/>
        <a:p>
          <a:endParaRPr lang="en-US"/>
        </a:p>
      </dgm:t>
    </dgm:pt>
    <dgm:pt modelId="{CC5AF23A-0F43-4203-A039-1D0C9D6C3022}">
      <dgm:prSet/>
      <dgm:spPr/>
      <dgm:t>
        <a:bodyPr/>
        <a:lstStyle/>
        <a:p>
          <a:r>
            <a:rPr lang="bg-BG"/>
            <a:t>Да подобри надзорът върху небанковия финансов сектор; </a:t>
          </a:r>
          <a:endParaRPr lang="en-US"/>
        </a:p>
      </dgm:t>
    </dgm:pt>
    <dgm:pt modelId="{AF34A9C3-D7A9-4C6E-B969-CBD0613E3696}" type="parTrans" cxnId="{371C0A6E-94EB-469E-ABA0-9D366A8DE045}">
      <dgm:prSet/>
      <dgm:spPr/>
      <dgm:t>
        <a:bodyPr/>
        <a:lstStyle/>
        <a:p>
          <a:endParaRPr lang="en-US"/>
        </a:p>
      </dgm:t>
    </dgm:pt>
    <dgm:pt modelId="{71613267-6215-45FF-953E-50516D66A823}" type="sibTrans" cxnId="{371C0A6E-94EB-469E-ABA0-9D366A8DE045}">
      <dgm:prSet/>
      <dgm:spPr/>
      <dgm:t>
        <a:bodyPr/>
        <a:lstStyle/>
        <a:p>
          <a:endParaRPr lang="en-US"/>
        </a:p>
      </dgm:t>
    </dgm:pt>
    <dgm:pt modelId="{3FEC62D4-8DF7-4CA7-BF9B-5E72ED7A3C57}">
      <dgm:prSet/>
      <dgm:spPr/>
      <dgm:t>
        <a:bodyPr/>
        <a:lstStyle/>
        <a:p>
          <a:r>
            <a:rPr lang="bg-BG"/>
            <a:t>Да бъдат отстранени пропуските в правната рамка за несъстоятелността и прането на пари; </a:t>
          </a:r>
          <a:endParaRPr lang="en-US"/>
        </a:p>
      </dgm:t>
    </dgm:pt>
    <dgm:pt modelId="{B4271D77-5D82-4E82-9386-53D84B92B9EE}" type="parTrans" cxnId="{3E448EC0-A337-499F-897B-E215515E2C11}">
      <dgm:prSet/>
      <dgm:spPr/>
      <dgm:t>
        <a:bodyPr/>
        <a:lstStyle/>
        <a:p>
          <a:endParaRPr lang="en-US"/>
        </a:p>
      </dgm:t>
    </dgm:pt>
    <dgm:pt modelId="{E219E510-EEFB-4292-8EC1-5B794EB9BEDA}" type="sibTrans" cxnId="{3E448EC0-A337-499F-897B-E215515E2C11}">
      <dgm:prSet/>
      <dgm:spPr/>
      <dgm:t>
        <a:bodyPr/>
        <a:lstStyle/>
        <a:p>
          <a:endParaRPr lang="en-US"/>
        </a:p>
      </dgm:t>
    </dgm:pt>
    <dgm:pt modelId="{6D9CAC9A-61EB-4240-9E41-E863D54D0473}">
      <dgm:prSet/>
      <dgm:spPr/>
      <dgm:t>
        <a:bodyPr/>
        <a:lstStyle/>
        <a:p>
          <a:r>
            <a:rPr lang="bg-BG"/>
            <a:t>Да подобри управлението на дружествата с държавно участие и институционалната рамка в страната; </a:t>
          </a:r>
          <a:endParaRPr lang="en-US"/>
        </a:p>
      </dgm:t>
    </dgm:pt>
    <dgm:pt modelId="{FB699210-820D-455A-A3B2-6A7C990C5B18}" type="parTrans" cxnId="{32F661F5-1120-439B-9847-081F13B94F55}">
      <dgm:prSet/>
      <dgm:spPr/>
      <dgm:t>
        <a:bodyPr/>
        <a:lstStyle/>
        <a:p>
          <a:endParaRPr lang="en-US"/>
        </a:p>
      </dgm:t>
    </dgm:pt>
    <dgm:pt modelId="{B3D554EF-EEBA-4FF2-AFD4-EA95742E4861}" type="sibTrans" cxnId="{32F661F5-1120-439B-9847-081F13B94F55}">
      <dgm:prSet/>
      <dgm:spPr/>
      <dgm:t>
        <a:bodyPr/>
        <a:lstStyle/>
        <a:p>
          <a:endParaRPr lang="en-US"/>
        </a:p>
      </dgm:t>
    </dgm:pt>
    <dgm:pt modelId="{F5C0A009-4E7C-4D50-A3FC-5D795126668C}">
      <dgm:prSet/>
      <dgm:spPr/>
      <dgm:t>
        <a:bodyPr/>
        <a:lstStyle/>
        <a:p>
          <a:r>
            <a:rPr lang="bg-BG"/>
            <a:t>Да приложи препоръчаните от ЕК реформи в областта на правосъдната система и борбата с корупцията и организираната престъпност в страната. </a:t>
          </a:r>
          <a:endParaRPr lang="en-US"/>
        </a:p>
      </dgm:t>
    </dgm:pt>
    <dgm:pt modelId="{90480454-9CA8-4018-BC94-0F8B8B292D07}" type="parTrans" cxnId="{BD91C58C-38B6-46C5-84C4-774A64EBB105}">
      <dgm:prSet/>
      <dgm:spPr/>
      <dgm:t>
        <a:bodyPr/>
        <a:lstStyle/>
        <a:p>
          <a:endParaRPr lang="en-US"/>
        </a:p>
      </dgm:t>
    </dgm:pt>
    <dgm:pt modelId="{7701AB8F-85BF-4C34-BDB1-AB3D642E6182}" type="sibTrans" cxnId="{BD91C58C-38B6-46C5-84C4-774A64EBB105}">
      <dgm:prSet/>
      <dgm:spPr/>
      <dgm:t>
        <a:bodyPr/>
        <a:lstStyle/>
        <a:p>
          <a:endParaRPr lang="en-US"/>
        </a:p>
      </dgm:t>
    </dgm:pt>
    <dgm:pt modelId="{3BFDF38B-A0C8-4EB7-A073-87461D040A43}">
      <dgm:prSet/>
      <dgm:spPr/>
      <dgm:t>
        <a:bodyPr/>
        <a:lstStyle/>
        <a:p>
          <a:r>
            <a:rPr lang="bg-BG"/>
            <a:t>Към момента са направени само някои промени в законодателството, докато ангажиментът за структурни реформи остава на заден план. </a:t>
          </a:r>
          <a:endParaRPr lang="en-US"/>
        </a:p>
      </dgm:t>
    </dgm:pt>
    <dgm:pt modelId="{A643B656-7CF0-422E-8BF6-781791845E66}" type="parTrans" cxnId="{C71D360C-C1DA-44F4-A696-C8424F87B69B}">
      <dgm:prSet/>
      <dgm:spPr/>
      <dgm:t>
        <a:bodyPr/>
        <a:lstStyle/>
        <a:p>
          <a:endParaRPr lang="en-US"/>
        </a:p>
      </dgm:t>
    </dgm:pt>
    <dgm:pt modelId="{84110F87-6761-437B-A8AE-651B3F7A50A7}" type="sibTrans" cxnId="{C71D360C-C1DA-44F4-A696-C8424F87B69B}">
      <dgm:prSet/>
      <dgm:spPr/>
      <dgm:t>
        <a:bodyPr/>
        <a:lstStyle/>
        <a:p>
          <a:endParaRPr lang="en-US"/>
        </a:p>
      </dgm:t>
    </dgm:pt>
    <dgm:pt modelId="{2C79C960-9DB0-423D-A4DC-886754754695}" type="pres">
      <dgm:prSet presAssocID="{88DC6AD3-B54D-4FEB-9EFD-3D8A16F751C7}" presName="linear" presStyleCnt="0">
        <dgm:presLayoutVars>
          <dgm:animLvl val="lvl"/>
          <dgm:resizeHandles val="exact"/>
        </dgm:presLayoutVars>
      </dgm:prSet>
      <dgm:spPr/>
    </dgm:pt>
    <dgm:pt modelId="{973A05DB-3AED-4BD9-B6C4-B488327CC10B}" type="pres">
      <dgm:prSet presAssocID="{CC5AF23A-0F43-4203-A039-1D0C9D6C3022}" presName="parentText" presStyleLbl="node1" presStyleIdx="0" presStyleCnt="5">
        <dgm:presLayoutVars>
          <dgm:chMax val="0"/>
          <dgm:bulletEnabled val="1"/>
        </dgm:presLayoutVars>
      </dgm:prSet>
      <dgm:spPr/>
    </dgm:pt>
    <dgm:pt modelId="{81936C51-9748-465D-A4C4-0181C7D17328}" type="pres">
      <dgm:prSet presAssocID="{71613267-6215-45FF-953E-50516D66A823}" presName="spacer" presStyleCnt="0"/>
      <dgm:spPr/>
    </dgm:pt>
    <dgm:pt modelId="{4A57C17F-AC3B-4CC8-9599-9E16BBABC90D}" type="pres">
      <dgm:prSet presAssocID="{3FEC62D4-8DF7-4CA7-BF9B-5E72ED7A3C57}" presName="parentText" presStyleLbl="node1" presStyleIdx="1" presStyleCnt="5">
        <dgm:presLayoutVars>
          <dgm:chMax val="0"/>
          <dgm:bulletEnabled val="1"/>
        </dgm:presLayoutVars>
      </dgm:prSet>
      <dgm:spPr/>
    </dgm:pt>
    <dgm:pt modelId="{D00481A7-A25A-4589-BCBF-EA8FFC3252A8}" type="pres">
      <dgm:prSet presAssocID="{E219E510-EEFB-4292-8EC1-5B794EB9BEDA}" presName="spacer" presStyleCnt="0"/>
      <dgm:spPr/>
    </dgm:pt>
    <dgm:pt modelId="{489CC6F8-0C6A-47DE-ABDE-B83247FCB49D}" type="pres">
      <dgm:prSet presAssocID="{6D9CAC9A-61EB-4240-9E41-E863D54D0473}" presName="parentText" presStyleLbl="node1" presStyleIdx="2" presStyleCnt="5">
        <dgm:presLayoutVars>
          <dgm:chMax val="0"/>
          <dgm:bulletEnabled val="1"/>
        </dgm:presLayoutVars>
      </dgm:prSet>
      <dgm:spPr/>
    </dgm:pt>
    <dgm:pt modelId="{894B9D21-BDD0-4AF7-88C8-73EB2DE2555F}" type="pres">
      <dgm:prSet presAssocID="{B3D554EF-EEBA-4FF2-AFD4-EA95742E4861}" presName="spacer" presStyleCnt="0"/>
      <dgm:spPr/>
    </dgm:pt>
    <dgm:pt modelId="{1776BF76-9A9D-40F7-83F1-46788EC812C8}" type="pres">
      <dgm:prSet presAssocID="{F5C0A009-4E7C-4D50-A3FC-5D795126668C}" presName="parentText" presStyleLbl="node1" presStyleIdx="3" presStyleCnt="5">
        <dgm:presLayoutVars>
          <dgm:chMax val="0"/>
          <dgm:bulletEnabled val="1"/>
        </dgm:presLayoutVars>
      </dgm:prSet>
      <dgm:spPr/>
    </dgm:pt>
    <dgm:pt modelId="{DB389162-F127-4F7B-86A2-033871BA43A4}" type="pres">
      <dgm:prSet presAssocID="{7701AB8F-85BF-4C34-BDB1-AB3D642E6182}" presName="spacer" presStyleCnt="0"/>
      <dgm:spPr/>
    </dgm:pt>
    <dgm:pt modelId="{4C7ECE66-6158-4A0B-BAFC-0849D81B7AC4}" type="pres">
      <dgm:prSet presAssocID="{3BFDF38B-A0C8-4EB7-A073-87461D040A43}" presName="parentText" presStyleLbl="node1" presStyleIdx="4" presStyleCnt="5">
        <dgm:presLayoutVars>
          <dgm:chMax val="0"/>
          <dgm:bulletEnabled val="1"/>
        </dgm:presLayoutVars>
      </dgm:prSet>
      <dgm:spPr/>
    </dgm:pt>
  </dgm:ptLst>
  <dgm:cxnLst>
    <dgm:cxn modelId="{C71D360C-C1DA-44F4-A696-C8424F87B69B}" srcId="{88DC6AD3-B54D-4FEB-9EFD-3D8A16F751C7}" destId="{3BFDF38B-A0C8-4EB7-A073-87461D040A43}" srcOrd="4" destOrd="0" parTransId="{A643B656-7CF0-422E-8BF6-781791845E66}" sibTransId="{84110F87-6761-437B-A8AE-651B3F7A50A7}"/>
    <dgm:cxn modelId="{F6E2FF17-0C65-4193-B85A-D8140CFB4E6E}" type="presOf" srcId="{3BFDF38B-A0C8-4EB7-A073-87461D040A43}" destId="{4C7ECE66-6158-4A0B-BAFC-0849D81B7AC4}" srcOrd="0" destOrd="0" presId="urn:microsoft.com/office/officeart/2005/8/layout/vList2"/>
    <dgm:cxn modelId="{D3082C24-A4BC-4F60-AEE1-17DAF3D8BFB1}" type="presOf" srcId="{CC5AF23A-0F43-4203-A039-1D0C9D6C3022}" destId="{973A05DB-3AED-4BD9-B6C4-B488327CC10B}" srcOrd="0" destOrd="0" presId="urn:microsoft.com/office/officeart/2005/8/layout/vList2"/>
    <dgm:cxn modelId="{0049D95C-D125-4E6A-9FAA-87FC8FF4F7DC}" type="presOf" srcId="{3FEC62D4-8DF7-4CA7-BF9B-5E72ED7A3C57}" destId="{4A57C17F-AC3B-4CC8-9599-9E16BBABC90D}" srcOrd="0" destOrd="0" presId="urn:microsoft.com/office/officeart/2005/8/layout/vList2"/>
    <dgm:cxn modelId="{371C0A6E-94EB-469E-ABA0-9D366A8DE045}" srcId="{88DC6AD3-B54D-4FEB-9EFD-3D8A16F751C7}" destId="{CC5AF23A-0F43-4203-A039-1D0C9D6C3022}" srcOrd="0" destOrd="0" parTransId="{AF34A9C3-D7A9-4C6E-B969-CBD0613E3696}" sibTransId="{71613267-6215-45FF-953E-50516D66A823}"/>
    <dgm:cxn modelId="{BD91C58C-38B6-46C5-84C4-774A64EBB105}" srcId="{88DC6AD3-B54D-4FEB-9EFD-3D8A16F751C7}" destId="{F5C0A009-4E7C-4D50-A3FC-5D795126668C}" srcOrd="3" destOrd="0" parTransId="{90480454-9CA8-4018-BC94-0F8B8B292D07}" sibTransId="{7701AB8F-85BF-4C34-BDB1-AB3D642E6182}"/>
    <dgm:cxn modelId="{3E448EC0-A337-499F-897B-E215515E2C11}" srcId="{88DC6AD3-B54D-4FEB-9EFD-3D8A16F751C7}" destId="{3FEC62D4-8DF7-4CA7-BF9B-5E72ED7A3C57}" srcOrd="1" destOrd="0" parTransId="{B4271D77-5D82-4E82-9386-53D84B92B9EE}" sibTransId="{E219E510-EEFB-4292-8EC1-5B794EB9BEDA}"/>
    <dgm:cxn modelId="{7D32E6EB-066E-4240-8BC9-A701910AEBE1}" type="presOf" srcId="{88DC6AD3-B54D-4FEB-9EFD-3D8A16F751C7}" destId="{2C79C960-9DB0-423D-A4DC-886754754695}" srcOrd="0" destOrd="0" presId="urn:microsoft.com/office/officeart/2005/8/layout/vList2"/>
    <dgm:cxn modelId="{32F661F5-1120-439B-9847-081F13B94F55}" srcId="{88DC6AD3-B54D-4FEB-9EFD-3D8A16F751C7}" destId="{6D9CAC9A-61EB-4240-9E41-E863D54D0473}" srcOrd="2" destOrd="0" parTransId="{FB699210-820D-455A-A3B2-6A7C990C5B18}" sibTransId="{B3D554EF-EEBA-4FF2-AFD4-EA95742E4861}"/>
    <dgm:cxn modelId="{760E1DFC-0D23-4FFB-BE2D-854A9BDE142B}" type="presOf" srcId="{F5C0A009-4E7C-4D50-A3FC-5D795126668C}" destId="{1776BF76-9A9D-40F7-83F1-46788EC812C8}" srcOrd="0" destOrd="0" presId="urn:microsoft.com/office/officeart/2005/8/layout/vList2"/>
    <dgm:cxn modelId="{9F7B57FC-48D7-4908-95F0-3DA58232F37D}" type="presOf" srcId="{6D9CAC9A-61EB-4240-9E41-E863D54D0473}" destId="{489CC6F8-0C6A-47DE-ABDE-B83247FCB49D}" srcOrd="0" destOrd="0" presId="urn:microsoft.com/office/officeart/2005/8/layout/vList2"/>
    <dgm:cxn modelId="{30B26E2D-8182-414E-B5E4-17AA528733BA}" type="presParOf" srcId="{2C79C960-9DB0-423D-A4DC-886754754695}" destId="{973A05DB-3AED-4BD9-B6C4-B488327CC10B}" srcOrd="0" destOrd="0" presId="urn:microsoft.com/office/officeart/2005/8/layout/vList2"/>
    <dgm:cxn modelId="{2BC3CAC1-42D1-4369-8DBB-6BF3DC588F43}" type="presParOf" srcId="{2C79C960-9DB0-423D-A4DC-886754754695}" destId="{81936C51-9748-465D-A4C4-0181C7D17328}" srcOrd="1" destOrd="0" presId="urn:microsoft.com/office/officeart/2005/8/layout/vList2"/>
    <dgm:cxn modelId="{BFF19185-2B57-4C6A-994F-2C7E3F0FB6A2}" type="presParOf" srcId="{2C79C960-9DB0-423D-A4DC-886754754695}" destId="{4A57C17F-AC3B-4CC8-9599-9E16BBABC90D}" srcOrd="2" destOrd="0" presId="urn:microsoft.com/office/officeart/2005/8/layout/vList2"/>
    <dgm:cxn modelId="{4E07A8C1-A98D-4F28-B4B8-A8FD0E38FEF1}" type="presParOf" srcId="{2C79C960-9DB0-423D-A4DC-886754754695}" destId="{D00481A7-A25A-4589-BCBF-EA8FFC3252A8}" srcOrd="3" destOrd="0" presId="urn:microsoft.com/office/officeart/2005/8/layout/vList2"/>
    <dgm:cxn modelId="{289342D9-B89F-4AC9-8857-4547B1AE2AEB}" type="presParOf" srcId="{2C79C960-9DB0-423D-A4DC-886754754695}" destId="{489CC6F8-0C6A-47DE-ABDE-B83247FCB49D}" srcOrd="4" destOrd="0" presId="urn:microsoft.com/office/officeart/2005/8/layout/vList2"/>
    <dgm:cxn modelId="{4C52F521-0C08-4DE8-AD69-57E9FDF8760C}" type="presParOf" srcId="{2C79C960-9DB0-423D-A4DC-886754754695}" destId="{894B9D21-BDD0-4AF7-88C8-73EB2DE2555F}" srcOrd="5" destOrd="0" presId="urn:microsoft.com/office/officeart/2005/8/layout/vList2"/>
    <dgm:cxn modelId="{681C090A-71A4-4A46-8BEC-11AD98A8BF50}" type="presParOf" srcId="{2C79C960-9DB0-423D-A4DC-886754754695}" destId="{1776BF76-9A9D-40F7-83F1-46788EC812C8}" srcOrd="6" destOrd="0" presId="urn:microsoft.com/office/officeart/2005/8/layout/vList2"/>
    <dgm:cxn modelId="{586C40F3-0531-4908-A71A-404C2A567554}" type="presParOf" srcId="{2C79C960-9DB0-423D-A4DC-886754754695}" destId="{DB389162-F127-4F7B-86A2-033871BA43A4}" srcOrd="7" destOrd="0" presId="urn:microsoft.com/office/officeart/2005/8/layout/vList2"/>
    <dgm:cxn modelId="{AED17EAC-F60D-43F1-957F-09DAB3D673B6}" type="presParOf" srcId="{2C79C960-9DB0-423D-A4DC-886754754695}" destId="{4C7ECE66-6158-4A0B-BAFC-0849D81B7AC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547EED5-F8AF-476D-9C05-69A8ACE9D032}"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89F98DDD-FE0B-4F6A-9539-8B6B143F1E82}">
      <dgm:prSet/>
      <dgm:spPr/>
      <dgm:t>
        <a:bodyPr/>
        <a:lstStyle/>
        <a:p>
          <a:r>
            <a:rPr lang="bg-BG">
              <a:solidFill>
                <a:schemeClr val="bg2">
                  <a:lumMod val="50000"/>
                </a:schemeClr>
              </a:solidFill>
            </a:rPr>
            <a:t>Подобряване на рамката за корпоративно управление на държавните предприятия и към подобряване на събираемостта на приходите, ефикасността на публичните разходи и намаляване на размера на неформалната икономика;</a:t>
          </a:r>
          <a:endParaRPr lang="en-US">
            <a:solidFill>
              <a:schemeClr val="bg2">
                <a:lumMod val="50000"/>
              </a:schemeClr>
            </a:solidFill>
          </a:endParaRPr>
        </a:p>
      </dgm:t>
    </dgm:pt>
    <dgm:pt modelId="{55E5DAA3-F9EF-4478-AEE5-D1B26C3196CB}" type="parTrans" cxnId="{EF22CF4C-B309-417F-9275-ABA38C984A5B}">
      <dgm:prSet/>
      <dgm:spPr/>
      <dgm:t>
        <a:bodyPr/>
        <a:lstStyle/>
        <a:p>
          <a:endParaRPr lang="en-US">
            <a:solidFill>
              <a:schemeClr val="bg2">
                <a:lumMod val="50000"/>
              </a:schemeClr>
            </a:solidFill>
          </a:endParaRPr>
        </a:p>
      </dgm:t>
    </dgm:pt>
    <dgm:pt modelId="{11A75063-4B0F-4C34-B944-56A5CA0F4263}" type="sibTrans" cxnId="{EF22CF4C-B309-417F-9275-ABA38C984A5B}">
      <dgm:prSet/>
      <dgm:spPr/>
      <dgm:t>
        <a:bodyPr/>
        <a:lstStyle/>
        <a:p>
          <a:endParaRPr lang="en-US">
            <a:solidFill>
              <a:schemeClr val="bg2">
                <a:lumMod val="50000"/>
              </a:schemeClr>
            </a:solidFill>
          </a:endParaRPr>
        </a:p>
      </dgm:t>
    </dgm:pt>
    <dgm:pt modelId="{A8234C2F-82DC-4FDB-982C-8D8238AED2DC}">
      <dgm:prSet/>
      <dgm:spPr/>
      <dgm:t>
        <a:bodyPr/>
        <a:lstStyle/>
        <a:p>
          <a:r>
            <a:rPr lang="bg-BG">
              <a:solidFill>
                <a:schemeClr val="bg2">
                  <a:lumMod val="50000"/>
                </a:schemeClr>
              </a:solidFill>
            </a:rPr>
            <a:t>Повишаване на качеството на образователната система в страната, подобряване на достъпа до здравни услуги и повишаване на пригодността за заетост на групите в неравностойно положение.</a:t>
          </a:r>
          <a:endParaRPr lang="en-US">
            <a:solidFill>
              <a:schemeClr val="bg2">
                <a:lumMod val="50000"/>
              </a:schemeClr>
            </a:solidFill>
          </a:endParaRPr>
        </a:p>
      </dgm:t>
    </dgm:pt>
    <dgm:pt modelId="{B6A1794B-8B52-4435-8CA2-C1BE87C3F945}" type="parTrans" cxnId="{EE299A4A-7EDB-4EAB-9CE7-89EDCDDBE0DB}">
      <dgm:prSet/>
      <dgm:spPr/>
      <dgm:t>
        <a:bodyPr/>
        <a:lstStyle/>
        <a:p>
          <a:endParaRPr lang="en-US">
            <a:solidFill>
              <a:schemeClr val="bg2">
                <a:lumMod val="50000"/>
              </a:schemeClr>
            </a:solidFill>
          </a:endParaRPr>
        </a:p>
      </dgm:t>
    </dgm:pt>
    <dgm:pt modelId="{7A679532-0FA3-4141-B136-290B76E9224B}" type="sibTrans" cxnId="{EE299A4A-7EDB-4EAB-9CE7-89EDCDDBE0DB}">
      <dgm:prSet/>
      <dgm:spPr/>
      <dgm:t>
        <a:bodyPr/>
        <a:lstStyle/>
        <a:p>
          <a:endParaRPr lang="en-US">
            <a:solidFill>
              <a:schemeClr val="bg2">
                <a:lumMod val="50000"/>
              </a:schemeClr>
            </a:solidFill>
          </a:endParaRPr>
        </a:p>
      </dgm:t>
    </dgm:pt>
    <dgm:pt modelId="{ECCFCC31-3B86-40AC-9582-77ED1C205ED8}" type="pres">
      <dgm:prSet presAssocID="{C547EED5-F8AF-476D-9C05-69A8ACE9D032}" presName="vert0" presStyleCnt="0">
        <dgm:presLayoutVars>
          <dgm:dir/>
          <dgm:animOne val="branch"/>
          <dgm:animLvl val="lvl"/>
        </dgm:presLayoutVars>
      </dgm:prSet>
      <dgm:spPr/>
    </dgm:pt>
    <dgm:pt modelId="{D9A5B852-1850-4A06-85D7-9A2A0DF0FC09}" type="pres">
      <dgm:prSet presAssocID="{89F98DDD-FE0B-4F6A-9539-8B6B143F1E82}" presName="thickLine" presStyleLbl="alignNode1" presStyleIdx="0" presStyleCnt="2"/>
      <dgm:spPr/>
    </dgm:pt>
    <dgm:pt modelId="{5832ED5D-A299-4338-9734-B3D285EC7C04}" type="pres">
      <dgm:prSet presAssocID="{89F98DDD-FE0B-4F6A-9539-8B6B143F1E82}" presName="horz1" presStyleCnt="0"/>
      <dgm:spPr/>
    </dgm:pt>
    <dgm:pt modelId="{8BC91E71-B240-4A80-BF87-0F60F7F93FDB}" type="pres">
      <dgm:prSet presAssocID="{89F98DDD-FE0B-4F6A-9539-8B6B143F1E82}" presName="tx1" presStyleLbl="revTx" presStyleIdx="0" presStyleCnt="2"/>
      <dgm:spPr/>
    </dgm:pt>
    <dgm:pt modelId="{3D08E39E-1D84-4519-822D-3782CD4877A6}" type="pres">
      <dgm:prSet presAssocID="{89F98DDD-FE0B-4F6A-9539-8B6B143F1E82}" presName="vert1" presStyleCnt="0"/>
      <dgm:spPr/>
    </dgm:pt>
    <dgm:pt modelId="{D74E3C68-26D6-451A-BD2A-1F40BA01C914}" type="pres">
      <dgm:prSet presAssocID="{A8234C2F-82DC-4FDB-982C-8D8238AED2DC}" presName="thickLine" presStyleLbl="alignNode1" presStyleIdx="1" presStyleCnt="2"/>
      <dgm:spPr/>
    </dgm:pt>
    <dgm:pt modelId="{74DF98F2-7B92-4A8E-AA88-348F567D50F5}" type="pres">
      <dgm:prSet presAssocID="{A8234C2F-82DC-4FDB-982C-8D8238AED2DC}" presName="horz1" presStyleCnt="0"/>
      <dgm:spPr/>
    </dgm:pt>
    <dgm:pt modelId="{51D1C585-F553-4610-9823-79D5DB0000EB}" type="pres">
      <dgm:prSet presAssocID="{A8234C2F-82DC-4FDB-982C-8D8238AED2DC}" presName="tx1" presStyleLbl="revTx" presStyleIdx="1" presStyleCnt="2"/>
      <dgm:spPr/>
    </dgm:pt>
    <dgm:pt modelId="{65B50FE7-9514-44F9-9D0F-E93D99FB83D6}" type="pres">
      <dgm:prSet presAssocID="{A8234C2F-82DC-4FDB-982C-8D8238AED2DC}" presName="vert1" presStyleCnt="0"/>
      <dgm:spPr/>
    </dgm:pt>
  </dgm:ptLst>
  <dgm:cxnLst>
    <dgm:cxn modelId="{7E4F930A-3EA7-4CD1-A9EF-1F92A103A4E0}" type="presOf" srcId="{C547EED5-F8AF-476D-9C05-69A8ACE9D032}" destId="{ECCFCC31-3B86-40AC-9582-77ED1C205ED8}" srcOrd="0" destOrd="0" presId="urn:microsoft.com/office/officeart/2008/layout/LinedList"/>
    <dgm:cxn modelId="{02533E40-2E98-4404-9590-07743F668463}" type="presOf" srcId="{A8234C2F-82DC-4FDB-982C-8D8238AED2DC}" destId="{51D1C585-F553-4610-9823-79D5DB0000EB}" srcOrd="0" destOrd="0" presId="urn:microsoft.com/office/officeart/2008/layout/LinedList"/>
    <dgm:cxn modelId="{EE299A4A-7EDB-4EAB-9CE7-89EDCDDBE0DB}" srcId="{C547EED5-F8AF-476D-9C05-69A8ACE9D032}" destId="{A8234C2F-82DC-4FDB-982C-8D8238AED2DC}" srcOrd="1" destOrd="0" parTransId="{B6A1794B-8B52-4435-8CA2-C1BE87C3F945}" sibTransId="{7A679532-0FA3-4141-B136-290B76E9224B}"/>
    <dgm:cxn modelId="{EF22CF4C-B309-417F-9275-ABA38C984A5B}" srcId="{C547EED5-F8AF-476D-9C05-69A8ACE9D032}" destId="{89F98DDD-FE0B-4F6A-9539-8B6B143F1E82}" srcOrd="0" destOrd="0" parTransId="{55E5DAA3-F9EF-4478-AEE5-D1B26C3196CB}" sibTransId="{11A75063-4B0F-4C34-B944-56A5CA0F4263}"/>
    <dgm:cxn modelId="{38FA46AF-A8BD-431E-8661-907ECFDDFAE4}" type="presOf" srcId="{89F98DDD-FE0B-4F6A-9539-8B6B143F1E82}" destId="{8BC91E71-B240-4A80-BF87-0F60F7F93FDB}" srcOrd="0" destOrd="0" presId="urn:microsoft.com/office/officeart/2008/layout/LinedList"/>
    <dgm:cxn modelId="{AC4DB6A3-612A-4EC4-A56D-1D560D8F6449}" type="presParOf" srcId="{ECCFCC31-3B86-40AC-9582-77ED1C205ED8}" destId="{D9A5B852-1850-4A06-85D7-9A2A0DF0FC09}" srcOrd="0" destOrd="0" presId="urn:microsoft.com/office/officeart/2008/layout/LinedList"/>
    <dgm:cxn modelId="{4B6B0B4F-DE0A-4E3C-BA6B-C3EC6BBA9617}" type="presParOf" srcId="{ECCFCC31-3B86-40AC-9582-77ED1C205ED8}" destId="{5832ED5D-A299-4338-9734-B3D285EC7C04}" srcOrd="1" destOrd="0" presId="urn:microsoft.com/office/officeart/2008/layout/LinedList"/>
    <dgm:cxn modelId="{67E50587-0E28-46C4-83EC-E120FE0C2242}" type="presParOf" srcId="{5832ED5D-A299-4338-9734-B3D285EC7C04}" destId="{8BC91E71-B240-4A80-BF87-0F60F7F93FDB}" srcOrd="0" destOrd="0" presId="urn:microsoft.com/office/officeart/2008/layout/LinedList"/>
    <dgm:cxn modelId="{3A5F156E-053E-460A-B912-01110DCE9DD9}" type="presParOf" srcId="{5832ED5D-A299-4338-9734-B3D285EC7C04}" destId="{3D08E39E-1D84-4519-822D-3782CD4877A6}" srcOrd="1" destOrd="0" presId="urn:microsoft.com/office/officeart/2008/layout/LinedList"/>
    <dgm:cxn modelId="{71E08211-06BE-44A1-8BB9-635E59A97CB2}" type="presParOf" srcId="{ECCFCC31-3B86-40AC-9582-77ED1C205ED8}" destId="{D74E3C68-26D6-451A-BD2A-1F40BA01C914}" srcOrd="2" destOrd="0" presId="urn:microsoft.com/office/officeart/2008/layout/LinedList"/>
    <dgm:cxn modelId="{8A94C944-A8F7-4727-8946-D52B6D02FCB6}" type="presParOf" srcId="{ECCFCC31-3B86-40AC-9582-77ED1C205ED8}" destId="{74DF98F2-7B92-4A8E-AA88-348F567D50F5}" srcOrd="3" destOrd="0" presId="urn:microsoft.com/office/officeart/2008/layout/LinedList"/>
    <dgm:cxn modelId="{5D01EDE3-D63C-48D0-AF79-0ED4DBCCE430}" type="presParOf" srcId="{74DF98F2-7B92-4A8E-AA88-348F567D50F5}" destId="{51D1C585-F553-4610-9823-79D5DB0000EB}" srcOrd="0" destOrd="0" presId="urn:microsoft.com/office/officeart/2008/layout/LinedList"/>
    <dgm:cxn modelId="{B3D331FF-F5EF-4306-B202-AD474A5F754B}" type="presParOf" srcId="{74DF98F2-7B92-4A8E-AA88-348F567D50F5}" destId="{65B50FE7-9514-44F9-9D0F-E93D99FB83D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BE72A77-E6EE-4558-AEC8-0CD03D99FDC5}" type="doc">
      <dgm:prSet loTypeId="urn:microsoft.com/office/officeart/2008/layout/LinedList" loCatId="list" qsTypeId="urn:microsoft.com/office/officeart/2005/8/quickstyle/simple4" qsCatId="simple" csTypeId="urn:microsoft.com/office/officeart/2005/8/colors/accent1_2" csCatId="accent1"/>
      <dgm:spPr/>
      <dgm:t>
        <a:bodyPr/>
        <a:lstStyle/>
        <a:p>
          <a:endParaRPr lang="en-US"/>
        </a:p>
      </dgm:t>
    </dgm:pt>
    <dgm:pt modelId="{266D3F5E-CADE-47B1-8E02-0F9A63BD1461}">
      <dgm:prSet/>
      <dgm:spPr/>
      <dgm:t>
        <a:bodyPr/>
        <a:lstStyle/>
        <a:p>
          <a:r>
            <a:rPr lang="bg-BG">
              <a:solidFill>
                <a:schemeClr val="accent6">
                  <a:lumMod val="50000"/>
                </a:schemeClr>
              </a:solidFill>
            </a:rPr>
            <a:t>Евентуално повишаване на кредитния рейтинг:  подобряването на външните и фискалните баланси и напредъка в присъединяването към еврозоната, които биха довели до по-бързо сближаване на равнищата на доходите в страната със средноевропейските, което е едно от основните предизвикателства и по отношение на забавянето на икономиката. </a:t>
          </a:r>
          <a:endParaRPr lang="en-US">
            <a:solidFill>
              <a:schemeClr val="accent6">
                <a:lumMod val="50000"/>
              </a:schemeClr>
            </a:solidFill>
          </a:endParaRPr>
        </a:p>
      </dgm:t>
    </dgm:pt>
    <dgm:pt modelId="{B7E11F15-B14D-48DE-9CD4-6005D2509D9C}" type="parTrans" cxnId="{09EDD4DA-3883-467A-9C86-347FD1397BFF}">
      <dgm:prSet/>
      <dgm:spPr/>
      <dgm:t>
        <a:bodyPr/>
        <a:lstStyle/>
        <a:p>
          <a:endParaRPr lang="en-US">
            <a:solidFill>
              <a:schemeClr val="accent6">
                <a:lumMod val="50000"/>
              </a:schemeClr>
            </a:solidFill>
          </a:endParaRPr>
        </a:p>
      </dgm:t>
    </dgm:pt>
    <dgm:pt modelId="{49DB1B59-33FB-4D04-9272-6CC58FD897D9}" type="sibTrans" cxnId="{09EDD4DA-3883-467A-9C86-347FD1397BFF}">
      <dgm:prSet/>
      <dgm:spPr/>
      <dgm:t>
        <a:bodyPr/>
        <a:lstStyle/>
        <a:p>
          <a:endParaRPr lang="en-US">
            <a:solidFill>
              <a:schemeClr val="accent6">
                <a:lumMod val="50000"/>
              </a:schemeClr>
            </a:solidFill>
          </a:endParaRPr>
        </a:p>
      </dgm:t>
    </dgm:pt>
    <dgm:pt modelId="{A9D7F28F-BE3E-44FC-8A65-417E88F5BD10}">
      <dgm:prSet/>
      <dgm:spPr/>
      <dgm:t>
        <a:bodyPr/>
        <a:lstStyle/>
        <a:p>
          <a:r>
            <a:rPr lang="bg-BG">
              <a:solidFill>
                <a:schemeClr val="accent6">
                  <a:lumMod val="50000"/>
                </a:schemeClr>
              </a:solidFill>
            </a:rPr>
            <a:t>Евентуално понижаване на кредитния рейтинг: Влошаването на външната конкурентоспособност, рязко покачване на държавния дълг поради фискално разхлабване. </a:t>
          </a:r>
          <a:endParaRPr lang="en-US">
            <a:solidFill>
              <a:schemeClr val="accent6">
                <a:lumMod val="50000"/>
              </a:schemeClr>
            </a:solidFill>
          </a:endParaRPr>
        </a:p>
      </dgm:t>
    </dgm:pt>
    <dgm:pt modelId="{5E355CE1-35E7-4B2B-8AB8-CA4B2B8CDB7B}" type="parTrans" cxnId="{DF445429-D4D4-4326-B02A-D1EDABD32645}">
      <dgm:prSet/>
      <dgm:spPr/>
      <dgm:t>
        <a:bodyPr/>
        <a:lstStyle/>
        <a:p>
          <a:endParaRPr lang="en-US">
            <a:solidFill>
              <a:schemeClr val="accent6">
                <a:lumMod val="50000"/>
              </a:schemeClr>
            </a:solidFill>
          </a:endParaRPr>
        </a:p>
      </dgm:t>
    </dgm:pt>
    <dgm:pt modelId="{CDBB9AFF-736D-4142-B823-9CD352BE5E93}" type="sibTrans" cxnId="{DF445429-D4D4-4326-B02A-D1EDABD32645}">
      <dgm:prSet/>
      <dgm:spPr/>
      <dgm:t>
        <a:bodyPr/>
        <a:lstStyle/>
        <a:p>
          <a:endParaRPr lang="en-US">
            <a:solidFill>
              <a:schemeClr val="accent6">
                <a:lumMod val="50000"/>
              </a:schemeClr>
            </a:solidFill>
          </a:endParaRPr>
        </a:p>
      </dgm:t>
    </dgm:pt>
    <dgm:pt modelId="{23D5E122-BDC8-4B3E-8B69-EE3F96A9D76D}" type="pres">
      <dgm:prSet presAssocID="{CBE72A77-E6EE-4558-AEC8-0CD03D99FDC5}" presName="vert0" presStyleCnt="0">
        <dgm:presLayoutVars>
          <dgm:dir/>
          <dgm:animOne val="branch"/>
          <dgm:animLvl val="lvl"/>
        </dgm:presLayoutVars>
      </dgm:prSet>
      <dgm:spPr/>
    </dgm:pt>
    <dgm:pt modelId="{3E2C71E9-1910-4460-B68F-2DFB55C6EEA8}" type="pres">
      <dgm:prSet presAssocID="{266D3F5E-CADE-47B1-8E02-0F9A63BD1461}" presName="thickLine" presStyleLbl="alignNode1" presStyleIdx="0" presStyleCnt="2"/>
      <dgm:spPr/>
    </dgm:pt>
    <dgm:pt modelId="{7863060B-A8EA-451E-B3BE-4186CC5E4553}" type="pres">
      <dgm:prSet presAssocID="{266D3F5E-CADE-47B1-8E02-0F9A63BD1461}" presName="horz1" presStyleCnt="0"/>
      <dgm:spPr/>
    </dgm:pt>
    <dgm:pt modelId="{A729F6B0-482A-47A5-AA18-1CC157F3AAFD}" type="pres">
      <dgm:prSet presAssocID="{266D3F5E-CADE-47B1-8E02-0F9A63BD1461}" presName="tx1" presStyleLbl="revTx" presStyleIdx="0" presStyleCnt="2"/>
      <dgm:spPr/>
    </dgm:pt>
    <dgm:pt modelId="{24CC4BE1-0350-4351-A072-F0F1AE7957BB}" type="pres">
      <dgm:prSet presAssocID="{266D3F5E-CADE-47B1-8E02-0F9A63BD1461}" presName="vert1" presStyleCnt="0"/>
      <dgm:spPr/>
    </dgm:pt>
    <dgm:pt modelId="{526262EE-1725-462C-B430-9E4EB44749D0}" type="pres">
      <dgm:prSet presAssocID="{A9D7F28F-BE3E-44FC-8A65-417E88F5BD10}" presName="thickLine" presStyleLbl="alignNode1" presStyleIdx="1" presStyleCnt="2"/>
      <dgm:spPr/>
    </dgm:pt>
    <dgm:pt modelId="{089F0C3D-6BD6-4AE5-ABEC-CC1F7E2A3516}" type="pres">
      <dgm:prSet presAssocID="{A9D7F28F-BE3E-44FC-8A65-417E88F5BD10}" presName="horz1" presStyleCnt="0"/>
      <dgm:spPr/>
    </dgm:pt>
    <dgm:pt modelId="{C5B19A89-DF0B-405F-A111-2F3346548152}" type="pres">
      <dgm:prSet presAssocID="{A9D7F28F-BE3E-44FC-8A65-417E88F5BD10}" presName="tx1" presStyleLbl="revTx" presStyleIdx="1" presStyleCnt="2"/>
      <dgm:spPr/>
    </dgm:pt>
    <dgm:pt modelId="{6C0969E4-767C-4674-959B-340DEDC4A344}" type="pres">
      <dgm:prSet presAssocID="{A9D7F28F-BE3E-44FC-8A65-417E88F5BD10}" presName="vert1" presStyleCnt="0"/>
      <dgm:spPr/>
    </dgm:pt>
  </dgm:ptLst>
  <dgm:cxnLst>
    <dgm:cxn modelId="{7D95100A-D3A1-4D44-82A0-1085363A22D6}" type="presOf" srcId="{CBE72A77-E6EE-4558-AEC8-0CD03D99FDC5}" destId="{23D5E122-BDC8-4B3E-8B69-EE3F96A9D76D}" srcOrd="0" destOrd="0" presId="urn:microsoft.com/office/officeart/2008/layout/LinedList"/>
    <dgm:cxn modelId="{2C8F4127-1FD1-4F13-B92A-2F56787B5CA4}" type="presOf" srcId="{A9D7F28F-BE3E-44FC-8A65-417E88F5BD10}" destId="{C5B19A89-DF0B-405F-A111-2F3346548152}" srcOrd="0" destOrd="0" presId="urn:microsoft.com/office/officeart/2008/layout/LinedList"/>
    <dgm:cxn modelId="{DF445429-D4D4-4326-B02A-D1EDABD32645}" srcId="{CBE72A77-E6EE-4558-AEC8-0CD03D99FDC5}" destId="{A9D7F28F-BE3E-44FC-8A65-417E88F5BD10}" srcOrd="1" destOrd="0" parTransId="{5E355CE1-35E7-4B2B-8AB8-CA4B2B8CDB7B}" sibTransId="{CDBB9AFF-736D-4142-B823-9CD352BE5E93}"/>
    <dgm:cxn modelId="{507CE15C-3D4E-4591-9F91-DAB00F8F6F75}" type="presOf" srcId="{266D3F5E-CADE-47B1-8E02-0F9A63BD1461}" destId="{A729F6B0-482A-47A5-AA18-1CC157F3AAFD}" srcOrd="0" destOrd="0" presId="urn:microsoft.com/office/officeart/2008/layout/LinedList"/>
    <dgm:cxn modelId="{09EDD4DA-3883-467A-9C86-347FD1397BFF}" srcId="{CBE72A77-E6EE-4558-AEC8-0CD03D99FDC5}" destId="{266D3F5E-CADE-47B1-8E02-0F9A63BD1461}" srcOrd="0" destOrd="0" parTransId="{B7E11F15-B14D-48DE-9CD4-6005D2509D9C}" sibTransId="{49DB1B59-33FB-4D04-9272-6CC58FD897D9}"/>
    <dgm:cxn modelId="{85B03C2A-4132-42EC-A6C2-F1CEEED8718D}" type="presParOf" srcId="{23D5E122-BDC8-4B3E-8B69-EE3F96A9D76D}" destId="{3E2C71E9-1910-4460-B68F-2DFB55C6EEA8}" srcOrd="0" destOrd="0" presId="urn:microsoft.com/office/officeart/2008/layout/LinedList"/>
    <dgm:cxn modelId="{0ACF52BB-2807-4A1C-894E-5C6966AD47F8}" type="presParOf" srcId="{23D5E122-BDC8-4B3E-8B69-EE3F96A9D76D}" destId="{7863060B-A8EA-451E-B3BE-4186CC5E4553}" srcOrd="1" destOrd="0" presId="urn:microsoft.com/office/officeart/2008/layout/LinedList"/>
    <dgm:cxn modelId="{5DAABD5E-ED6D-41AE-A1A3-38398B3D5EF9}" type="presParOf" srcId="{7863060B-A8EA-451E-B3BE-4186CC5E4553}" destId="{A729F6B0-482A-47A5-AA18-1CC157F3AAFD}" srcOrd="0" destOrd="0" presId="urn:microsoft.com/office/officeart/2008/layout/LinedList"/>
    <dgm:cxn modelId="{6A5DFA3B-D76F-463A-ACAA-E4A76A39E9CC}" type="presParOf" srcId="{7863060B-A8EA-451E-B3BE-4186CC5E4553}" destId="{24CC4BE1-0350-4351-A072-F0F1AE7957BB}" srcOrd="1" destOrd="0" presId="urn:microsoft.com/office/officeart/2008/layout/LinedList"/>
    <dgm:cxn modelId="{3A4A0749-79EC-435A-AEF3-0A2826F451DA}" type="presParOf" srcId="{23D5E122-BDC8-4B3E-8B69-EE3F96A9D76D}" destId="{526262EE-1725-462C-B430-9E4EB44749D0}" srcOrd="2" destOrd="0" presId="urn:microsoft.com/office/officeart/2008/layout/LinedList"/>
    <dgm:cxn modelId="{6826F07F-CD01-44AF-A8B7-7E3809A22487}" type="presParOf" srcId="{23D5E122-BDC8-4B3E-8B69-EE3F96A9D76D}" destId="{089F0C3D-6BD6-4AE5-ABEC-CC1F7E2A3516}" srcOrd="3" destOrd="0" presId="urn:microsoft.com/office/officeart/2008/layout/LinedList"/>
    <dgm:cxn modelId="{1699CC08-3F1C-4159-A142-D373F4AD184A}" type="presParOf" srcId="{089F0C3D-6BD6-4AE5-ABEC-CC1F7E2A3516}" destId="{C5B19A89-DF0B-405F-A111-2F3346548152}" srcOrd="0" destOrd="0" presId="urn:microsoft.com/office/officeart/2008/layout/LinedList"/>
    <dgm:cxn modelId="{E33B2FCE-52D8-48D1-BA84-DF9018F171D5}" type="presParOf" srcId="{089F0C3D-6BD6-4AE5-ABEC-CC1F7E2A3516}" destId="{6C0969E4-767C-4674-959B-340DEDC4A34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0E4DB9-01BC-4B01-BFFE-DEB0A64212A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B3B42DF3-253F-4D92-B0F2-3C103FCC0351}">
      <dgm:prSet/>
      <dgm:spPr/>
      <dgm:t>
        <a:bodyPr/>
        <a:lstStyle/>
        <a:p>
          <a:r>
            <a:rPr lang="bg-BG"/>
            <a:t>Основните допускания, свързани с представената прогноза за реалния сектор, са свързани със задълбочаване на забавянето на глобалната икономическа активност, като този процес ще се наблюдава както в развитите, така и в развиващите се страни. Факторите оказващи най-силно влияние са:</a:t>
          </a:r>
          <a:endParaRPr lang="en-US"/>
        </a:p>
      </dgm:t>
    </dgm:pt>
    <dgm:pt modelId="{65B1ADC1-0C53-4EB9-9E66-CEACBE40FFE3}" type="parTrans" cxnId="{B3D81A16-9757-43CC-BBF9-312C57FF5F17}">
      <dgm:prSet/>
      <dgm:spPr/>
      <dgm:t>
        <a:bodyPr/>
        <a:lstStyle/>
        <a:p>
          <a:endParaRPr lang="en-US"/>
        </a:p>
      </dgm:t>
    </dgm:pt>
    <dgm:pt modelId="{3F651187-EC11-496A-B7A0-19C1492D1670}" type="sibTrans" cxnId="{B3D81A16-9757-43CC-BBF9-312C57FF5F17}">
      <dgm:prSet/>
      <dgm:spPr/>
      <dgm:t>
        <a:bodyPr/>
        <a:lstStyle/>
        <a:p>
          <a:endParaRPr lang="en-US"/>
        </a:p>
      </dgm:t>
    </dgm:pt>
    <dgm:pt modelId="{658C68D6-C2C1-40D1-95D7-115E231B988B}">
      <dgm:prSet/>
      <dgm:spPr/>
      <dgm:t>
        <a:bodyPr/>
        <a:lstStyle/>
        <a:p>
          <a:r>
            <a:rPr lang="bg-BG" dirty="0"/>
            <a:t>изчерпването на ефектите от експанзионистичната политика; </a:t>
          </a:r>
          <a:endParaRPr lang="en-US" dirty="0"/>
        </a:p>
      </dgm:t>
    </dgm:pt>
    <dgm:pt modelId="{636DA30C-CA7D-49A2-9D39-6F0C77DAA4F7}" type="parTrans" cxnId="{417BF192-524B-4A49-8CA7-7F4266EEFE26}">
      <dgm:prSet/>
      <dgm:spPr/>
      <dgm:t>
        <a:bodyPr/>
        <a:lstStyle/>
        <a:p>
          <a:endParaRPr lang="en-US"/>
        </a:p>
      </dgm:t>
    </dgm:pt>
    <dgm:pt modelId="{028F5523-12E0-4CCC-BFC5-4271F646889B}" type="sibTrans" cxnId="{417BF192-524B-4A49-8CA7-7F4266EEFE26}">
      <dgm:prSet/>
      <dgm:spPr/>
      <dgm:t>
        <a:bodyPr/>
        <a:lstStyle/>
        <a:p>
          <a:endParaRPr lang="en-US"/>
        </a:p>
      </dgm:t>
    </dgm:pt>
    <dgm:pt modelId="{C44F2E48-6EBA-4643-AD32-5E75EC96F6D6}">
      <dgm:prSet/>
      <dgm:spPr/>
      <dgm:t>
        <a:bodyPr/>
        <a:lstStyle/>
        <a:p>
          <a:r>
            <a:rPr lang="bg-BG" dirty="0"/>
            <a:t>влошаване на търговските отношения между основните икономически сили; </a:t>
          </a:r>
          <a:endParaRPr lang="en-US" dirty="0"/>
        </a:p>
      </dgm:t>
    </dgm:pt>
    <dgm:pt modelId="{89BEC627-5E65-4796-8D8B-77C98420D968}" type="parTrans" cxnId="{05ED4259-8C2C-451D-A487-4FE4568404F4}">
      <dgm:prSet/>
      <dgm:spPr/>
      <dgm:t>
        <a:bodyPr/>
        <a:lstStyle/>
        <a:p>
          <a:endParaRPr lang="en-US"/>
        </a:p>
      </dgm:t>
    </dgm:pt>
    <dgm:pt modelId="{54A87687-BA36-48B6-83D3-66772F575479}" type="sibTrans" cxnId="{05ED4259-8C2C-451D-A487-4FE4568404F4}">
      <dgm:prSet/>
      <dgm:spPr/>
      <dgm:t>
        <a:bodyPr/>
        <a:lstStyle/>
        <a:p>
          <a:endParaRPr lang="en-US"/>
        </a:p>
      </dgm:t>
    </dgm:pt>
    <dgm:pt modelId="{807A9A63-6544-439F-847D-D8768674CC60}">
      <dgm:prSet/>
      <dgm:spPr/>
      <dgm:t>
        <a:bodyPr/>
        <a:lstStyle/>
        <a:p>
          <a:r>
            <a:rPr lang="bg-BG"/>
            <a:t>финансова нестабилност в развиващите се страни, дължаща се на големите обеми дълг; политически и военни сблъсъци в много райони на света. </a:t>
          </a:r>
          <a:endParaRPr lang="en-US"/>
        </a:p>
      </dgm:t>
    </dgm:pt>
    <dgm:pt modelId="{ACB7FECC-CF31-401D-B053-3E7CE47A5DA0}" type="parTrans" cxnId="{72AD6417-6862-400B-B802-7992B5158BC1}">
      <dgm:prSet/>
      <dgm:spPr/>
      <dgm:t>
        <a:bodyPr/>
        <a:lstStyle/>
        <a:p>
          <a:endParaRPr lang="en-US"/>
        </a:p>
      </dgm:t>
    </dgm:pt>
    <dgm:pt modelId="{CC5DF728-7BAD-4035-B430-C6222E54ED6E}" type="sibTrans" cxnId="{72AD6417-6862-400B-B802-7992B5158BC1}">
      <dgm:prSet/>
      <dgm:spPr/>
      <dgm:t>
        <a:bodyPr/>
        <a:lstStyle/>
        <a:p>
          <a:endParaRPr lang="en-US"/>
        </a:p>
      </dgm:t>
    </dgm:pt>
    <dgm:pt modelId="{5E6E3599-0F9E-4B9D-8EF7-310807A15DF4}">
      <dgm:prSet/>
      <dgm:spPr/>
      <dgm:t>
        <a:bodyPr/>
        <a:lstStyle/>
        <a:p>
          <a:r>
            <a:rPr lang="bg-BG"/>
            <a:t>нестабилната политическа и икономическа ситуация в Турция вероятно ще се запази в краткосрочен план, което ще се отрази негативно на българския износ. </a:t>
          </a:r>
          <a:endParaRPr lang="en-US"/>
        </a:p>
      </dgm:t>
    </dgm:pt>
    <dgm:pt modelId="{3C736E44-11FA-44E2-9586-FF74AB81B18A}" type="parTrans" cxnId="{49615841-89A7-48B3-ADE1-9844207F6C44}">
      <dgm:prSet/>
      <dgm:spPr/>
      <dgm:t>
        <a:bodyPr/>
        <a:lstStyle/>
        <a:p>
          <a:endParaRPr lang="en-US"/>
        </a:p>
      </dgm:t>
    </dgm:pt>
    <dgm:pt modelId="{04564FE5-0733-4BD3-AB7A-4950E02B2B2A}" type="sibTrans" cxnId="{49615841-89A7-48B3-ADE1-9844207F6C44}">
      <dgm:prSet/>
      <dgm:spPr/>
      <dgm:t>
        <a:bodyPr/>
        <a:lstStyle/>
        <a:p>
          <a:endParaRPr lang="en-US"/>
        </a:p>
      </dgm:t>
    </dgm:pt>
    <dgm:pt modelId="{2ABF8331-1A5D-44CF-9F5B-EACC7E6A1F65}">
      <dgm:prSet/>
      <dgm:spPr/>
      <dgm:t>
        <a:bodyPr/>
        <a:lstStyle/>
        <a:p>
          <a:r>
            <a:rPr lang="bg-BG"/>
            <a:t>Динамиката на европейската и американската икономика ще се забавят през 2019 г. През 2020 г. икономическата активност в ЕС леко ще се ускори, движена от растежа в страните от еврозоната. </a:t>
          </a:r>
          <a:endParaRPr lang="en-US"/>
        </a:p>
      </dgm:t>
    </dgm:pt>
    <dgm:pt modelId="{9C0161A3-A1F8-41F7-AF32-F96599F97EE6}" type="parTrans" cxnId="{B11D3A36-2F9E-483E-9EDD-C73D73EB2A30}">
      <dgm:prSet/>
      <dgm:spPr/>
      <dgm:t>
        <a:bodyPr/>
        <a:lstStyle/>
        <a:p>
          <a:endParaRPr lang="en-US"/>
        </a:p>
      </dgm:t>
    </dgm:pt>
    <dgm:pt modelId="{88CEDDE3-3A52-400F-A29C-059C4C7CD935}" type="sibTrans" cxnId="{B11D3A36-2F9E-483E-9EDD-C73D73EB2A30}">
      <dgm:prSet/>
      <dgm:spPr/>
      <dgm:t>
        <a:bodyPr/>
        <a:lstStyle/>
        <a:p>
          <a:endParaRPr lang="en-US"/>
        </a:p>
      </dgm:t>
    </dgm:pt>
    <dgm:pt modelId="{FD1DCC78-1B4A-4270-BE4C-E6569E2CC8B0}">
      <dgm:prSet/>
      <dgm:spPr/>
      <dgm:t>
        <a:bodyPr/>
        <a:lstStyle/>
        <a:p>
          <a:r>
            <a:rPr lang="bg-BG"/>
            <a:t>Плавно засилване на потребителското доверие и подобряване на бизнес климата в страната като резултат от ускоряването на темповете на икономически растеж;</a:t>
          </a:r>
          <a:endParaRPr lang="en-US"/>
        </a:p>
      </dgm:t>
    </dgm:pt>
    <dgm:pt modelId="{75F21CFD-C0A5-45A6-8E28-1535A1073DEC}" type="parTrans" cxnId="{BCFC7D1D-5D75-4BB5-B6AB-7DEA381125DB}">
      <dgm:prSet/>
      <dgm:spPr/>
      <dgm:t>
        <a:bodyPr/>
        <a:lstStyle/>
        <a:p>
          <a:endParaRPr lang="en-US"/>
        </a:p>
      </dgm:t>
    </dgm:pt>
    <dgm:pt modelId="{BFD71FD1-147D-4AD9-9EFD-99CE56F50089}" type="sibTrans" cxnId="{BCFC7D1D-5D75-4BB5-B6AB-7DEA381125DB}">
      <dgm:prSet/>
      <dgm:spPr/>
      <dgm:t>
        <a:bodyPr/>
        <a:lstStyle/>
        <a:p>
          <a:endParaRPr lang="en-US"/>
        </a:p>
      </dgm:t>
    </dgm:pt>
    <dgm:pt modelId="{C346AB29-597A-455E-8446-DDB6AE22D0B7}">
      <dgm:prSet/>
      <dgm:spPr/>
      <dgm:t>
        <a:bodyPr/>
        <a:lstStyle/>
        <a:p>
          <a:r>
            <a:rPr lang="bg-BG"/>
            <a:t>Повишаване на темпа на усвояване на европейски средства по оперативните програми;</a:t>
          </a:r>
          <a:endParaRPr lang="en-US"/>
        </a:p>
      </dgm:t>
    </dgm:pt>
    <dgm:pt modelId="{293A637F-9F7C-408F-84A8-4EFFB068BA09}" type="parTrans" cxnId="{F74C0CF9-4A2D-45CB-ACB5-323097FA3314}">
      <dgm:prSet/>
      <dgm:spPr/>
      <dgm:t>
        <a:bodyPr/>
        <a:lstStyle/>
        <a:p>
          <a:endParaRPr lang="en-US"/>
        </a:p>
      </dgm:t>
    </dgm:pt>
    <dgm:pt modelId="{144F0849-5FB4-4162-9076-E2866F7DA62C}" type="sibTrans" cxnId="{F74C0CF9-4A2D-45CB-ACB5-323097FA3314}">
      <dgm:prSet/>
      <dgm:spPr/>
      <dgm:t>
        <a:bodyPr/>
        <a:lstStyle/>
        <a:p>
          <a:endParaRPr lang="en-US"/>
        </a:p>
      </dgm:t>
    </dgm:pt>
    <dgm:pt modelId="{6E8A3F41-1CEF-4740-8608-A61BEFDBB821}">
      <dgm:prSet/>
      <dgm:spPr/>
      <dgm:t>
        <a:bodyPr/>
        <a:lstStyle/>
        <a:p>
          <a:r>
            <a:rPr lang="bg-BG"/>
            <a:t>Известно възстановяване на финансовите потоци към страната, извън тези по оперативните програми;</a:t>
          </a:r>
          <a:endParaRPr lang="en-US"/>
        </a:p>
      </dgm:t>
    </dgm:pt>
    <dgm:pt modelId="{20C1FC9D-69C5-442D-BE0F-AC222C3AF686}" type="parTrans" cxnId="{A84AA0FA-5DD3-458F-BB94-32264C7AD73B}">
      <dgm:prSet/>
      <dgm:spPr/>
      <dgm:t>
        <a:bodyPr/>
        <a:lstStyle/>
        <a:p>
          <a:endParaRPr lang="en-US"/>
        </a:p>
      </dgm:t>
    </dgm:pt>
    <dgm:pt modelId="{41B0EE2E-E2C0-4958-BFA3-BF5B1E8319C3}" type="sibTrans" cxnId="{A84AA0FA-5DD3-458F-BB94-32264C7AD73B}">
      <dgm:prSet/>
      <dgm:spPr/>
      <dgm:t>
        <a:bodyPr/>
        <a:lstStyle/>
        <a:p>
          <a:endParaRPr lang="en-US"/>
        </a:p>
      </dgm:t>
    </dgm:pt>
    <dgm:pt modelId="{088B9CC4-BFAE-48E1-B97D-B381AD4497B4}">
      <dgm:prSet/>
      <dgm:spPr/>
      <dgm:t>
        <a:bodyPr/>
        <a:lstStyle/>
        <a:p>
          <a:r>
            <a:rPr lang="bg-BG"/>
            <a:t>Липса на съществени въздействия върху българската икономика от излизането на Великобритания от ЕС;</a:t>
          </a:r>
          <a:endParaRPr lang="en-US"/>
        </a:p>
      </dgm:t>
    </dgm:pt>
    <dgm:pt modelId="{0018E356-AA3C-4414-9B9D-1C1CE83B4644}" type="parTrans" cxnId="{696A2065-FA6B-4FB2-8DD8-C1F1994BCDB9}">
      <dgm:prSet/>
      <dgm:spPr/>
      <dgm:t>
        <a:bodyPr/>
        <a:lstStyle/>
        <a:p>
          <a:endParaRPr lang="en-US"/>
        </a:p>
      </dgm:t>
    </dgm:pt>
    <dgm:pt modelId="{252BE906-8865-43DC-9D83-C01E836B0C68}" type="sibTrans" cxnId="{696A2065-FA6B-4FB2-8DD8-C1F1994BCDB9}">
      <dgm:prSet/>
      <dgm:spPr/>
      <dgm:t>
        <a:bodyPr/>
        <a:lstStyle/>
        <a:p>
          <a:endParaRPr lang="en-US"/>
        </a:p>
      </dgm:t>
    </dgm:pt>
    <dgm:pt modelId="{BC8CF5AB-87E1-40D5-8C21-2C02AF2B009A}">
      <dgm:prSet/>
      <dgm:spPr/>
      <dgm:t>
        <a:bodyPr/>
        <a:lstStyle/>
        <a:p>
          <a:r>
            <a:rPr lang="bg-BG" dirty="0"/>
            <a:t>Запазване на заложените в средносрочната фискална рамка параметри и политики;</a:t>
          </a:r>
          <a:endParaRPr lang="en-US" dirty="0"/>
        </a:p>
      </dgm:t>
    </dgm:pt>
    <dgm:pt modelId="{F212A4B9-CB51-4279-A8B7-74C25E7BD32B}" type="parTrans" cxnId="{E76D9C99-AFE9-4D62-9750-B309A8EC304D}">
      <dgm:prSet/>
      <dgm:spPr/>
      <dgm:t>
        <a:bodyPr/>
        <a:lstStyle/>
        <a:p>
          <a:endParaRPr lang="en-US"/>
        </a:p>
      </dgm:t>
    </dgm:pt>
    <dgm:pt modelId="{AA5B9AB1-6DD8-4EEC-88B1-CEF84DE1BB4A}" type="sibTrans" cxnId="{E76D9C99-AFE9-4D62-9750-B309A8EC304D}">
      <dgm:prSet/>
      <dgm:spPr/>
      <dgm:t>
        <a:bodyPr/>
        <a:lstStyle/>
        <a:p>
          <a:endParaRPr lang="en-US"/>
        </a:p>
      </dgm:t>
    </dgm:pt>
    <dgm:pt modelId="{9E1D14D9-43E5-49F4-A3C6-F3342F39B53B}">
      <dgm:prSet/>
      <dgm:spPr/>
      <dgm:t>
        <a:bodyPr/>
        <a:lstStyle/>
        <a:p>
          <a:r>
            <a:rPr lang="bg-BG" dirty="0"/>
            <a:t>Разхлабване на фискална политика, предвид изборите за европейски парламент и местните избори.</a:t>
          </a:r>
          <a:endParaRPr lang="en-US" dirty="0"/>
        </a:p>
      </dgm:t>
    </dgm:pt>
    <dgm:pt modelId="{B9D0D38F-41B1-473F-ACC3-CA3E201AF5AE}" type="parTrans" cxnId="{0B567242-9F76-4771-BABC-FA72E93B764D}">
      <dgm:prSet/>
      <dgm:spPr/>
      <dgm:t>
        <a:bodyPr/>
        <a:lstStyle/>
        <a:p>
          <a:endParaRPr lang="en-US"/>
        </a:p>
      </dgm:t>
    </dgm:pt>
    <dgm:pt modelId="{8088D67A-41F6-4FE1-9C70-96CFCA3CCE86}" type="sibTrans" cxnId="{0B567242-9F76-4771-BABC-FA72E93B764D}">
      <dgm:prSet/>
      <dgm:spPr/>
      <dgm:t>
        <a:bodyPr/>
        <a:lstStyle/>
        <a:p>
          <a:endParaRPr lang="en-US"/>
        </a:p>
      </dgm:t>
    </dgm:pt>
    <dgm:pt modelId="{EA3B61EA-A202-498B-B18B-91663DE2E622}" type="pres">
      <dgm:prSet presAssocID="{250E4DB9-01BC-4B01-BFFE-DEB0A64212AD}" presName="linear" presStyleCnt="0">
        <dgm:presLayoutVars>
          <dgm:animLvl val="lvl"/>
          <dgm:resizeHandles val="exact"/>
        </dgm:presLayoutVars>
      </dgm:prSet>
      <dgm:spPr/>
    </dgm:pt>
    <dgm:pt modelId="{4F16403D-2960-436F-97B8-DD086BF8C1FE}" type="pres">
      <dgm:prSet presAssocID="{B3B42DF3-253F-4D92-B0F2-3C103FCC0351}" presName="parentText" presStyleLbl="node1" presStyleIdx="0" presStyleCnt="8">
        <dgm:presLayoutVars>
          <dgm:chMax val="0"/>
          <dgm:bulletEnabled val="1"/>
        </dgm:presLayoutVars>
      </dgm:prSet>
      <dgm:spPr/>
    </dgm:pt>
    <dgm:pt modelId="{681125A2-416D-4871-8E56-C381182BFC45}" type="pres">
      <dgm:prSet presAssocID="{B3B42DF3-253F-4D92-B0F2-3C103FCC0351}" presName="childText" presStyleLbl="revTx" presStyleIdx="0" presStyleCnt="1">
        <dgm:presLayoutVars>
          <dgm:bulletEnabled val="1"/>
        </dgm:presLayoutVars>
      </dgm:prSet>
      <dgm:spPr/>
    </dgm:pt>
    <dgm:pt modelId="{D117F7C9-3EAF-4C90-90DD-0F6F0EA4B356}" type="pres">
      <dgm:prSet presAssocID="{2ABF8331-1A5D-44CF-9F5B-EACC7E6A1F65}" presName="parentText" presStyleLbl="node1" presStyleIdx="1" presStyleCnt="8">
        <dgm:presLayoutVars>
          <dgm:chMax val="0"/>
          <dgm:bulletEnabled val="1"/>
        </dgm:presLayoutVars>
      </dgm:prSet>
      <dgm:spPr/>
    </dgm:pt>
    <dgm:pt modelId="{ECC88E6E-680D-4B63-B196-3A3F81E5F736}" type="pres">
      <dgm:prSet presAssocID="{88CEDDE3-3A52-400F-A29C-059C4C7CD935}" presName="spacer" presStyleCnt="0"/>
      <dgm:spPr/>
    </dgm:pt>
    <dgm:pt modelId="{1F0FB5E5-C073-469C-92CD-01B6CA56E1F1}" type="pres">
      <dgm:prSet presAssocID="{FD1DCC78-1B4A-4270-BE4C-E6569E2CC8B0}" presName="parentText" presStyleLbl="node1" presStyleIdx="2" presStyleCnt="8">
        <dgm:presLayoutVars>
          <dgm:chMax val="0"/>
          <dgm:bulletEnabled val="1"/>
        </dgm:presLayoutVars>
      </dgm:prSet>
      <dgm:spPr/>
    </dgm:pt>
    <dgm:pt modelId="{EC4939C1-69C6-422B-B771-0E7D4945D326}" type="pres">
      <dgm:prSet presAssocID="{BFD71FD1-147D-4AD9-9EFD-99CE56F50089}" presName="spacer" presStyleCnt="0"/>
      <dgm:spPr/>
    </dgm:pt>
    <dgm:pt modelId="{1CE22252-2D15-4544-9533-F69B9F29B0F9}" type="pres">
      <dgm:prSet presAssocID="{C346AB29-597A-455E-8446-DDB6AE22D0B7}" presName="parentText" presStyleLbl="node1" presStyleIdx="3" presStyleCnt="8">
        <dgm:presLayoutVars>
          <dgm:chMax val="0"/>
          <dgm:bulletEnabled val="1"/>
        </dgm:presLayoutVars>
      </dgm:prSet>
      <dgm:spPr/>
    </dgm:pt>
    <dgm:pt modelId="{E6293D11-C591-44B2-BCE1-E5E52F1C2F52}" type="pres">
      <dgm:prSet presAssocID="{144F0849-5FB4-4162-9076-E2866F7DA62C}" presName="spacer" presStyleCnt="0"/>
      <dgm:spPr/>
    </dgm:pt>
    <dgm:pt modelId="{7ADB3D24-4AA3-4FC5-B1F2-11501CE67EB6}" type="pres">
      <dgm:prSet presAssocID="{6E8A3F41-1CEF-4740-8608-A61BEFDBB821}" presName="parentText" presStyleLbl="node1" presStyleIdx="4" presStyleCnt="8">
        <dgm:presLayoutVars>
          <dgm:chMax val="0"/>
          <dgm:bulletEnabled val="1"/>
        </dgm:presLayoutVars>
      </dgm:prSet>
      <dgm:spPr/>
    </dgm:pt>
    <dgm:pt modelId="{E77CA084-02F0-453E-BF7D-53D2BCDB2B08}" type="pres">
      <dgm:prSet presAssocID="{41B0EE2E-E2C0-4958-BFA3-BF5B1E8319C3}" presName="spacer" presStyleCnt="0"/>
      <dgm:spPr/>
    </dgm:pt>
    <dgm:pt modelId="{CDA06CA9-4941-4C96-AD92-53670B7C9268}" type="pres">
      <dgm:prSet presAssocID="{088B9CC4-BFAE-48E1-B97D-B381AD4497B4}" presName="parentText" presStyleLbl="node1" presStyleIdx="5" presStyleCnt="8">
        <dgm:presLayoutVars>
          <dgm:chMax val="0"/>
          <dgm:bulletEnabled val="1"/>
        </dgm:presLayoutVars>
      </dgm:prSet>
      <dgm:spPr/>
    </dgm:pt>
    <dgm:pt modelId="{06346018-9067-4EDE-8B06-ECF39758449F}" type="pres">
      <dgm:prSet presAssocID="{252BE906-8865-43DC-9D83-C01E836B0C68}" presName="spacer" presStyleCnt="0"/>
      <dgm:spPr/>
    </dgm:pt>
    <dgm:pt modelId="{8FFE0E87-0BFD-4145-83BF-A8FE494B1115}" type="pres">
      <dgm:prSet presAssocID="{BC8CF5AB-87E1-40D5-8C21-2C02AF2B009A}" presName="parentText" presStyleLbl="node1" presStyleIdx="6" presStyleCnt="8">
        <dgm:presLayoutVars>
          <dgm:chMax val="0"/>
          <dgm:bulletEnabled val="1"/>
        </dgm:presLayoutVars>
      </dgm:prSet>
      <dgm:spPr/>
    </dgm:pt>
    <dgm:pt modelId="{7AD1FA43-4F17-46CA-958F-0AF65CBB2425}" type="pres">
      <dgm:prSet presAssocID="{AA5B9AB1-6DD8-4EEC-88B1-CEF84DE1BB4A}" presName="spacer" presStyleCnt="0"/>
      <dgm:spPr/>
    </dgm:pt>
    <dgm:pt modelId="{B3AB2C09-C407-44C5-9855-B6282D6B353A}" type="pres">
      <dgm:prSet presAssocID="{9E1D14D9-43E5-49F4-A3C6-F3342F39B53B}" presName="parentText" presStyleLbl="node1" presStyleIdx="7" presStyleCnt="8">
        <dgm:presLayoutVars>
          <dgm:chMax val="0"/>
          <dgm:bulletEnabled val="1"/>
        </dgm:presLayoutVars>
      </dgm:prSet>
      <dgm:spPr/>
    </dgm:pt>
  </dgm:ptLst>
  <dgm:cxnLst>
    <dgm:cxn modelId="{DBF8D815-F932-41AC-878C-7E2C9BFF17B7}" type="presOf" srcId="{9E1D14D9-43E5-49F4-A3C6-F3342F39B53B}" destId="{B3AB2C09-C407-44C5-9855-B6282D6B353A}" srcOrd="0" destOrd="0" presId="urn:microsoft.com/office/officeart/2005/8/layout/vList2"/>
    <dgm:cxn modelId="{B3D81A16-9757-43CC-BBF9-312C57FF5F17}" srcId="{250E4DB9-01BC-4B01-BFFE-DEB0A64212AD}" destId="{B3B42DF3-253F-4D92-B0F2-3C103FCC0351}" srcOrd="0" destOrd="0" parTransId="{65B1ADC1-0C53-4EB9-9E66-CEACBE40FFE3}" sibTransId="{3F651187-EC11-496A-B7A0-19C1492D1670}"/>
    <dgm:cxn modelId="{72AD6417-6862-400B-B802-7992B5158BC1}" srcId="{B3B42DF3-253F-4D92-B0F2-3C103FCC0351}" destId="{807A9A63-6544-439F-847D-D8768674CC60}" srcOrd="2" destOrd="0" parTransId="{ACB7FECC-CF31-401D-B053-3E7CE47A5DA0}" sibTransId="{CC5DF728-7BAD-4035-B430-C6222E54ED6E}"/>
    <dgm:cxn modelId="{91A6F218-1FAA-405A-86D1-59D4C60BB11D}" type="presOf" srcId="{2ABF8331-1A5D-44CF-9F5B-EACC7E6A1F65}" destId="{D117F7C9-3EAF-4C90-90DD-0F6F0EA4B356}" srcOrd="0" destOrd="0" presId="urn:microsoft.com/office/officeart/2005/8/layout/vList2"/>
    <dgm:cxn modelId="{BCFC7D1D-5D75-4BB5-B6AB-7DEA381125DB}" srcId="{250E4DB9-01BC-4B01-BFFE-DEB0A64212AD}" destId="{FD1DCC78-1B4A-4270-BE4C-E6569E2CC8B0}" srcOrd="2" destOrd="0" parTransId="{75F21CFD-C0A5-45A6-8E28-1535A1073DEC}" sibTransId="{BFD71FD1-147D-4AD9-9EFD-99CE56F50089}"/>
    <dgm:cxn modelId="{B2954D24-99C2-47DD-B5BF-90367223D97A}" type="presOf" srcId="{C44F2E48-6EBA-4643-AD32-5E75EC96F6D6}" destId="{681125A2-416D-4871-8E56-C381182BFC45}" srcOrd="0" destOrd="1" presId="urn:microsoft.com/office/officeart/2005/8/layout/vList2"/>
    <dgm:cxn modelId="{C4285F2B-0103-4F5A-B853-93DE56E2F076}" type="presOf" srcId="{6E8A3F41-1CEF-4740-8608-A61BEFDBB821}" destId="{7ADB3D24-4AA3-4FC5-B1F2-11501CE67EB6}" srcOrd="0" destOrd="0" presId="urn:microsoft.com/office/officeart/2005/8/layout/vList2"/>
    <dgm:cxn modelId="{B11D3A36-2F9E-483E-9EDD-C73D73EB2A30}" srcId="{250E4DB9-01BC-4B01-BFFE-DEB0A64212AD}" destId="{2ABF8331-1A5D-44CF-9F5B-EACC7E6A1F65}" srcOrd="1" destOrd="0" parTransId="{9C0161A3-A1F8-41F7-AF32-F96599F97EE6}" sibTransId="{88CEDDE3-3A52-400F-A29C-059C4C7CD935}"/>
    <dgm:cxn modelId="{FD5AC33A-EBDC-4C90-A203-9CF13629D448}" type="presOf" srcId="{FD1DCC78-1B4A-4270-BE4C-E6569E2CC8B0}" destId="{1F0FB5E5-C073-469C-92CD-01B6CA56E1F1}" srcOrd="0" destOrd="0" presId="urn:microsoft.com/office/officeart/2005/8/layout/vList2"/>
    <dgm:cxn modelId="{49615841-89A7-48B3-ADE1-9844207F6C44}" srcId="{B3B42DF3-253F-4D92-B0F2-3C103FCC0351}" destId="{5E6E3599-0F9E-4B9D-8EF7-310807A15DF4}" srcOrd="3" destOrd="0" parTransId="{3C736E44-11FA-44E2-9586-FF74AB81B18A}" sibTransId="{04564FE5-0733-4BD3-AB7A-4950E02B2B2A}"/>
    <dgm:cxn modelId="{0B567242-9F76-4771-BABC-FA72E93B764D}" srcId="{250E4DB9-01BC-4B01-BFFE-DEB0A64212AD}" destId="{9E1D14D9-43E5-49F4-A3C6-F3342F39B53B}" srcOrd="7" destOrd="0" parTransId="{B9D0D38F-41B1-473F-ACC3-CA3E201AF5AE}" sibTransId="{8088D67A-41F6-4FE1-9C70-96CFCA3CCE86}"/>
    <dgm:cxn modelId="{696A2065-FA6B-4FB2-8DD8-C1F1994BCDB9}" srcId="{250E4DB9-01BC-4B01-BFFE-DEB0A64212AD}" destId="{088B9CC4-BFAE-48E1-B97D-B381AD4497B4}" srcOrd="5" destOrd="0" parTransId="{0018E356-AA3C-4414-9B9D-1C1CE83B4644}" sibTransId="{252BE906-8865-43DC-9D83-C01E836B0C68}"/>
    <dgm:cxn modelId="{6A8E774B-D557-4226-93AA-CEB5541D080D}" type="presOf" srcId="{807A9A63-6544-439F-847D-D8768674CC60}" destId="{681125A2-416D-4871-8E56-C381182BFC45}" srcOrd="0" destOrd="2" presId="urn:microsoft.com/office/officeart/2005/8/layout/vList2"/>
    <dgm:cxn modelId="{8B01BF54-07B9-4793-B307-C8A6D6B2B98A}" type="presOf" srcId="{B3B42DF3-253F-4D92-B0F2-3C103FCC0351}" destId="{4F16403D-2960-436F-97B8-DD086BF8C1FE}" srcOrd="0" destOrd="0" presId="urn:microsoft.com/office/officeart/2005/8/layout/vList2"/>
    <dgm:cxn modelId="{05ED4259-8C2C-451D-A487-4FE4568404F4}" srcId="{B3B42DF3-253F-4D92-B0F2-3C103FCC0351}" destId="{C44F2E48-6EBA-4643-AD32-5E75EC96F6D6}" srcOrd="1" destOrd="0" parTransId="{89BEC627-5E65-4796-8D8B-77C98420D968}" sibTransId="{54A87687-BA36-48B6-83D3-66772F575479}"/>
    <dgm:cxn modelId="{57025E8E-B1CC-44AC-BE95-B6FA31DFD276}" type="presOf" srcId="{658C68D6-C2C1-40D1-95D7-115E231B988B}" destId="{681125A2-416D-4871-8E56-C381182BFC45}" srcOrd="0" destOrd="0" presId="urn:microsoft.com/office/officeart/2005/8/layout/vList2"/>
    <dgm:cxn modelId="{417BF192-524B-4A49-8CA7-7F4266EEFE26}" srcId="{B3B42DF3-253F-4D92-B0F2-3C103FCC0351}" destId="{658C68D6-C2C1-40D1-95D7-115E231B988B}" srcOrd="0" destOrd="0" parTransId="{636DA30C-CA7D-49A2-9D39-6F0C77DAA4F7}" sibTransId="{028F5523-12E0-4CCC-BFC5-4271F646889B}"/>
    <dgm:cxn modelId="{D7E65498-AB68-4743-B185-E7E5AD769E3E}" type="presOf" srcId="{BC8CF5AB-87E1-40D5-8C21-2C02AF2B009A}" destId="{8FFE0E87-0BFD-4145-83BF-A8FE494B1115}" srcOrd="0" destOrd="0" presId="urn:microsoft.com/office/officeart/2005/8/layout/vList2"/>
    <dgm:cxn modelId="{E76D9C99-AFE9-4D62-9750-B309A8EC304D}" srcId="{250E4DB9-01BC-4B01-BFFE-DEB0A64212AD}" destId="{BC8CF5AB-87E1-40D5-8C21-2C02AF2B009A}" srcOrd="6" destOrd="0" parTransId="{F212A4B9-CB51-4279-A8B7-74C25E7BD32B}" sibTransId="{AA5B9AB1-6DD8-4EEC-88B1-CEF84DE1BB4A}"/>
    <dgm:cxn modelId="{7E3375A4-4F84-4C49-880C-5A55D56BD54D}" type="presOf" srcId="{5E6E3599-0F9E-4B9D-8EF7-310807A15DF4}" destId="{681125A2-416D-4871-8E56-C381182BFC45}" srcOrd="0" destOrd="3" presId="urn:microsoft.com/office/officeart/2005/8/layout/vList2"/>
    <dgm:cxn modelId="{4260BDA8-F635-4250-AABA-B7AC5E047A22}" type="presOf" srcId="{250E4DB9-01BC-4B01-BFFE-DEB0A64212AD}" destId="{EA3B61EA-A202-498B-B18B-91663DE2E622}" srcOrd="0" destOrd="0" presId="urn:microsoft.com/office/officeart/2005/8/layout/vList2"/>
    <dgm:cxn modelId="{ED1AE5D4-70CE-498C-B437-D09FB17CA53C}" type="presOf" srcId="{088B9CC4-BFAE-48E1-B97D-B381AD4497B4}" destId="{CDA06CA9-4941-4C96-AD92-53670B7C9268}" srcOrd="0" destOrd="0" presId="urn:microsoft.com/office/officeart/2005/8/layout/vList2"/>
    <dgm:cxn modelId="{E75048EF-C274-403E-9E03-32B844104E68}" type="presOf" srcId="{C346AB29-597A-455E-8446-DDB6AE22D0B7}" destId="{1CE22252-2D15-4544-9533-F69B9F29B0F9}" srcOrd="0" destOrd="0" presId="urn:microsoft.com/office/officeart/2005/8/layout/vList2"/>
    <dgm:cxn modelId="{F74C0CF9-4A2D-45CB-ACB5-323097FA3314}" srcId="{250E4DB9-01BC-4B01-BFFE-DEB0A64212AD}" destId="{C346AB29-597A-455E-8446-DDB6AE22D0B7}" srcOrd="3" destOrd="0" parTransId="{293A637F-9F7C-408F-84A8-4EFFB068BA09}" sibTransId="{144F0849-5FB4-4162-9076-E2866F7DA62C}"/>
    <dgm:cxn modelId="{A84AA0FA-5DD3-458F-BB94-32264C7AD73B}" srcId="{250E4DB9-01BC-4B01-BFFE-DEB0A64212AD}" destId="{6E8A3F41-1CEF-4740-8608-A61BEFDBB821}" srcOrd="4" destOrd="0" parTransId="{20C1FC9D-69C5-442D-BE0F-AC222C3AF686}" sibTransId="{41B0EE2E-E2C0-4958-BFA3-BF5B1E8319C3}"/>
    <dgm:cxn modelId="{AF20ECA7-EDC9-4E9E-870F-7EE407C72B3E}" type="presParOf" srcId="{EA3B61EA-A202-498B-B18B-91663DE2E622}" destId="{4F16403D-2960-436F-97B8-DD086BF8C1FE}" srcOrd="0" destOrd="0" presId="urn:microsoft.com/office/officeart/2005/8/layout/vList2"/>
    <dgm:cxn modelId="{1F906A9E-2C2E-4278-A794-41F281A45ABC}" type="presParOf" srcId="{EA3B61EA-A202-498B-B18B-91663DE2E622}" destId="{681125A2-416D-4871-8E56-C381182BFC45}" srcOrd="1" destOrd="0" presId="urn:microsoft.com/office/officeart/2005/8/layout/vList2"/>
    <dgm:cxn modelId="{DBB05E9B-C535-4235-A53A-13EC5FC7D8CA}" type="presParOf" srcId="{EA3B61EA-A202-498B-B18B-91663DE2E622}" destId="{D117F7C9-3EAF-4C90-90DD-0F6F0EA4B356}" srcOrd="2" destOrd="0" presId="urn:microsoft.com/office/officeart/2005/8/layout/vList2"/>
    <dgm:cxn modelId="{3C6CA247-D3F2-4026-9422-1DA57D4A2E15}" type="presParOf" srcId="{EA3B61EA-A202-498B-B18B-91663DE2E622}" destId="{ECC88E6E-680D-4B63-B196-3A3F81E5F736}" srcOrd="3" destOrd="0" presId="urn:microsoft.com/office/officeart/2005/8/layout/vList2"/>
    <dgm:cxn modelId="{3A1DFDBE-9583-4DB7-A084-A7B20B41DF7F}" type="presParOf" srcId="{EA3B61EA-A202-498B-B18B-91663DE2E622}" destId="{1F0FB5E5-C073-469C-92CD-01B6CA56E1F1}" srcOrd="4" destOrd="0" presId="urn:microsoft.com/office/officeart/2005/8/layout/vList2"/>
    <dgm:cxn modelId="{1E5E652B-7FEE-4CFF-910F-F07A04794F46}" type="presParOf" srcId="{EA3B61EA-A202-498B-B18B-91663DE2E622}" destId="{EC4939C1-69C6-422B-B771-0E7D4945D326}" srcOrd="5" destOrd="0" presId="urn:microsoft.com/office/officeart/2005/8/layout/vList2"/>
    <dgm:cxn modelId="{999E10ED-2F6B-4E78-8F7C-84253AAA3811}" type="presParOf" srcId="{EA3B61EA-A202-498B-B18B-91663DE2E622}" destId="{1CE22252-2D15-4544-9533-F69B9F29B0F9}" srcOrd="6" destOrd="0" presId="urn:microsoft.com/office/officeart/2005/8/layout/vList2"/>
    <dgm:cxn modelId="{991673AE-B1AE-4279-81C1-BCB1B2AD36A5}" type="presParOf" srcId="{EA3B61EA-A202-498B-B18B-91663DE2E622}" destId="{E6293D11-C591-44B2-BCE1-E5E52F1C2F52}" srcOrd="7" destOrd="0" presId="urn:microsoft.com/office/officeart/2005/8/layout/vList2"/>
    <dgm:cxn modelId="{717D4854-1D54-4C26-B32E-2833DA10396D}" type="presParOf" srcId="{EA3B61EA-A202-498B-B18B-91663DE2E622}" destId="{7ADB3D24-4AA3-4FC5-B1F2-11501CE67EB6}" srcOrd="8" destOrd="0" presId="urn:microsoft.com/office/officeart/2005/8/layout/vList2"/>
    <dgm:cxn modelId="{4C80C8DB-003B-437B-A3EE-6FB13E77AD86}" type="presParOf" srcId="{EA3B61EA-A202-498B-B18B-91663DE2E622}" destId="{E77CA084-02F0-453E-BF7D-53D2BCDB2B08}" srcOrd="9" destOrd="0" presId="urn:microsoft.com/office/officeart/2005/8/layout/vList2"/>
    <dgm:cxn modelId="{892E32E2-E2B9-4145-ADF1-FF713F171B2C}" type="presParOf" srcId="{EA3B61EA-A202-498B-B18B-91663DE2E622}" destId="{CDA06CA9-4941-4C96-AD92-53670B7C9268}" srcOrd="10" destOrd="0" presId="urn:microsoft.com/office/officeart/2005/8/layout/vList2"/>
    <dgm:cxn modelId="{C94ECFEF-27E8-46B7-8B1F-D546ABF96EA6}" type="presParOf" srcId="{EA3B61EA-A202-498B-B18B-91663DE2E622}" destId="{06346018-9067-4EDE-8B06-ECF39758449F}" srcOrd="11" destOrd="0" presId="urn:microsoft.com/office/officeart/2005/8/layout/vList2"/>
    <dgm:cxn modelId="{E4833D4A-36BE-4FC5-9289-177E2B6C70D6}" type="presParOf" srcId="{EA3B61EA-A202-498B-B18B-91663DE2E622}" destId="{8FFE0E87-0BFD-4145-83BF-A8FE494B1115}" srcOrd="12" destOrd="0" presId="urn:microsoft.com/office/officeart/2005/8/layout/vList2"/>
    <dgm:cxn modelId="{157314F5-4FDA-4B25-9A0F-CAB615073C82}" type="presParOf" srcId="{EA3B61EA-A202-498B-B18B-91663DE2E622}" destId="{7AD1FA43-4F17-46CA-958F-0AF65CBB2425}" srcOrd="13" destOrd="0" presId="urn:microsoft.com/office/officeart/2005/8/layout/vList2"/>
    <dgm:cxn modelId="{40B83E69-5A8E-42E4-8C25-1B18B034B083}" type="presParOf" srcId="{EA3B61EA-A202-498B-B18B-91663DE2E622}" destId="{B3AB2C09-C407-44C5-9855-B6282D6B353A}" srcOrd="1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00D52B-6F48-40E3-836E-C9FA20F3B7E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C6A85E6-796C-4155-BEAD-1705DE983D3A}">
      <dgm:prSet custT="1"/>
      <dgm:spPr/>
      <dgm:t>
        <a:bodyPr/>
        <a:lstStyle/>
        <a:p>
          <a:pPr algn="ctr"/>
          <a:r>
            <a:rPr lang="bg-BG" sz="2400" b="1" dirty="0"/>
            <a:t>Намаляване ролята на външната търговия за икономическия растеж</a:t>
          </a:r>
          <a:endParaRPr lang="en-US" sz="2400" dirty="0"/>
        </a:p>
      </dgm:t>
    </dgm:pt>
    <dgm:pt modelId="{EA67C579-C226-407C-930D-2356E52296D2}" type="parTrans" cxnId="{6DE7AA52-5A37-4BC4-BB4D-6D6A0DC5907F}">
      <dgm:prSet/>
      <dgm:spPr/>
      <dgm:t>
        <a:bodyPr/>
        <a:lstStyle/>
        <a:p>
          <a:pPr algn="ctr"/>
          <a:endParaRPr lang="en-US" sz="2400"/>
        </a:p>
      </dgm:t>
    </dgm:pt>
    <dgm:pt modelId="{265B689C-EAAB-437C-8CF6-AEDA37D30DA0}" type="sibTrans" cxnId="{6DE7AA52-5A37-4BC4-BB4D-6D6A0DC5907F}">
      <dgm:prSet/>
      <dgm:spPr/>
      <dgm:t>
        <a:bodyPr/>
        <a:lstStyle/>
        <a:p>
          <a:pPr algn="ctr"/>
          <a:endParaRPr lang="en-US" sz="2400"/>
        </a:p>
      </dgm:t>
    </dgm:pt>
    <dgm:pt modelId="{708EF595-7988-4A28-A606-B91EBAA8EAE6}" type="pres">
      <dgm:prSet presAssocID="{9C00D52B-6F48-40E3-836E-C9FA20F3B7EF}" presName="linear" presStyleCnt="0">
        <dgm:presLayoutVars>
          <dgm:animLvl val="lvl"/>
          <dgm:resizeHandles val="exact"/>
        </dgm:presLayoutVars>
      </dgm:prSet>
      <dgm:spPr/>
    </dgm:pt>
    <dgm:pt modelId="{F673C825-9829-49D3-B791-DD4E96B847D8}" type="pres">
      <dgm:prSet presAssocID="{4C6A85E6-796C-4155-BEAD-1705DE983D3A}" presName="parentText" presStyleLbl="node1" presStyleIdx="0" presStyleCnt="1" custLinFactNeighborX="80" custLinFactNeighborY="5757">
        <dgm:presLayoutVars>
          <dgm:chMax val="0"/>
          <dgm:bulletEnabled val="1"/>
        </dgm:presLayoutVars>
      </dgm:prSet>
      <dgm:spPr/>
    </dgm:pt>
  </dgm:ptLst>
  <dgm:cxnLst>
    <dgm:cxn modelId="{6DE7AA52-5A37-4BC4-BB4D-6D6A0DC5907F}" srcId="{9C00D52B-6F48-40E3-836E-C9FA20F3B7EF}" destId="{4C6A85E6-796C-4155-BEAD-1705DE983D3A}" srcOrd="0" destOrd="0" parTransId="{EA67C579-C226-407C-930D-2356E52296D2}" sibTransId="{265B689C-EAAB-437C-8CF6-AEDA37D30DA0}"/>
    <dgm:cxn modelId="{A6A02DAD-47C2-4DD3-A7BF-47EE0D128E51}" type="presOf" srcId="{9C00D52B-6F48-40E3-836E-C9FA20F3B7EF}" destId="{708EF595-7988-4A28-A606-B91EBAA8EAE6}" srcOrd="0" destOrd="0" presId="urn:microsoft.com/office/officeart/2005/8/layout/vList2"/>
    <dgm:cxn modelId="{F4EE85E7-2645-4903-B620-C21495B8901D}" type="presOf" srcId="{4C6A85E6-796C-4155-BEAD-1705DE983D3A}" destId="{F673C825-9829-49D3-B791-DD4E96B847D8}" srcOrd="0" destOrd="0" presId="urn:microsoft.com/office/officeart/2005/8/layout/vList2"/>
    <dgm:cxn modelId="{7092C541-5E3E-4608-A064-92484B398576}" type="presParOf" srcId="{708EF595-7988-4A28-A606-B91EBAA8EAE6}" destId="{F673C825-9829-49D3-B791-DD4E96B847D8}"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13A4A4-9170-416D-8D2B-26445F8AD0E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8CD3A0F-BCCF-4247-9D4C-FF4C7AE21489}">
      <dgm:prSet/>
      <dgm:spPr/>
      <dgm:t>
        <a:bodyPr anchor="ctr"/>
        <a:lstStyle/>
        <a:p>
          <a:r>
            <a:rPr lang="bg-BG" noProof="0" dirty="0">
              <a:solidFill>
                <a:schemeClr val="bg1"/>
              </a:solidFill>
            </a:rPr>
            <a:t>Кризата показа, че съществуващите надзорни механизми не дават достатъчно възможности за предотвратяване, управление и преодоляване на кризисните ситуации. Нарастващата взаимосвързаност на европейските финансови пазари далеч надхвърля капацитета на националните надзорни механизми, но Съюзът не разполага с адекватни ангажименти за сътрудничество, координация, последователност и доверие между националните надзорни органи;</a:t>
          </a:r>
        </a:p>
      </dgm:t>
    </dgm:pt>
    <dgm:pt modelId="{864C35FE-A9F3-4F24-BB59-F217DCA13C59}" type="parTrans" cxnId="{571E3386-D937-42B1-A937-1662355D480B}">
      <dgm:prSet/>
      <dgm:spPr/>
      <dgm:t>
        <a:bodyPr/>
        <a:lstStyle/>
        <a:p>
          <a:endParaRPr lang="en-US">
            <a:solidFill>
              <a:schemeClr val="bg1"/>
            </a:solidFill>
          </a:endParaRPr>
        </a:p>
      </dgm:t>
    </dgm:pt>
    <dgm:pt modelId="{978682C1-D55A-49EB-84DE-477A989656EC}" type="sibTrans" cxnId="{571E3386-D937-42B1-A937-1662355D480B}">
      <dgm:prSet/>
      <dgm:spPr/>
      <dgm:t>
        <a:bodyPr/>
        <a:lstStyle/>
        <a:p>
          <a:endParaRPr lang="en-US">
            <a:solidFill>
              <a:schemeClr val="bg1"/>
            </a:solidFill>
          </a:endParaRPr>
        </a:p>
      </dgm:t>
    </dgm:pt>
    <dgm:pt modelId="{502C5CDE-3BE5-4C87-98F0-30C03C3A886E}">
      <dgm:prSet/>
      <dgm:spPr/>
      <dgm:t>
        <a:bodyPr anchor="ctr"/>
        <a:lstStyle/>
        <a:p>
          <a:r>
            <a:rPr lang="bg-BG" noProof="0" dirty="0">
              <a:solidFill>
                <a:schemeClr val="bg1"/>
              </a:solidFill>
            </a:rPr>
            <a:t>Банковия съюз ще бъде използван в качеството на инструмент за принуда на местните централни банки (особено на тези – извън ЕЗ, които ще бъдат присъединени чрез механизма за тясно сътрудничество) да съобразяват политиките си с обстоятелството на тяхната принадлежност. Това е част от основната стратегия на ЕС, а именно да наложи стриктно координиране на националните политики по начин, който обслужва преди всичко целите на ядрото на ЕС под претекст за сближаване, висока конкурентоспособност и устойчив растеж;</a:t>
          </a:r>
        </a:p>
      </dgm:t>
    </dgm:pt>
    <dgm:pt modelId="{A9917E5C-E538-432A-B0F9-AFB9EC734AC8}" type="parTrans" cxnId="{194E226E-AB78-478C-9D6F-87B13EC1A4C4}">
      <dgm:prSet/>
      <dgm:spPr/>
      <dgm:t>
        <a:bodyPr/>
        <a:lstStyle/>
        <a:p>
          <a:endParaRPr lang="en-US">
            <a:solidFill>
              <a:schemeClr val="bg1"/>
            </a:solidFill>
          </a:endParaRPr>
        </a:p>
      </dgm:t>
    </dgm:pt>
    <dgm:pt modelId="{50EB8D30-AD0E-4CA3-AB07-8FCD930FE019}" type="sibTrans" cxnId="{194E226E-AB78-478C-9D6F-87B13EC1A4C4}">
      <dgm:prSet/>
      <dgm:spPr/>
      <dgm:t>
        <a:bodyPr/>
        <a:lstStyle/>
        <a:p>
          <a:endParaRPr lang="en-US">
            <a:solidFill>
              <a:schemeClr val="bg1"/>
            </a:solidFill>
          </a:endParaRPr>
        </a:p>
      </dgm:t>
    </dgm:pt>
    <dgm:pt modelId="{B4BBB8BF-4CC6-43FD-A595-55FF207D3174}">
      <dgm:prSet/>
      <dgm:spPr/>
      <dgm:t>
        <a:bodyPr anchor="ctr"/>
        <a:lstStyle/>
        <a:p>
          <a:r>
            <a:rPr lang="bg-BG" noProof="0" dirty="0">
              <a:solidFill>
                <a:schemeClr val="bg1"/>
              </a:solidFill>
            </a:rPr>
            <a:t>Присъединяването на България към БС в режим на тясно сътрудничество означава „изключително асиметрично третиране“. Не е чудно, че нито една друга страна не е изявила подобно намерение.</a:t>
          </a:r>
        </a:p>
      </dgm:t>
    </dgm:pt>
    <dgm:pt modelId="{6C412527-B371-4C64-94B8-8447453E82F2}" type="parTrans" cxnId="{7C76D53B-88D5-4B00-B10A-6C1AA80EF643}">
      <dgm:prSet/>
      <dgm:spPr/>
      <dgm:t>
        <a:bodyPr/>
        <a:lstStyle/>
        <a:p>
          <a:endParaRPr lang="en-US">
            <a:solidFill>
              <a:schemeClr val="bg1"/>
            </a:solidFill>
          </a:endParaRPr>
        </a:p>
      </dgm:t>
    </dgm:pt>
    <dgm:pt modelId="{7DDD1948-6032-47A0-ACC1-799A8C3E496B}" type="sibTrans" cxnId="{7C76D53B-88D5-4B00-B10A-6C1AA80EF643}">
      <dgm:prSet/>
      <dgm:spPr/>
      <dgm:t>
        <a:bodyPr/>
        <a:lstStyle/>
        <a:p>
          <a:endParaRPr lang="en-US">
            <a:solidFill>
              <a:schemeClr val="bg1"/>
            </a:solidFill>
          </a:endParaRPr>
        </a:p>
      </dgm:t>
    </dgm:pt>
    <dgm:pt modelId="{20587C3C-A3CC-4E42-AA32-61EC83BA9C7A}" type="pres">
      <dgm:prSet presAssocID="{AB13A4A4-9170-416D-8D2B-26445F8AD0E9}" presName="vert0" presStyleCnt="0">
        <dgm:presLayoutVars>
          <dgm:dir/>
          <dgm:animOne val="branch"/>
          <dgm:animLvl val="lvl"/>
        </dgm:presLayoutVars>
      </dgm:prSet>
      <dgm:spPr/>
    </dgm:pt>
    <dgm:pt modelId="{DE251113-7485-4C36-A9D6-B0B0DF1F1BDF}" type="pres">
      <dgm:prSet presAssocID="{D8CD3A0F-BCCF-4247-9D4C-FF4C7AE21489}" presName="thickLine" presStyleLbl="alignNode1" presStyleIdx="0" presStyleCnt="3"/>
      <dgm:spPr/>
    </dgm:pt>
    <dgm:pt modelId="{13D2353B-C1C7-4F5E-87B3-C58FA455C554}" type="pres">
      <dgm:prSet presAssocID="{D8CD3A0F-BCCF-4247-9D4C-FF4C7AE21489}" presName="horz1" presStyleCnt="0"/>
      <dgm:spPr/>
    </dgm:pt>
    <dgm:pt modelId="{35C99964-85A9-4153-AAA3-132EF6E47A92}" type="pres">
      <dgm:prSet presAssocID="{D8CD3A0F-BCCF-4247-9D4C-FF4C7AE21489}" presName="tx1" presStyleLbl="revTx" presStyleIdx="0" presStyleCnt="3"/>
      <dgm:spPr/>
    </dgm:pt>
    <dgm:pt modelId="{BBBBC4AC-2D3E-47DB-9590-2235A3F5C730}" type="pres">
      <dgm:prSet presAssocID="{D8CD3A0F-BCCF-4247-9D4C-FF4C7AE21489}" presName="vert1" presStyleCnt="0"/>
      <dgm:spPr/>
    </dgm:pt>
    <dgm:pt modelId="{705E338B-0060-4EB0-9EF4-A3AFEF6F7FC6}" type="pres">
      <dgm:prSet presAssocID="{502C5CDE-3BE5-4C87-98F0-30C03C3A886E}" presName="thickLine" presStyleLbl="alignNode1" presStyleIdx="1" presStyleCnt="3"/>
      <dgm:spPr/>
    </dgm:pt>
    <dgm:pt modelId="{B434CE4C-F914-4087-8159-B1207D244F0C}" type="pres">
      <dgm:prSet presAssocID="{502C5CDE-3BE5-4C87-98F0-30C03C3A886E}" presName="horz1" presStyleCnt="0"/>
      <dgm:spPr/>
    </dgm:pt>
    <dgm:pt modelId="{B87CA43C-CCC2-4BA0-9EBB-13B771250853}" type="pres">
      <dgm:prSet presAssocID="{502C5CDE-3BE5-4C87-98F0-30C03C3A886E}" presName="tx1" presStyleLbl="revTx" presStyleIdx="1" presStyleCnt="3"/>
      <dgm:spPr/>
    </dgm:pt>
    <dgm:pt modelId="{10958F26-1F43-4FC9-90F5-66D1645CC50A}" type="pres">
      <dgm:prSet presAssocID="{502C5CDE-3BE5-4C87-98F0-30C03C3A886E}" presName="vert1" presStyleCnt="0"/>
      <dgm:spPr/>
    </dgm:pt>
    <dgm:pt modelId="{6686BB85-4065-41F6-B42C-06B5F3E4C7C7}" type="pres">
      <dgm:prSet presAssocID="{B4BBB8BF-4CC6-43FD-A595-55FF207D3174}" presName="thickLine" presStyleLbl="alignNode1" presStyleIdx="2" presStyleCnt="3"/>
      <dgm:spPr/>
    </dgm:pt>
    <dgm:pt modelId="{2BE04E70-284F-4538-AD25-13062C10BD26}" type="pres">
      <dgm:prSet presAssocID="{B4BBB8BF-4CC6-43FD-A595-55FF207D3174}" presName="horz1" presStyleCnt="0"/>
      <dgm:spPr/>
    </dgm:pt>
    <dgm:pt modelId="{6BFFF90E-5062-4FDC-8A11-AB6EBB00DCCA}" type="pres">
      <dgm:prSet presAssocID="{B4BBB8BF-4CC6-43FD-A595-55FF207D3174}" presName="tx1" presStyleLbl="revTx" presStyleIdx="2" presStyleCnt="3"/>
      <dgm:spPr/>
    </dgm:pt>
    <dgm:pt modelId="{042DD4DC-7736-4572-AC55-002785534331}" type="pres">
      <dgm:prSet presAssocID="{B4BBB8BF-4CC6-43FD-A595-55FF207D3174}" presName="vert1" presStyleCnt="0"/>
      <dgm:spPr/>
    </dgm:pt>
  </dgm:ptLst>
  <dgm:cxnLst>
    <dgm:cxn modelId="{6C204206-CD6D-4E8B-B568-A52AF60CF47B}" type="presOf" srcId="{AB13A4A4-9170-416D-8D2B-26445F8AD0E9}" destId="{20587C3C-A3CC-4E42-AA32-61EC83BA9C7A}" srcOrd="0" destOrd="0" presId="urn:microsoft.com/office/officeart/2008/layout/LinedList"/>
    <dgm:cxn modelId="{89340334-845D-4D3E-8FCB-2B0A8F131D2B}" type="presOf" srcId="{D8CD3A0F-BCCF-4247-9D4C-FF4C7AE21489}" destId="{35C99964-85A9-4153-AAA3-132EF6E47A92}" srcOrd="0" destOrd="0" presId="urn:microsoft.com/office/officeart/2008/layout/LinedList"/>
    <dgm:cxn modelId="{7C76D53B-88D5-4B00-B10A-6C1AA80EF643}" srcId="{AB13A4A4-9170-416D-8D2B-26445F8AD0E9}" destId="{B4BBB8BF-4CC6-43FD-A595-55FF207D3174}" srcOrd="2" destOrd="0" parTransId="{6C412527-B371-4C64-94B8-8447453E82F2}" sibTransId="{7DDD1948-6032-47A0-ACC1-799A8C3E496B}"/>
    <dgm:cxn modelId="{194E226E-AB78-478C-9D6F-87B13EC1A4C4}" srcId="{AB13A4A4-9170-416D-8D2B-26445F8AD0E9}" destId="{502C5CDE-3BE5-4C87-98F0-30C03C3A886E}" srcOrd="1" destOrd="0" parTransId="{A9917E5C-E538-432A-B0F9-AFB9EC734AC8}" sibTransId="{50EB8D30-AD0E-4CA3-AB07-8FCD930FE019}"/>
    <dgm:cxn modelId="{6FA51C52-E2CF-4627-AF2F-E19D9C164C73}" type="presOf" srcId="{502C5CDE-3BE5-4C87-98F0-30C03C3A886E}" destId="{B87CA43C-CCC2-4BA0-9EBB-13B771250853}" srcOrd="0" destOrd="0" presId="urn:microsoft.com/office/officeart/2008/layout/LinedList"/>
    <dgm:cxn modelId="{571E3386-D937-42B1-A937-1662355D480B}" srcId="{AB13A4A4-9170-416D-8D2B-26445F8AD0E9}" destId="{D8CD3A0F-BCCF-4247-9D4C-FF4C7AE21489}" srcOrd="0" destOrd="0" parTransId="{864C35FE-A9F3-4F24-BB59-F217DCA13C59}" sibTransId="{978682C1-D55A-49EB-84DE-477A989656EC}"/>
    <dgm:cxn modelId="{37A21EA2-5889-403A-B84A-EFDA9B64CC9C}" type="presOf" srcId="{B4BBB8BF-4CC6-43FD-A595-55FF207D3174}" destId="{6BFFF90E-5062-4FDC-8A11-AB6EBB00DCCA}" srcOrd="0" destOrd="0" presId="urn:microsoft.com/office/officeart/2008/layout/LinedList"/>
    <dgm:cxn modelId="{76CC447B-4928-4040-9E9F-9AE671A4F52D}" type="presParOf" srcId="{20587C3C-A3CC-4E42-AA32-61EC83BA9C7A}" destId="{DE251113-7485-4C36-A9D6-B0B0DF1F1BDF}" srcOrd="0" destOrd="0" presId="urn:microsoft.com/office/officeart/2008/layout/LinedList"/>
    <dgm:cxn modelId="{42053364-B738-4EFD-8BFB-999BED646F64}" type="presParOf" srcId="{20587C3C-A3CC-4E42-AA32-61EC83BA9C7A}" destId="{13D2353B-C1C7-4F5E-87B3-C58FA455C554}" srcOrd="1" destOrd="0" presId="urn:microsoft.com/office/officeart/2008/layout/LinedList"/>
    <dgm:cxn modelId="{98C1F80F-EFCC-473C-862F-DEBB6F823DE4}" type="presParOf" srcId="{13D2353B-C1C7-4F5E-87B3-C58FA455C554}" destId="{35C99964-85A9-4153-AAA3-132EF6E47A92}" srcOrd="0" destOrd="0" presId="urn:microsoft.com/office/officeart/2008/layout/LinedList"/>
    <dgm:cxn modelId="{39153DEA-E635-43CD-8DCB-4ADB0D3DACC7}" type="presParOf" srcId="{13D2353B-C1C7-4F5E-87B3-C58FA455C554}" destId="{BBBBC4AC-2D3E-47DB-9590-2235A3F5C730}" srcOrd="1" destOrd="0" presId="urn:microsoft.com/office/officeart/2008/layout/LinedList"/>
    <dgm:cxn modelId="{8BF6B180-5CF8-4E46-80A0-D08CF12DDB19}" type="presParOf" srcId="{20587C3C-A3CC-4E42-AA32-61EC83BA9C7A}" destId="{705E338B-0060-4EB0-9EF4-A3AFEF6F7FC6}" srcOrd="2" destOrd="0" presId="urn:microsoft.com/office/officeart/2008/layout/LinedList"/>
    <dgm:cxn modelId="{EE085281-41F2-4495-A28F-8C99C102ACFB}" type="presParOf" srcId="{20587C3C-A3CC-4E42-AA32-61EC83BA9C7A}" destId="{B434CE4C-F914-4087-8159-B1207D244F0C}" srcOrd="3" destOrd="0" presId="urn:microsoft.com/office/officeart/2008/layout/LinedList"/>
    <dgm:cxn modelId="{D7BA111B-A28D-4B1B-BBB2-3701EE8D26EE}" type="presParOf" srcId="{B434CE4C-F914-4087-8159-B1207D244F0C}" destId="{B87CA43C-CCC2-4BA0-9EBB-13B771250853}" srcOrd="0" destOrd="0" presId="urn:microsoft.com/office/officeart/2008/layout/LinedList"/>
    <dgm:cxn modelId="{07FDF4F7-1072-4FA0-B410-2D15750C3131}" type="presParOf" srcId="{B434CE4C-F914-4087-8159-B1207D244F0C}" destId="{10958F26-1F43-4FC9-90F5-66D1645CC50A}" srcOrd="1" destOrd="0" presId="urn:microsoft.com/office/officeart/2008/layout/LinedList"/>
    <dgm:cxn modelId="{23E6CFCD-5977-4B4D-A350-E83369CEB8FF}" type="presParOf" srcId="{20587C3C-A3CC-4E42-AA32-61EC83BA9C7A}" destId="{6686BB85-4065-41F6-B42C-06B5F3E4C7C7}" srcOrd="4" destOrd="0" presId="urn:microsoft.com/office/officeart/2008/layout/LinedList"/>
    <dgm:cxn modelId="{F912AA17-13BA-4F81-ACF2-DE9CA4EF5CCB}" type="presParOf" srcId="{20587C3C-A3CC-4E42-AA32-61EC83BA9C7A}" destId="{2BE04E70-284F-4538-AD25-13062C10BD26}" srcOrd="5" destOrd="0" presId="urn:microsoft.com/office/officeart/2008/layout/LinedList"/>
    <dgm:cxn modelId="{DE6BEB58-8F9F-4364-93B4-0986F62B2F5F}" type="presParOf" srcId="{2BE04E70-284F-4538-AD25-13062C10BD26}" destId="{6BFFF90E-5062-4FDC-8A11-AB6EBB00DCCA}" srcOrd="0" destOrd="0" presId="urn:microsoft.com/office/officeart/2008/layout/LinedList"/>
    <dgm:cxn modelId="{E4474F4B-6062-4FFC-85BE-59A09AE07631}" type="presParOf" srcId="{2BE04E70-284F-4538-AD25-13062C10BD26}" destId="{042DD4DC-7736-4572-AC55-00278553433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46CC5A-D85D-452A-8167-912260B4C0B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1EBCBEB-BB70-4A64-B151-148553F14163}">
      <dgm:prSet/>
      <dgm:spPr/>
      <dgm:t>
        <a:bodyPr/>
        <a:lstStyle/>
        <a:p>
          <a:r>
            <a:rPr lang="bg-BG" dirty="0">
              <a:solidFill>
                <a:srgbClr val="0070C0"/>
              </a:solidFill>
            </a:rPr>
            <a:t>Основната теза, която се аргументира със съответните данни и иконометрични модели е, </a:t>
          </a:r>
          <a:r>
            <a:rPr lang="bg-BG" b="1" dirty="0">
              <a:solidFill>
                <a:srgbClr val="0070C0"/>
              </a:solidFill>
            </a:rPr>
            <a:t>че в българската икономика се натрупват структурни дисбаланси</a:t>
          </a:r>
          <a:r>
            <a:rPr lang="bg-BG" dirty="0">
              <a:solidFill>
                <a:srgbClr val="0070C0"/>
              </a:solidFill>
            </a:rPr>
            <a:t>, които пораждат рискове, чието материализиране се засилва от силната зависимост на българската икономика от влошаващата се външна среда през 2018 г.</a:t>
          </a:r>
          <a:endParaRPr lang="en-US" dirty="0">
            <a:solidFill>
              <a:srgbClr val="0070C0"/>
            </a:solidFill>
          </a:endParaRPr>
        </a:p>
      </dgm:t>
    </dgm:pt>
    <dgm:pt modelId="{FE9B504A-7AE8-4A68-875C-A333E9B15150}" type="parTrans" cxnId="{9D3CDD1E-7CF1-4DF6-A02B-6A632DB99BA7}">
      <dgm:prSet/>
      <dgm:spPr/>
      <dgm:t>
        <a:bodyPr/>
        <a:lstStyle/>
        <a:p>
          <a:endParaRPr lang="en-US"/>
        </a:p>
      </dgm:t>
    </dgm:pt>
    <dgm:pt modelId="{2B5E995A-E03E-4BA6-9D27-CDF727B1B492}" type="sibTrans" cxnId="{9D3CDD1E-7CF1-4DF6-A02B-6A632DB99BA7}">
      <dgm:prSet/>
      <dgm:spPr/>
      <dgm:t>
        <a:bodyPr/>
        <a:lstStyle/>
        <a:p>
          <a:endParaRPr lang="en-US"/>
        </a:p>
      </dgm:t>
    </dgm:pt>
    <dgm:pt modelId="{293DBFF9-74AE-4EF0-8C11-1A46CCCFDC2A}">
      <dgm:prSet/>
      <dgm:spPr/>
      <dgm:t>
        <a:bodyPr/>
        <a:lstStyle/>
        <a:p>
          <a:r>
            <a:rPr lang="bg-BG" dirty="0">
              <a:solidFill>
                <a:srgbClr val="0070C0"/>
              </a:solidFill>
            </a:rPr>
            <a:t>Дори и да не се влошава външната среда, българската икономика се забавя поради структурни проблеми.</a:t>
          </a:r>
          <a:endParaRPr lang="en-US" dirty="0">
            <a:solidFill>
              <a:srgbClr val="0070C0"/>
            </a:solidFill>
          </a:endParaRPr>
        </a:p>
      </dgm:t>
    </dgm:pt>
    <dgm:pt modelId="{F4783238-15F3-4A29-B035-FAE1B7B57B3B}" type="parTrans" cxnId="{CCA144E5-8D64-4906-A1A0-D81D92190F25}">
      <dgm:prSet/>
      <dgm:spPr/>
      <dgm:t>
        <a:bodyPr/>
        <a:lstStyle/>
        <a:p>
          <a:endParaRPr lang="en-US"/>
        </a:p>
      </dgm:t>
    </dgm:pt>
    <dgm:pt modelId="{A2DF7BC4-16A1-42D0-A1A2-4A179FB42B16}" type="sibTrans" cxnId="{CCA144E5-8D64-4906-A1A0-D81D92190F25}">
      <dgm:prSet/>
      <dgm:spPr/>
      <dgm:t>
        <a:bodyPr/>
        <a:lstStyle/>
        <a:p>
          <a:endParaRPr lang="en-US"/>
        </a:p>
      </dgm:t>
    </dgm:pt>
    <dgm:pt modelId="{8793BB98-B49F-43A6-B91A-4B9B96CC4BEF}" type="pres">
      <dgm:prSet presAssocID="{E746CC5A-D85D-452A-8167-912260B4C0B8}" presName="vert0" presStyleCnt="0">
        <dgm:presLayoutVars>
          <dgm:dir/>
          <dgm:animOne val="branch"/>
          <dgm:animLvl val="lvl"/>
        </dgm:presLayoutVars>
      </dgm:prSet>
      <dgm:spPr/>
    </dgm:pt>
    <dgm:pt modelId="{FE6CF766-34A3-4962-9DE9-8B50DA85A6DD}" type="pres">
      <dgm:prSet presAssocID="{E1EBCBEB-BB70-4A64-B151-148553F14163}" presName="thickLine" presStyleLbl="alignNode1" presStyleIdx="0" presStyleCnt="2"/>
      <dgm:spPr/>
    </dgm:pt>
    <dgm:pt modelId="{CF0526C6-B948-4AA9-B526-6BDF89402FA3}" type="pres">
      <dgm:prSet presAssocID="{E1EBCBEB-BB70-4A64-B151-148553F14163}" presName="horz1" presStyleCnt="0"/>
      <dgm:spPr/>
    </dgm:pt>
    <dgm:pt modelId="{0E25983A-FF5C-4572-8563-02CA0756E447}" type="pres">
      <dgm:prSet presAssocID="{E1EBCBEB-BB70-4A64-B151-148553F14163}" presName="tx1" presStyleLbl="revTx" presStyleIdx="0" presStyleCnt="2"/>
      <dgm:spPr/>
    </dgm:pt>
    <dgm:pt modelId="{7C77344B-A6F0-4844-8370-8D4F476D3FA6}" type="pres">
      <dgm:prSet presAssocID="{E1EBCBEB-BB70-4A64-B151-148553F14163}" presName="vert1" presStyleCnt="0"/>
      <dgm:spPr/>
    </dgm:pt>
    <dgm:pt modelId="{B7C0A4FA-9B68-4C3F-A0F1-D8D677D858BD}" type="pres">
      <dgm:prSet presAssocID="{293DBFF9-74AE-4EF0-8C11-1A46CCCFDC2A}" presName="thickLine" presStyleLbl="alignNode1" presStyleIdx="1" presStyleCnt="2"/>
      <dgm:spPr/>
    </dgm:pt>
    <dgm:pt modelId="{9CDD940F-EF63-45B1-822C-AA83418A8E9A}" type="pres">
      <dgm:prSet presAssocID="{293DBFF9-74AE-4EF0-8C11-1A46CCCFDC2A}" presName="horz1" presStyleCnt="0"/>
      <dgm:spPr/>
    </dgm:pt>
    <dgm:pt modelId="{F640222E-8ADA-4433-B2FA-AA113F034426}" type="pres">
      <dgm:prSet presAssocID="{293DBFF9-74AE-4EF0-8C11-1A46CCCFDC2A}" presName="tx1" presStyleLbl="revTx" presStyleIdx="1" presStyleCnt="2"/>
      <dgm:spPr/>
    </dgm:pt>
    <dgm:pt modelId="{C36495CF-0710-4D46-A928-82ACEFF7BA4C}" type="pres">
      <dgm:prSet presAssocID="{293DBFF9-74AE-4EF0-8C11-1A46CCCFDC2A}" presName="vert1" presStyleCnt="0"/>
      <dgm:spPr/>
    </dgm:pt>
  </dgm:ptLst>
  <dgm:cxnLst>
    <dgm:cxn modelId="{9D3CDD1E-7CF1-4DF6-A02B-6A632DB99BA7}" srcId="{E746CC5A-D85D-452A-8167-912260B4C0B8}" destId="{E1EBCBEB-BB70-4A64-B151-148553F14163}" srcOrd="0" destOrd="0" parTransId="{FE9B504A-7AE8-4A68-875C-A333E9B15150}" sibTransId="{2B5E995A-E03E-4BA6-9D27-CDF727B1B492}"/>
    <dgm:cxn modelId="{0AAF12BF-9C93-47B1-A50B-C905E1801853}" type="presOf" srcId="{E746CC5A-D85D-452A-8167-912260B4C0B8}" destId="{8793BB98-B49F-43A6-B91A-4B9B96CC4BEF}" srcOrd="0" destOrd="0" presId="urn:microsoft.com/office/officeart/2008/layout/LinedList"/>
    <dgm:cxn modelId="{CCA144E5-8D64-4906-A1A0-D81D92190F25}" srcId="{E746CC5A-D85D-452A-8167-912260B4C0B8}" destId="{293DBFF9-74AE-4EF0-8C11-1A46CCCFDC2A}" srcOrd="1" destOrd="0" parTransId="{F4783238-15F3-4A29-B035-FAE1B7B57B3B}" sibTransId="{A2DF7BC4-16A1-42D0-A1A2-4A179FB42B16}"/>
    <dgm:cxn modelId="{A92FC0F8-78C2-442E-A99A-707A5BB33232}" type="presOf" srcId="{293DBFF9-74AE-4EF0-8C11-1A46CCCFDC2A}" destId="{F640222E-8ADA-4433-B2FA-AA113F034426}" srcOrd="0" destOrd="0" presId="urn:microsoft.com/office/officeart/2008/layout/LinedList"/>
    <dgm:cxn modelId="{6EE0C2FF-9F1C-430B-B16E-7BEEF7BD75A4}" type="presOf" srcId="{E1EBCBEB-BB70-4A64-B151-148553F14163}" destId="{0E25983A-FF5C-4572-8563-02CA0756E447}" srcOrd="0" destOrd="0" presId="urn:microsoft.com/office/officeart/2008/layout/LinedList"/>
    <dgm:cxn modelId="{A6107131-A226-4309-86D8-B8231F14D2F1}" type="presParOf" srcId="{8793BB98-B49F-43A6-B91A-4B9B96CC4BEF}" destId="{FE6CF766-34A3-4962-9DE9-8B50DA85A6DD}" srcOrd="0" destOrd="0" presId="urn:microsoft.com/office/officeart/2008/layout/LinedList"/>
    <dgm:cxn modelId="{EBBD5082-840C-4196-A726-C5BFE2738993}" type="presParOf" srcId="{8793BB98-B49F-43A6-B91A-4B9B96CC4BEF}" destId="{CF0526C6-B948-4AA9-B526-6BDF89402FA3}" srcOrd="1" destOrd="0" presId="urn:microsoft.com/office/officeart/2008/layout/LinedList"/>
    <dgm:cxn modelId="{61B3DA8C-0A12-4A5A-8E6B-1731E8D37E8C}" type="presParOf" srcId="{CF0526C6-B948-4AA9-B526-6BDF89402FA3}" destId="{0E25983A-FF5C-4572-8563-02CA0756E447}" srcOrd="0" destOrd="0" presId="urn:microsoft.com/office/officeart/2008/layout/LinedList"/>
    <dgm:cxn modelId="{29FE815C-4205-4D64-B157-78CB1DF3933F}" type="presParOf" srcId="{CF0526C6-B948-4AA9-B526-6BDF89402FA3}" destId="{7C77344B-A6F0-4844-8370-8D4F476D3FA6}" srcOrd="1" destOrd="0" presId="urn:microsoft.com/office/officeart/2008/layout/LinedList"/>
    <dgm:cxn modelId="{244F348A-7082-4618-8274-5329128EF277}" type="presParOf" srcId="{8793BB98-B49F-43A6-B91A-4B9B96CC4BEF}" destId="{B7C0A4FA-9B68-4C3F-A0F1-D8D677D858BD}" srcOrd="2" destOrd="0" presId="urn:microsoft.com/office/officeart/2008/layout/LinedList"/>
    <dgm:cxn modelId="{BA721031-82EF-48BB-938E-89555E19FC74}" type="presParOf" srcId="{8793BB98-B49F-43A6-B91A-4B9B96CC4BEF}" destId="{9CDD940F-EF63-45B1-822C-AA83418A8E9A}" srcOrd="3" destOrd="0" presId="urn:microsoft.com/office/officeart/2008/layout/LinedList"/>
    <dgm:cxn modelId="{C7E4C51A-8C1E-48E4-880E-53D82AAA4F80}" type="presParOf" srcId="{9CDD940F-EF63-45B1-822C-AA83418A8E9A}" destId="{F640222E-8ADA-4433-B2FA-AA113F034426}" srcOrd="0" destOrd="0" presId="urn:microsoft.com/office/officeart/2008/layout/LinedList"/>
    <dgm:cxn modelId="{F2B106CA-E76E-44AA-9BC4-A420759658AB}" type="presParOf" srcId="{9CDD940F-EF63-45B1-822C-AA83418A8E9A}" destId="{C36495CF-0710-4D46-A928-82ACEFF7BA4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4550ED-1A26-44E5-99C6-59A6E4CA1267}" type="doc">
      <dgm:prSet loTypeId="urn:microsoft.com/office/officeart/2008/layout/LinedList" loCatId="list" qsTypeId="urn:microsoft.com/office/officeart/2005/8/quickstyle/simple1" qsCatId="simple" csTypeId="urn:microsoft.com/office/officeart/2005/8/colors/accent2_1" csCatId="accent2"/>
      <dgm:spPr/>
      <dgm:t>
        <a:bodyPr/>
        <a:lstStyle/>
        <a:p>
          <a:endParaRPr lang="en-US"/>
        </a:p>
      </dgm:t>
    </dgm:pt>
    <dgm:pt modelId="{CD84B1FD-3988-45F3-B5D7-14EB74A3D2F5}">
      <dgm:prSet/>
      <dgm:spPr/>
      <dgm:t>
        <a:bodyPr/>
        <a:lstStyle/>
        <a:p>
          <a:r>
            <a:rPr lang="bg-BG">
              <a:solidFill>
                <a:schemeClr val="accent5">
                  <a:lumMod val="75000"/>
                </a:schemeClr>
              </a:solidFill>
            </a:rPr>
            <a:t>Нарастваща зависимост на българската икономика от динамиката на европейската икономика;</a:t>
          </a:r>
          <a:endParaRPr lang="en-US">
            <a:solidFill>
              <a:schemeClr val="accent5">
                <a:lumMod val="75000"/>
              </a:schemeClr>
            </a:solidFill>
          </a:endParaRPr>
        </a:p>
      </dgm:t>
    </dgm:pt>
    <dgm:pt modelId="{976D3590-C8B4-40A6-8A8A-FD9B6189F4DD}" type="parTrans" cxnId="{6B73DA3D-351F-4429-99A2-731A404D0CF4}">
      <dgm:prSet/>
      <dgm:spPr/>
      <dgm:t>
        <a:bodyPr/>
        <a:lstStyle/>
        <a:p>
          <a:endParaRPr lang="en-US">
            <a:solidFill>
              <a:schemeClr val="accent5">
                <a:lumMod val="75000"/>
              </a:schemeClr>
            </a:solidFill>
          </a:endParaRPr>
        </a:p>
      </dgm:t>
    </dgm:pt>
    <dgm:pt modelId="{956BE4DF-9BC6-4337-B62A-6CBECFE3B9C2}" type="sibTrans" cxnId="{6B73DA3D-351F-4429-99A2-731A404D0CF4}">
      <dgm:prSet/>
      <dgm:spPr/>
      <dgm:t>
        <a:bodyPr/>
        <a:lstStyle/>
        <a:p>
          <a:endParaRPr lang="en-US">
            <a:solidFill>
              <a:schemeClr val="accent5">
                <a:lumMod val="75000"/>
              </a:schemeClr>
            </a:solidFill>
          </a:endParaRPr>
        </a:p>
      </dgm:t>
    </dgm:pt>
    <dgm:pt modelId="{2D1C75F3-467B-477A-921D-458F82D64FEF}">
      <dgm:prSet/>
      <dgm:spPr/>
      <dgm:t>
        <a:bodyPr/>
        <a:lstStyle/>
        <a:p>
          <a:r>
            <a:rPr lang="bg-BG">
              <a:solidFill>
                <a:schemeClr val="accent5">
                  <a:lumMod val="75000"/>
                </a:schemeClr>
              </a:solidFill>
            </a:rPr>
            <a:t>Нисък, неустойчив и небалансиран икономически растеж;</a:t>
          </a:r>
          <a:endParaRPr lang="en-US">
            <a:solidFill>
              <a:schemeClr val="accent5">
                <a:lumMod val="75000"/>
              </a:schemeClr>
            </a:solidFill>
          </a:endParaRPr>
        </a:p>
      </dgm:t>
    </dgm:pt>
    <dgm:pt modelId="{575344F8-8B92-49D0-A392-98FE8DEFE4E7}" type="parTrans" cxnId="{FB7D7C0E-6D56-4D2F-A9F1-AA410138776B}">
      <dgm:prSet/>
      <dgm:spPr/>
      <dgm:t>
        <a:bodyPr/>
        <a:lstStyle/>
        <a:p>
          <a:endParaRPr lang="en-US">
            <a:solidFill>
              <a:schemeClr val="accent5">
                <a:lumMod val="75000"/>
              </a:schemeClr>
            </a:solidFill>
          </a:endParaRPr>
        </a:p>
      </dgm:t>
    </dgm:pt>
    <dgm:pt modelId="{8BC4E7C0-D371-4132-A8DB-77FD61A6DA34}" type="sibTrans" cxnId="{FB7D7C0E-6D56-4D2F-A9F1-AA410138776B}">
      <dgm:prSet/>
      <dgm:spPr/>
      <dgm:t>
        <a:bodyPr/>
        <a:lstStyle/>
        <a:p>
          <a:endParaRPr lang="en-US">
            <a:solidFill>
              <a:schemeClr val="accent5">
                <a:lumMod val="75000"/>
              </a:schemeClr>
            </a:solidFill>
          </a:endParaRPr>
        </a:p>
      </dgm:t>
    </dgm:pt>
    <dgm:pt modelId="{6ECF636D-8E4D-48B7-831D-AD58518078AB}">
      <dgm:prSet/>
      <dgm:spPr/>
      <dgm:t>
        <a:bodyPr/>
        <a:lstStyle/>
        <a:p>
          <a:r>
            <a:rPr lang="bg-BG">
              <a:solidFill>
                <a:schemeClr val="accent5">
                  <a:lumMod val="75000"/>
                </a:schemeClr>
              </a:solidFill>
            </a:rPr>
            <a:t>Критично ниски вътрешни и чуждестранни инвестиции и приоритетното им насочване към нетъргуемия сектор на икономиката;</a:t>
          </a:r>
          <a:endParaRPr lang="en-US">
            <a:solidFill>
              <a:schemeClr val="accent5">
                <a:lumMod val="75000"/>
              </a:schemeClr>
            </a:solidFill>
          </a:endParaRPr>
        </a:p>
      </dgm:t>
    </dgm:pt>
    <dgm:pt modelId="{D54C7267-8FDC-4139-ADEE-3872E50B1E26}" type="parTrans" cxnId="{96925E8F-C078-4A5B-AF21-49D8EAA2748C}">
      <dgm:prSet/>
      <dgm:spPr/>
      <dgm:t>
        <a:bodyPr/>
        <a:lstStyle/>
        <a:p>
          <a:endParaRPr lang="en-US">
            <a:solidFill>
              <a:schemeClr val="accent5">
                <a:lumMod val="75000"/>
              </a:schemeClr>
            </a:solidFill>
          </a:endParaRPr>
        </a:p>
      </dgm:t>
    </dgm:pt>
    <dgm:pt modelId="{D1567D19-C2F7-4282-A892-80CE52580710}" type="sibTrans" cxnId="{96925E8F-C078-4A5B-AF21-49D8EAA2748C}">
      <dgm:prSet/>
      <dgm:spPr/>
      <dgm:t>
        <a:bodyPr/>
        <a:lstStyle/>
        <a:p>
          <a:endParaRPr lang="en-US">
            <a:solidFill>
              <a:schemeClr val="accent5">
                <a:lumMod val="75000"/>
              </a:schemeClr>
            </a:solidFill>
          </a:endParaRPr>
        </a:p>
      </dgm:t>
    </dgm:pt>
    <dgm:pt modelId="{2CFCA610-29FC-435D-900B-8BD9901BAC2C}">
      <dgm:prSet/>
      <dgm:spPr/>
      <dgm:t>
        <a:bodyPr/>
        <a:lstStyle/>
        <a:p>
          <a:r>
            <a:rPr lang="bg-BG">
              <a:solidFill>
                <a:schemeClr val="accent5">
                  <a:lumMod val="75000"/>
                </a:schemeClr>
              </a:solidFill>
            </a:rPr>
            <a:t>Свиване на фирмената печалба и разполагаемия доход за инвестиране;</a:t>
          </a:r>
          <a:endParaRPr lang="en-US">
            <a:solidFill>
              <a:schemeClr val="accent5">
                <a:lumMod val="75000"/>
              </a:schemeClr>
            </a:solidFill>
          </a:endParaRPr>
        </a:p>
      </dgm:t>
    </dgm:pt>
    <dgm:pt modelId="{8CA63A33-33EE-421F-B47E-7C6F58C1B340}" type="parTrans" cxnId="{A92CA5BA-4A04-4C73-A2E4-B6F37291BF28}">
      <dgm:prSet/>
      <dgm:spPr/>
      <dgm:t>
        <a:bodyPr/>
        <a:lstStyle/>
        <a:p>
          <a:endParaRPr lang="en-US">
            <a:solidFill>
              <a:schemeClr val="accent5">
                <a:lumMod val="75000"/>
              </a:schemeClr>
            </a:solidFill>
          </a:endParaRPr>
        </a:p>
      </dgm:t>
    </dgm:pt>
    <dgm:pt modelId="{8C5E757C-A8E9-4879-AFD2-418E328FAAB9}" type="sibTrans" cxnId="{A92CA5BA-4A04-4C73-A2E4-B6F37291BF28}">
      <dgm:prSet/>
      <dgm:spPr/>
      <dgm:t>
        <a:bodyPr/>
        <a:lstStyle/>
        <a:p>
          <a:endParaRPr lang="en-US">
            <a:solidFill>
              <a:schemeClr val="accent5">
                <a:lumMod val="75000"/>
              </a:schemeClr>
            </a:solidFill>
          </a:endParaRPr>
        </a:p>
      </dgm:t>
    </dgm:pt>
    <dgm:pt modelId="{2D0F12BA-94D3-4F82-B991-2AC0021D85E2}">
      <dgm:prSet/>
      <dgm:spPr/>
      <dgm:t>
        <a:bodyPr/>
        <a:lstStyle/>
        <a:p>
          <a:r>
            <a:rPr lang="bg-BG">
              <a:solidFill>
                <a:schemeClr val="accent5">
                  <a:lumMod val="75000"/>
                </a:schemeClr>
              </a:solidFill>
            </a:rPr>
            <a:t>Слаба кредитна активност в нефинансовия сектор;</a:t>
          </a:r>
          <a:endParaRPr lang="en-US">
            <a:solidFill>
              <a:schemeClr val="accent5">
                <a:lumMod val="75000"/>
              </a:schemeClr>
            </a:solidFill>
          </a:endParaRPr>
        </a:p>
      </dgm:t>
    </dgm:pt>
    <dgm:pt modelId="{7C5A8C6C-8796-4FE2-8EEF-CF2572158A6E}" type="parTrans" cxnId="{6F2CE24C-B004-4170-809E-575006B41A17}">
      <dgm:prSet/>
      <dgm:spPr/>
      <dgm:t>
        <a:bodyPr/>
        <a:lstStyle/>
        <a:p>
          <a:endParaRPr lang="en-US">
            <a:solidFill>
              <a:schemeClr val="accent5">
                <a:lumMod val="75000"/>
              </a:schemeClr>
            </a:solidFill>
          </a:endParaRPr>
        </a:p>
      </dgm:t>
    </dgm:pt>
    <dgm:pt modelId="{B1B74722-C965-4F40-8104-D80A3CE99AF9}" type="sibTrans" cxnId="{6F2CE24C-B004-4170-809E-575006B41A17}">
      <dgm:prSet/>
      <dgm:spPr/>
      <dgm:t>
        <a:bodyPr/>
        <a:lstStyle/>
        <a:p>
          <a:endParaRPr lang="en-US">
            <a:solidFill>
              <a:schemeClr val="accent5">
                <a:lumMod val="75000"/>
              </a:schemeClr>
            </a:solidFill>
          </a:endParaRPr>
        </a:p>
      </dgm:t>
    </dgm:pt>
    <dgm:pt modelId="{ED2C1B39-3B0E-412B-93D0-AC1AAD247D58}">
      <dgm:prSet/>
      <dgm:spPr/>
      <dgm:t>
        <a:bodyPr/>
        <a:lstStyle/>
        <a:p>
          <a:r>
            <a:rPr lang="bg-BG">
              <a:solidFill>
                <a:schemeClr val="accent5">
                  <a:lumMod val="75000"/>
                </a:schemeClr>
              </a:solidFill>
            </a:rPr>
            <a:t>Намаляване на заетите лица и влошаване на отрасловата структура на заетостта;</a:t>
          </a:r>
          <a:endParaRPr lang="en-US">
            <a:solidFill>
              <a:schemeClr val="accent5">
                <a:lumMod val="75000"/>
              </a:schemeClr>
            </a:solidFill>
          </a:endParaRPr>
        </a:p>
      </dgm:t>
    </dgm:pt>
    <dgm:pt modelId="{9685DC28-3A9A-469C-8158-4EE1E6676168}" type="parTrans" cxnId="{DA4CE52E-160A-4F34-AAD8-15FC1F969C4F}">
      <dgm:prSet/>
      <dgm:spPr/>
      <dgm:t>
        <a:bodyPr/>
        <a:lstStyle/>
        <a:p>
          <a:endParaRPr lang="en-US">
            <a:solidFill>
              <a:schemeClr val="accent5">
                <a:lumMod val="75000"/>
              </a:schemeClr>
            </a:solidFill>
          </a:endParaRPr>
        </a:p>
      </dgm:t>
    </dgm:pt>
    <dgm:pt modelId="{69902092-1897-44E5-AFB4-CBB605C46F02}" type="sibTrans" cxnId="{DA4CE52E-160A-4F34-AAD8-15FC1F969C4F}">
      <dgm:prSet/>
      <dgm:spPr/>
      <dgm:t>
        <a:bodyPr/>
        <a:lstStyle/>
        <a:p>
          <a:endParaRPr lang="en-US">
            <a:solidFill>
              <a:schemeClr val="accent5">
                <a:lumMod val="75000"/>
              </a:schemeClr>
            </a:solidFill>
          </a:endParaRPr>
        </a:p>
      </dgm:t>
    </dgm:pt>
    <dgm:pt modelId="{8E5EE282-F80F-4392-926B-C66C5927B8ED}">
      <dgm:prSet/>
      <dgm:spPr/>
      <dgm:t>
        <a:bodyPr/>
        <a:lstStyle/>
        <a:p>
          <a:r>
            <a:rPr lang="bg-BG">
              <a:solidFill>
                <a:schemeClr val="accent5">
                  <a:lumMod val="75000"/>
                </a:schemeClr>
              </a:solidFill>
            </a:rPr>
            <a:t>Натрупване на значителни задължения в държавните предприятия, общините и нереформираните сектори с преобладаваща държавна собственост.</a:t>
          </a:r>
          <a:endParaRPr lang="en-US">
            <a:solidFill>
              <a:schemeClr val="accent5">
                <a:lumMod val="75000"/>
              </a:schemeClr>
            </a:solidFill>
          </a:endParaRPr>
        </a:p>
      </dgm:t>
    </dgm:pt>
    <dgm:pt modelId="{D314629B-87B4-4E1E-A844-138E2D0A64EC}" type="parTrans" cxnId="{F4F3696B-4371-4B65-9454-389A582DA4E7}">
      <dgm:prSet/>
      <dgm:spPr/>
      <dgm:t>
        <a:bodyPr/>
        <a:lstStyle/>
        <a:p>
          <a:endParaRPr lang="en-US">
            <a:solidFill>
              <a:schemeClr val="accent5">
                <a:lumMod val="75000"/>
              </a:schemeClr>
            </a:solidFill>
          </a:endParaRPr>
        </a:p>
      </dgm:t>
    </dgm:pt>
    <dgm:pt modelId="{AE651AA9-95AA-435E-9115-73D51682B9F3}" type="sibTrans" cxnId="{F4F3696B-4371-4B65-9454-389A582DA4E7}">
      <dgm:prSet/>
      <dgm:spPr/>
      <dgm:t>
        <a:bodyPr/>
        <a:lstStyle/>
        <a:p>
          <a:endParaRPr lang="en-US">
            <a:solidFill>
              <a:schemeClr val="accent5">
                <a:lumMod val="75000"/>
              </a:schemeClr>
            </a:solidFill>
          </a:endParaRPr>
        </a:p>
      </dgm:t>
    </dgm:pt>
    <dgm:pt modelId="{338885C8-45D7-4E01-A635-5C38E4F782C1}">
      <dgm:prSet/>
      <dgm:spPr/>
      <dgm:t>
        <a:bodyPr/>
        <a:lstStyle/>
        <a:p>
          <a:r>
            <a:rPr lang="bg-BG">
              <a:solidFill>
                <a:schemeClr val="accent5">
                  <a:lumMod val="75000"/>
                </a:schemeClr>
              </a:solidFill>
            </a:rPr>
            <a:t>ВМ </a:t>
          </a:r>
          <a:r>
            <a:rPr lang="en-GB">
              <a:solidFill>
                <a:schemeClr val="accent5">
                  <a:lumMod val="75000"/>
                </a:schemeClr>
              </a:solidFill>
            </a:rPr>
            <a:t>II </a:t>
          </a:r>
          <a:r>
            <a:rPr lang="bg-BG">
              <a:solidFill>
                <a:schemeClr val="accent5">
                  <a:lumMod val="75000"/>
                </a:schemeClr>
              </a:solidFill>
            </a:rPr>
            <a:t>?!</a:t>
          </a:r>
          <a:endParaRPr lang="en-US">
            <a:solidFill>
              <a:schemeClr val="accent5">
                <a:lumMod val="75000"/>
              </a:schemeClr>
            </a:solidFill>
          </a:endParaRPr>
        </a:p>
      </dgm:t>
    </dgm:pt>
    <dgm:pt modelId="{22517334-06F9-4F9D-9BDA-946674F9EE16}" type="parTrans" cxnId="{041AC715-2AC1-4CBA-A1DF-824F10C40FF9}">
      <dgm:prSet/>
      <dgm:spPr/>
      <dgm:t>
        <a:bodyPr/>
        <a:lstStyle/>
        <a:p>
          <a:endParaRPr lang="en-US">
            <a:solidFill>
              <a:schemeClr val="accent5">
                <a:lumMod val="75000"/>
              </a:schemeClr>
            </a:solidFill>
          </a:endParaRPr>
        </a:p>
      </dgm:t>
    </dgm:pt>
    <dgm:pt modelId="{35973775-E303-4542-90FD-ADAAAF6B9E13}" type="sibTrans" cxnId="{041AC715-2AC1-4CBA-A1DF-824F10C40FF9}">
      <dgm:prSet/>
      <dgm:spPr/>
      <dgm:t>
        <a:bodyPr/>
        <a:lstStyle/>
        <a:p>
          <a:endParaRPr lang="en-US">
            <a:solidFill>
              <a:schemeClr val="accent5">
                <a:lumMod val="75000"/>
              </a:schemeClr>
            </a:solidFill>
          </a:endParaRPr>
        </a:p>
      </dgm:t>
    </dgm:pt>
    <dgm:pt modelId="{9170EA7E-3873-424A-99D1-1E51D2AC5516}" type="pres">
      <dgm:prSet presAssocID="{F84550ED-1A26-44E5-99C6-59A6E4CA1267}" presName="vert0" presStyleCnt="0">
        <dgm:presLayoutVars>
          <dgm:dir/>
          <dgm:animOne val="branch"/>
          <dgm:animLvl val="lvl"/>
        </dgm:presLayoutVars>
      </dgm:prSet>
      <dgm:spPr/>
    </dgm:pt>
    <dgm:pt modelId="{E2C8DA3F-338B-4027-991B-1D2088A8DAED}" type="pres">
      <dgm:prSet presAssocID="{CD84B1FD-3988-45F3-B5D7-14EB74A3D2F5}" presName="thickLine" presStyleLbl="alignNode1" presStyleIdx="0" presStyleCnt="8"/>
      <dgm:spPr/>
    </dgm:pt>
    <dgm:pt modelId="{99D5B643-0EC0-4EA5-864C-A1A4AAAAFFEC}" type="pres">
      <dgm:prSet presAssocID="{CD84B1FD-3988-45F3-B5D7-14EB74A3D2F5}" presName="horz1" presStyleCnt="0"/>
      <dgm:spPr/>
    </dgm:pt>
    <dgm:pt modelId="{9904DE47-E195-4815-B06B-FEFE42944623}" type="pres">
      <dgm:prSet presAssocID="{CD84B1FD-3988-45F3-B5D7-14EB74A3D2F5}" presName="tx1" presStyleLbl="revTx" presStyleIdx="0" presStyleCnt="8"/>
      <dgm:spPr/>
    </dgm:pt>
    <dgm:pt modelId="{853E20F6-4D90-4E94-ABA8-E9FFBAE650A2}" type="pres">
      <dgm:prSet presAssocID="{CD84B1FD-3988-45F3-B5D7-14EB74A3D2F5}" presName="vert1" presStyleCnt="0"/>
      <dgm:spPr/>
    </dgm:pt>
    <dgm:pt modelId="{E8F14D9D-5E91-4D8D-89EF-0F5AC0DECB7D}" type="pres">
      <dgm:prSet presAssocID="{2D1C75F3-467B-477A-921D-458F82D64FEF}" presName="thickLine" presStyleLbl="alignNode1" presStyleIdx="1" presStyleCnt="8"/>
      <dgm:spPr/>
    </dgm:pt>
    <dgm:pt modelId="{FFDB6274-6A0E-4617-AE5B-2E5BDD94610A}" type="pres">
      <dgm:prSet presAssocID="{2D1C75F3-467B-477A-921D-458F82D64FEF}" presName="horz1" presStyleCnt="0"/>
      <dgm:spPr/>
    </dgm:pt>
    <dgm:pt modelId="{DB48B9A8-42BE-44D9-A057-3543760E384C}" type="pres">
      <dgm:prSet presAssocID="{2D1C75F3-467B-477A-921D-458F82D64FEF}" presName="tx1" presStyleLbl="revTx" presStyleIdx="1" presStyleCnt="8"/>
      <dgm:spPr/>
    </dgm:pt>
    <dgm:pt modelId="{86EBCBEF-0A4D-4ACC-9DF5-8BAEE25EBC75}" type="pres">
      <dgm:prSet presAssocID="{2D1C75F3-467B-477A-921D-458F82D64FEF}" presName="vert1" presStyleCnt="0"/>
      <dgm:spPr/>
    </dgm:pt>
    <dgm:pt modelId="{9F14EDBD-36E5-4D10-9550-9A7EBD8BF0DB}" type="pres">
      <dgm:prSet presAssocID="{6ECF636D-8E4D-48B7-831D-AD58518078AB}" presName="thickLine" presStyleLbl="alignNode1" presStyleIdx="2" presStyleCnt="8"/>
      <dgm:spPr/>
    </dgm:pt>
    <dgm:pt modelId="{E7BBDF0B-7C44-4737-AB87-584FF0A15B91}" type="pres">
      <dgm:prSet presAssocID="{6ECF636D-8E4D-48B7-831D-AD58518078AB}" presName="horz1" presStyleCnt="0"/>
      <dgm:spPr/>
    </dgm:pt>
    <dgm:pt modelId="{7F115B52-52DA-4EC9-A34C-95EB20A2AB9B}" type="pres">
      <dgm:prSet presAssocID="{6ECF636D-8E4D-48B7-831D-AD58518078AB}" presName="tx1" presStyleLbl="revTx" presStyleIdx="2" presStyleCnt="8"/>
      <dgm:spPr/>
    </dgm:pt>
    <dgm:pt modelId="{C8456582-6F60-4EA2-A123-76E250066B21}" type="pres">
      <dgm:prSet presAssocID="{6ECF636D-8E4D-48B7-831D-AD58518078AB}" presName="vert1" presStyleCnt="0"/>
      <dgm:spPr/>
    </dgm:pt>
    <dgm:pt modelId="{D08BF03E-871B-42DB-8BB7-7789E664D0D8}" type="pres">
      <dgm:prSet presAssocID="{2CFCA610-29FC-435D-900B-8BD9901BAC2C}" presName="thickLine" presStyleLbl="alignNode1" presStyleIdx="3" presStyleCnt="8"/>
      <dgm:spPr/>
    </dgm:pt>
    <dgm:pt modelId="{F3ABD4EF-DCA8-4279-AC13-E93E137D15EF}" type="pres">
      <dgm:prSet presAssocID="{2CFCA610-29FC-435D-900B-8BD9901BAC2C}" presName="horz1" presStyleCnt="0"/>
      <dgm:spPr/>
    </dgm:pt>
    <dgm:pt modelId="{D1F0D755-C6F7-4842-9676-9A0E3E8F9C00}" type="pres">
      <dgm:prSet presAssocID="{2CFCA610-29FC-435D-900B-8BD9901BAC2C}" presName="tx1" presStyleLbl="revTx" presStyleIdx="3" presStyleCnt="8"/>
      <dgm:spPr/>
    </dgm:pt>
    <dgm:pt modelId="{6ABF8DA6-73C9-40CA-8A17-1F9895F8658D}" type="pres">
      <dgm:prSet presAssocID="{2CFCA610-29FC-435D-900B-8BD9901BAC2C}" presName="vert1" presStyleCnt="0"/>
      <dgm:spPr/>
    </dgm:pt>
    <dgm:pt modelId="{FA76D3AF-9BDB-42ED-B55C-10308C63C050}" type="pres">
      <dgm:prSet presAssocID="{2D0F12BA-94D3-4F82-B991-2AC0021D85E2}" presName="thickLine" presStyleLbl="alignNode1" presStyleIdx="4" presStyleCnt="8"/>
      <dgm:spPr/>
    </dgm:pt>
    <dgm:pt modelId="{76AA5474-97AE-4F7C-9B13-E3FFA38BBE3E}" type="pres">
      <dgm:prSet presAssocID="{2D0F12BA-94D3-4F82-B991-2AC0021D85E2}" presName="horz1" presStyleCnt="0"/>
      <dgm:spPr/>
    </dgm:pt>
    <dgm:pt modelId="{03C039AD-7051-4678-885C-B7D9BB669E56}" type="pres">
      <dgm:prSet presAssocID="{2D0F12BA-94D3-4F82-B991-2AC0021D85E2}" presName="tx1" presStyleLbl="revTx" presStyleIdx="4" presStyleCnt="8"/>
      <dgm:spPr/>
    </dgm:pt>
    <dgm:pt modelId="{5F5AB75E-8BDD-4AAB-AB93-46B688F124AF}" type="pres">
      <dgm:prSet presAssocID="{2D0F12BA-94D3-4F82-B991-2AC0021D85E2}" presName="vert1" presStyleCnt="0"/>
      <dgm:spPr/>
    </dgm:pt>
    <dgm:pt modelId="{7C6230C2-A6BF-43DE-AFF2-2B2396DC0B9F}" type="pres">
      <dgm:prSet presAssocID="{ED2C1B39-3B0E-412B-93D0-AC1AAD247D58}" presName="thickLine" presStyleLbl="alignNode1" presStyleIdx="5" presStyleCnt="8"/>
      <dgm:spPr/>
    </dgm:pt>
    <dgm:pt modelId="{822396F2-5D93-4E6A-9E60-C0B01061D18A}" type="pres">
      <dgm:prSet presAssocID="{ED2C1B39-3B0E-412B-93D0-AC1AAD247D58}" presName="horz1" presStyleCnt="0"/>
      <dgm:spPr/>
    </dgm:pt>
    <dgm:pt modelId="{D4889BDE-1D1D-4983-BE70-0549DA85BC17}" type="pres">
      <dgm:prSet presAssocID="{ED2C1B39-3B0E-412B-93D0-AC1AAD247D58}" presName="tx1" presStyleLbl="revTx" presStyleIdx="5" presStyleCnt="8"/>
      <dgm:spPr/>
    </dgm:pt>
    <dgm:pt modelId="{A2C0C4D8-3484-4225-9051-FD5209657EC9}" type="pres">
      <dgm:prSet presAssocID="{ED2C1B39-3B0E-412B-93D0-AC1AAD247D58}" presName="vert1" presStyleCnt="0"/>
      <dgm:spPr/>
    </dgm:pt>
    <dgm:pt modelId="{6EA2869D-8A6D-4905-A03A-B36098B95B92}" type="pres">
      <dgm:prSet presAssocID="{8E5EE282-F80F-4392-926B-C66C5927B8ED}" presName="thickLine" presStyleLbl="alignNode1" presStyleIdx="6" presStyleCnt="8"/>
      <dgm:spPr/>
    </dgm:pt>
    <dgm:pt modelId="{79459B41-0623-41BF-8FE8-05DF28D4BCAF}" type="pres">
      <dgm:prSet presAssocID="{8E5EE282-F80F-4392-926B-C66C5927B8ED}" presName="horz1" presStyleCnt="0"/>
      <dgm:spPr/>
    </dgm:pt>
    <dgm:pt modelId="{89203F78-56CA-4E7E-8F58-27246DB94A51}" type="pres">
      <dgm:prSet presAssocID="{8E5EE282-F80F-4392-926B-C66C5927B8ED}" presName="tx1" presStyleLbl="revTx" presStyleIdx="6" presStyleCnt="8"/>
      <dgm:spPr/>
    </dgm:pt>
    <dgm:pt modelId="{47A64522-DA55-440D-9148-0ED420F03C65}" type="pres">
      <dgm:prSet presAssocID="{8E5EE282-F80F-4392-926B-C66C5927B8ED}" presName="vert1" presStyleCnt="0"/>
      <dgm:spPr/>
    </dgm:pt>
    <dgm:pt modelId="{644457BB-361F-412C-B6F9-39528FE78A0A}" type="pres">
      <dgm:prSet presAssocID="{338885C8-45D7-4E01-A635-5C38E4F782C1}" presName="thickLine" presStyleLbl="alignNode1" presStyleIdx="7" presStyleCnt="8"/>
      <dgm:spPr/>
    </dgm:pt>
    <dgm:pt modelId="{8052AFC2-2C01-45B6-B5BE-1092BD404F91}" type="pres">
      <dgm:prSet presAssocID="{338885C8-45D7-4E01-A635-5C38E4F782C1}" presName="horz1" presStyleCnt="0"/>
      <dgm:spPr/>
    </dgm:pt>
    <dgm:pt modelId="{2B2B884A-E4B1-4D18-9857-BF258AC0BA20}" type="pres">
      <dgm:prSet presAssocID="{338885C8-45D7-4E01-A635-5C38E4F782C1}" presName="tx1" presStyleLbl="revTx" presStyleIdx="7" presStyleCnt="8"/>
      <dgm:spPr/>
    </dgm:pt>
    <dgm:pt modelId="{76B3CDA0-1F1B-4A17-94C7-0A545ED79E72}" type="pres">
      <dgm:prSet presAssocID="{338885C8-45D7-4E01-A635-5C38E4F782C1}" presName="vert1" presStyleCnt="0"/>
      <dgm:spPr/>
    </dgm:pt>
  </dgm:ptLst>
  <dgm:cxnLst>
    <dgm:cxn modelId="{BD17A609-3F54-4422-BE4C-DB184FE3DF7B}" type="presOf" srcId="{CD84B1FD-3988-45F3-B5D7-14EB74A3D2F5}" destId="{9904DE47-E195-4815-B06B-FEFE42944623}" srcOrd="0" destOrd="0" presId="urn:microsoft.com/office/officeart/2008/layout/LinedList"/>
    <dgm:cxn modelId="{FB7D7C0E-6D56-4D2F-A9F1-AA410138776B}" srcId="{F84550ED-1A26-44E5-99C6-59A6E4CA1267}" destId="{2D1C75F3-467B-477A-921D-458F82D64FEF}" srcOrd="1" destOrd="0" parTransId="{575344F8-8B92-49D0-A392-98FE8DEFE4E7}" sibTransId="{8BC4E7C0-D371-4132-A8DB-77FD61A6DA34}"/>
    <dgm:cxn modelId="{041AC715-2AC1-4CBA-A1DF-824F10C40FF9}" srcId="{F84550ED-1A26-44E5-99C6-59A6E4CA1267}" destId="{338885C8-45D7-4E01-A635-5C38E4F782C1}" srcOrd="7" destOrd="0" parTransId="{22517334-06F9-4F9D-9BDA-946674F9EE16}" sibTransId="{35973775-E303-4542-90FD-ADAAAF6B9E13}"/>
    <dgm:cxn modelId="{B82FA22B-754F-4AD4-AF6F-F042E78E457C}" type="presOf" srcId="{2CFCA610-29FC-435D-900B-8BD9901BAC2C}" destId="{D1F0D755-C6F7-4842-9676-9A0E3E8F9C00}" srcOrd="0" destOrd="0" presId="urn:microsoft.com/office/officeart/2008/layout/LinedList"/>
    <dgm:cxn modelId="{1E21C32D-ABC5-4CFE-B78A-9BAFC08216A4}" type="presOf" srcId="{ED2C1B39-3B0E-412B-93D0-AC1AAD247D58}" destId="{D4889BDE-1D1D-4983-BE70-0549DA85BC17}" srcOrd="0" destOrd="0" presId="urn:microsoft.com/office/officeart/2008/layout/LinedList"/>
    <dgm:cxn modelId="{DA4CE52E-160A-4F34-AAD8-15FC1F969C4F}" srcId="{F84550ED-1A26-44E5-99C6-59A6E4CA1267}" destId="{ED2C1B39-3B0E-412B-93D0-AC1AAD247D58}" srcOrd="5" destOrd="0" parTransId="{9685DC28-3A9A-469C-8158-4EE1E6676168}" sibTransId="{69902092-1897-44E5-AFB4-CBB605C46F02}"/>
    <dgm:cxn modelId="{0D0DD63A-7547-4A6D-A2D4-DF892BFDBFA4}" type="presOf" srcId="{F84550ED-1A26-44E5-99C6-59A6E4CA1267}" destId="{9170EA7E-3873-424A-99D1-1E51D2AC5516}" srcOrd="0" destOrd="0" presId="urn:microsoft.com/office/officeart/2008/layout/LinedList"/>
    <dgm:cxn modelId="{6B73DA3D-351F-4429-99A2-731A404D0CF4}" srcId="{F84550ED-1A26-44E5-99C6-59A6E4CA1267}" destId="{CD84B1FD-3988-45F3-B5D7-14EB74A3D2F5}" srcOrd="0" destOrd="0" parTransId="{976D3590-C8B4-40A6-8A8A-FD9B6189F4DD}" sibTransId="{956BE4DF-9BC6-4337-B62A-6CBECFE3B9C2}"/>
    <dgm:cxn modelId="{F4F3696B-4371-4B65-9454-389A582DA4E7}" srcId="{F84550ED-1A26-44E5-99C6-59A6E4CA1267}" destId="{8E5EE282-F80F-4392-926B-C66C5927B8ED}" srcOrd="6" destOrd="0" parTransId="{D314629B-87B4-4E1E-A844-138E2D0A64EC}" sibTransId="{AE651AA9-95AA-435E-9115-73D51682B9F3}"/>
    <dgm:cxn modelId="{6F2CE24C-B004-4170-809E-575006B41A17}" srcId="{F84550ED-1A26-44E5-99C6-59A6E4CA1267}" destId="{2D0F12BA-94D3-4F82-B991-2AC0021D85E2}" srcOrd="4" destOrd="0" parTransId="{7C5A8C6C-8796-4FE2-8EEF-CF2572158A6E}" sibTransId="{B1B74722-C965-4F40-8104-D80A3CE99AF9}"/>
    <dgm:cxn modelId="{3A23A884-6916-4EDD-9326-461DD33D4E51}" type="presOf" srcId="{338885C8-45D7-4E01-A635-5C38E4F782C1}" destId="{2B2B884A-E4B1-4D18-9857-BF258AC0BA20}" srcOrd="0" destOrd="0" presId="urn:microsoft.com/office/officeart/2008/layout/LinedList"/>
    <dgm:cxn modelId="{96925E8F-C078-4A5B-AF21-49D8EAA2748C}" srcId="{F84550ED-1A26-44E5-99C6-59A6E4CA1267}" destId="{6ECF636D-8E4D-48B7-831D-AD58518078AB}" srcOrd="2" destOrd="0" parTransId="{D54C7267-8FDC-4139-ADEE-3872E50B1E26}" sibTransId="{D1567D19-C2F7-4282-A892-80CE52580710}"/>
    <dgm:cxn modelId="{2DD76EA8-74B6-4B2A-BC9C-B9E3DBB7EA17}" type="presOf" srcId="{2D1C75F3-467B-477A-921D-458F82D64FEF}" destId="{DB48B9A8-42BE-44D9-A057-3543760E384C}" srcOrd="0" destOrd="0" presId="urn:microsoft.com/office/officeart/2008/layout/LinedList"/>
    <dgm:cxn modelId="{A92CA5BA-4A04-4C73-A2E4-B6F37291BF28}" srcId="{F84550ED-1A26-44E5-99C6-59A6E4CA1267}" destId="{2CFCA610-29FC-435D-900B-8BD9901BAC2C}" srcOrd="3" destOrd="0" parTransId="{8CA63A33-33EE-421F-B47E-7C6F58C1B340}" sibTransId="{8C5E757C-A8E9-4879-AFD2-418E328FAAB9}"/>
    <dgm:cxn modelId="{4E4A07DC-4F4F-4AD4-AB7C-1F55DF30863D}" type="presOf" srcId="{6ECF636D-8E4D-48B7-831D-AD58518078AB}" destId="{7F115B52-52DA-4EC9-A34C-95EB20A2AB9B}" srcOrd="0" destOrd="0" presId="urn:microsoft.com/office/officeart/2008/layout/LinedList"/>
    <dgm:cxn modelId="{9C501DE8-C856-40C8-962F-3173A15E6B1E}" type="presOf" srcId="{8E5EE282-F80F-4392-926B-C66C5927B8ED}" destId="{89203F78-56CA-4E7E-8F58-27246DB94A51}" srcOrd="0" destOrd="0" presId="urn:microsoft.com/office/officeart/2008/layout/LinedList"/>
    <dgm:cxn modelId="{68E307F9-8DA5-405D-BDBA-0DC61FD74850}" type="presOf" srcId="{2D0F12BA-94D3-4F82-B991-2AC0021D85E2}" destId="{03C039AD-7051-4678-885C-B7D9BB669E56}" srcOrd="0" destOrd="0" presId="urn:microsoft.com/office/officeart/2008/layout/LinedList"/>
    <dgm:cxn modelId="{ED3844EC-7E1F-4310-9B11-F553900BE38B}" type="presParOf" srcId="{9170EA7E-3873-424A-99D1-1E51D2AC5516}" destId="{E2C8DA3F-338B-4027-991B-1D2088A8DAED}" srcOrd="0" destOrd="0" presId="urn:microsoft.com/office/officeart/2008/layout/LinedList"/>
    <dgm:cxn modelId="{1DA01CA0-FCE4-44C6-B386-92522071225E}" type="presParOf" srcId="{9170EA7E-3873-424A-99D1-1E51D2AC5516}" destId="{99D5B643-0EC0-4EA5-864C-A1A4AAAAFFEC}" srcOrd="1" destOrd="0" presId="urn:microsoft.com/office/officeart/2008/layout/LinedList"/>
    <dgm:cxn modelId="{5E503388-76B8-4F81-9B7B-DEB241068C6C}" type="presParOf" srcId="{99D5B643-0EC0-4EA5-864C-A1A4AAAAFFEC}" destId="{9904DE47-E195-4815-B06B-FEFE42944623}" srcOrd="0" destOrd="0" presId="urn:microsoft.com/office/officeart/2008/layout/LinedList"/>
    <dgm:cxn modelId="{C64E1846-4782-4C76-99B9-4E744441C5F8}" type="presParOf" srcId="{99D5B643-0EC0-4EA5-864C-A1A4AAAAFFEC}" destId="{853E20F6-4D90-4E94-ABA8-E9FFBAE650A2}" srcOrd="1" destOrd="0" presId="urn:microsoft.com/office/officeart/2008/layout/LinedList"/>
    <dgm:cxn modelId="{8949BCB2-7DDD-4A1A-9EC4-125EB212A4CA}" type="presParOf" srcId="{9170EA7E-3873-424A-99D1-1E51D2AC5516}" destId="{E8F14D9D-5E91-4D8D-89EF-0F5AC0DECB7D}" srcOrd="2" destOrd="0" presId="urn:microsoft.com/office/officeart/2008/layout/LinedList"/>
    <dgm:cxn modelId="{27CDACDB-DA45-4186-A5DF-8B2DB49DB90B}" type="presParOf" srcId="{9170EA7E-3873-424A-99D1-1E51D2AC5516}" destId="{FFDB6274-6A0E-4617-AE5B-2E5BDD94610A}" srcOrd="3" destOrd="0" presId="urn:microsoft.com/office/officeart/2008/layout/LinedList"/>
    <dgm:cxn modelId="{AB0F9759-E76F-42C7-ADF0-9398B7E782F7}" type="presParOf" srcId="{FFDB6274-6A0E-4617-AE5B-2E5BDD94610A}" destId="{DB48B9A8-42BE-44D9-A057-3543760E384C}" srcOrd="0" destOrd="0" presId="urn:microsoft.com/office/officeart/2008/layout/LinedList"/>
    <dgm:cxn modelId="{469D8BB9-BC96-40F8-BDC8-9FED23ABD062}" type="presParOf" srcId="{FFDB6274-6A0E-4617-AE5B-2E5BDD94610A}" destId="{86EBCBEF-0A4D-4ACC-9DF5-8BAEE25EBC75}" srcOrd="1" destOrd="0" presId="urn:microsoft.com/office/officeart/2008/layout/LinedList"/>
    <dgm:cxn modelId="{DB7708E2-573A-4D4E-BF0E-1171DC800933}" type="presParOf" srcId="{9170EA7E-3873-424A-99D1-1E51D2AC5516}" destId="{9F14EDBD-36E5-4D10-9550-9A7EBD8BF0DB}" srcOrd="4" destOrd="0" presId="urn:microsoft.com/office/officeart/2008/layout/LinedList"/>
    <dgm:cxn modelId="{5C6F6D04-9C26-4593-9603-C4B257FC6D97}" type="presParOf" srcId="{9170EA7E-3873-424A-99D1-1E51D2AC5516}" destId="{E7BBDF0B-7C44-4737-AB87-584FF0A15B91}" srcOrd="5" destOrd="0" presId="urn:microsoft.com/office/officeart/2008/layout/LinedList"/>
    <dgm:cxn modelId="{FA2FE785-4FF4-422B-86DD-B96A4651D535}" type="presParOf" srcId="{E7BBDF0B-7C44-4737-AB87-584FF0A15B91}" destId="{7F115B52-52DA-4EC9-A34C-95EB20A2AB9B}" srcOrd="0" destOrd="0" presId="urn:microsoft.com/office/officeart/2008/layout/LinedList"/>
    <dgm:cxn modelId="{A81F0639-C6F1-4F86-8E25-5BEC7B94A995}" type="presParOf" srcId="{E7BBDF0B-7C44-4737-AB87-584FF0A15B91}" destId="{C8456582-6F60-4EA2-A123-76E250066B21}" srcOrd="1" destOrd="0" presId="urn:microsoft.com/office/officeart/2008/layout/LinedList"/>
    <dgm:cxn modelId="{82F6430B-3A3E-4254-9F44-11A548E5D41C}" type="presParOf" srcId="{9170EA7E-3873-424A-99D1-1E51D2AC5516}" destId="{D08BF03E-871B-42DB-8BB7-7789E664D0D8}" srcOrd="6" destOrd="0" presId="urn:microsoft.com/office/officeart/2008/layout/LinedList"/>
    <dgm:cxn modelId="{443FB5AB-BE2F-4614-A622-8D75DC56FBF9}" type="presParOf" srcId="{9170EA7E-3873-424A-99D1-1E51D2AC5516}" destId="{F3ABD4EF-DCA8-4279-AC13-E93E137D15EF}" srcOrd="7" destOrd="0" presId="urn:microsoft.com/office/officeart/2008/layout/LinedList"/>
    <dgm:cxn modelId="{8D975E3A-B44C-4B86-8ABA-3561C04BF349}" type="presParOf" srcId="{F3ABD4EF-DCA8-4279-AC13-E93E137D15EF}" destId="{D1F0D755-C6F7-4842-9676-9A0E3E8F9C00}" srcOrd="0" destOrd="0" presId="urn:microsoft.com/office/officeart/2008/layout/LinedList"/>
    <dgm:cxn modelId="{E6DA2CAF-9391-4E60-9F4D-DB281037B14C}" type="presParOf" srcId="{F3ABD4EF-DCA8-4279-AC13-E93E137D15EF}" destId="{6ABF8DA6-73C9-40CA-8A17-1F9895F8658D}" srcOrd="1" destOrd="0" presId="urn:microsoft.com/office/officeart/2008/layout/LinedList"/>
    <dgm:cxn modelId="{09A50668-490A-43D6-B67F-C43D41A13C06}" type="presParOf" srcId="{9170EA7E-3873-424A-99D1-1E51D2AC5516}" destId="{FA76D3AF-9BDB-42ED-B55C-10308C63C050}" srcOrd="8" destOrd="0" presId="urn:microsoft.com/office/officeart/2008/layout/LinedList"/>
    <dgm:cxn modelId="{B2BD3302-680C-4836-A7D6-3D247559EF98}" type="presParOf" srcId="{9170EA7E-3873-424A-99D1-1E51D2AC5516}" destId="{76AA5474-97AE-4F7C-9B13-E3FFA38BBE3E}" srcOrd="9" destOrd="0" presId="urn:microsoft.com/office/officeart/2008/layout/LinedList"/>
    <dgm:cxn modelId="{31B82586-0479-4BC3-ADBA-58E41E2635E8}" type="presParOf" srcId="{76AA5474-97AE-4F7C-9B13-E3FFA38BBE3E}" destId="{03C039AD-7051-4678-885C-B7D9BB669E56}" srcOrd="0" destOrd="0" presId="urn:microsoft.com/office/officeart/2008/layout/LinedList"/>
    <dgm:cxn modelId="{CF7556A9-D7C7-498E-A925-113A57FF9780}" type="presParOf" srcId="{76AA5474-97AE-4F7C-9B13-E3FFA38BBE3E}" destId="{5F5AB75E-8BDD-4AAB-AB93-46B688F124AF}" srcOrd="1" destOrd="0" presId="urn:microsoft.com/office/officeart/2008/layout/LinedList"/>
    <dgm:cxn modelId="{9CB854BF-765A-4BC1-88ED-0A788BC96755}" type="presParOf" srcId="{9170EA7E-3873-424A-99D1-1E51D2AC5516}" destId="{7C6230C2-A6BF-43DE-AFF2-2B2396DC0B9F}" srcOrd="10" destOrd="0" presId="urn:microsoft.com/office/officeart/2008/layout/LinedList"/>
    <dgm:cxn modelId="{0941E8BA-44BC-4AE5-9ECF-3A8E42FB092B}" type="presParOf" srcId="{9170EA7E-3873-424A-99D1-1E51D2AC5516}" destId="{822396F2-5D93-4E6A-9E60-C0B01061D18A}" srcOrd="11" destOrd="0" presId="urn:microsoft.com/office/officeart/2008/layout/LinedList"/>
    <dgm:cxn modelId="{BD0AA686-488A-4CA6-A156-B9ACE57A42FC}" type="presParOf" srcId="{822396F2-5D93-4E6A-9E60-C0B01061D18A}" destId="{D4889BDE-1D1D-4983-BE70-0549DA85BC17}" srcOrd="0" destOrd="0" presId="urn:microsoft.com/office/officeart/2008/layout/LinedList"/>
    <dgm:cxn modelId="{8760DD9F-2671-4834-A579-4327BEB02A0C}" type="presParOf" srcId="{822396F2-5D93-4E6A-9E60-C0B01061D18A}" destId="{A2C0C4D8-3484-4225-9051-FD5209657EC9}" srcOrd="1" destOrd="0" presId="urn:microsoft.com/office/officeart/2008/layout/LinedList"/>
    <dgm:cxn modelId="{323B93B5-10ED-45E7-AF56-573494DE233B}" type="presParOf" srcId="{9170EA7E-3873-424A-99D1-1E51D2AC5516}" destId="{6EA2869D-8A6D-4905-A03A-B36098B95B92}" srcOrd="12" destOrd="0" presId="urn:microsoft.com/office/officeart/2008/layout/LinedList"/>
    <dgm:cxn modelId="{7699DA85-0209-4078-962C-29112FBB030F}" type="presParOf" srcId="{9170EA7E-3873-424A-99D1-1E51D2AC5516}" destId="{79459B41-0623-41BF-8FE8-05DF28D4BCAF}" srcOrd="13" destOrd="0" presId="urn:microsoft.com/office/officeart/2008/layout/LinedList"/>
    <dgm:cxn modelId="{868FFDA2-5BEB-4745-ABFC-96A273D82958}" type="presParOf" srcId="{79459B41-0623-41BF-8FE8-05DF28D4BCAF}" destId="{89203F78-56CA-4E7E-8F58-27246DB94A51}" srcOrd="0" destOrd="0" presId="urn:microsoft.com/office/officeart/2008/layout/LinedList"/>
    <dgm:cxn modelId="{9A6B7E1D-2506-43C7-B2BD-7EB4AEA6A232}" type="presParOf" srcId="{79459B41-0623-41BF-8FE8-05DF28D4BCAF}" destId="{47A64522-DA55-440D-9148-0ED420F03C65}" srcOrd="1" destOrd="0" presId="urn:microsoft.com/office/officeart/2008/layout/LinedList"/>
    <dgm:cxn modelId="{E7B24114-9193-4494-AEEB-7458D6633397}" type="presParOf" srcId="{9170EA7E-3873-424A-99D1-1E51D2AC5516}" destId="{644457BB-361F-412C-B6F9-39528FE78A0A}" srcOrd="14" destOrd="0" presId="urn:microsoft.com/office/officeart/2008/layout/LinedList"/>
    <dgm:cxn modelId="{C0C3B984-2A01-499A-A29E-D03F9443653D}" type="presParOf" srcId="{9170EA7E-3873-424A-99D1-1E51D2AC5516}" destId="{8052AFC2-2C01-45B6-B5BE-1092BD404F91}" srcOrd="15" destOrd="0" presId="urn:microsoft.com/office/officeart/2008/layout/LinedList"/>
    <dgm:cxn modelId="{42238A5E-7DCB-4614-A5E2-84739E7BBAD9}" type="presParOf" srcId="{8052AFC2-2C01-45B6-B5BE-1092BD404F91}" destId="{2B2B884A-E4B1-4D18-9857-BF258AC0BA20}" srcOrd="0" destOrd="0" presId="urn:microsoft.com/office/officeart/2008/layout/LinedList"/>
    <dgm:cxn modelId="{8868376A-C539-4E49-8428-3D2BA3C47E9E}" type="presParOf" srcId="{8052AFC2-2C01-45B6-B5BE-1092BD404F91}" destId="{76B3CDA0-1F1B-4A17-94C7-0A545ED79E7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484B5C2-EB7B-4915-80A7-4EE7505E8E5D}"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236C3170-2CFE-4D92-8F06-101B395949B0}">
      <dgm:prSet/>
      <dgm:spPr/>
      <dgm:t>
        <a:bodyPr/>
        <a:lstStyle/>
        <a:p>
          <a:r>
            <a:rPr lang="bg-BG" dirty="0"/>
            <a:t>Марио Драги: От 1970 г. насам в ЕС е имало 50 случая на забавяния на икономическия растеж в среда на висока икономическа активност като цяло </a:t>
          </a:r>
          <a:br>
            <a:rPr lang="bg-BG" dirty="0"/>
          </a:br>
          <a:r>
            <a:rPr lang="bg-BG" dirty="0"/>
            <a:t>(</a:t>
          </a:r>
          <a:r>
            <a:rPr lang="en-GB" dirty="0"/>
            <a:t>soft patch</a:t>
          </a:r>
          <a:r>
            <a:rPr lang="bg-BG" dirty="0"/>
            <a:t>), но само четири рецесии. </a:t>
          </a:r>
          <a:endParaRPr lang="en-US" dirty="0"/>
        </a:p>
      </dgm:t>
    </dgm:pt>
    <dgm:pt modelId="{F373B551-A6B9-4C10-A0B2-E053BDD3271E}" type="parTrans" cxnId="{9BAF9BA0-0120-4961-957F-87061AAAC034}">
      <dgm:prSet/>
      <dgm:spPr/>
      <dgm:t>
        <a:bodyPr/>
        <a:lstStyle/>
        <a:p>
          <a:endParaRPr lang="en-US"/>
        </a:p>
      </dgm:t>
    </dgm:pt>
    <dgm:pt modelId="{D0F06A32-5562-4BC1-9336-D4F145CA8369}" type="sibTrans" cxnId="{9BAF9BA0-0120-4961-957F-87061AAAC034}">
      <dgm:prSet/>
      <dgm:spPr/>
      <dgm:t>
        <a:bodyPr/>
        <a:lstStyle/>
        <a:p>
          <a:endParaRPr lang="en-US"/>
        </a:p>
      </dgm:t>
    </dgm:pt>
    <dgm:pt modelId="{700A9BBE-74D4-49C5-BF63-4795294EE863}">
      <dgm:prSet/>
      <dgm:spPr/>
      <dgm:t>
        <a:bodyPr/>
        <a:lstStyle/>
        <a:p>
          <a:r>
            <a:rPr lang="bg-BG"/>
            <a:t>Към момента водещите международни институции прогнозират </a:t>
          </a:r>
          <a:r>
            <a:rPr lang="bg-BG" b="1" i="1"/>
            <a:t>забавяне, но не и изпадане в рецесия</a:t>
          </a:r>
          <a:r>
            <a:rPr lang="bg-BG"/>
            <a:t> като рисковете и пред двата сценария за икономическо развитие са по-скоро балансирани. </a:t>
          </a:r>
          <a:endParaRPr lang="en-US"/>
        </a:p>
      </dgm:t>
    </dgm:pt>
    <dgm:pt modelId="{6844656F-4319-4D7D-93A8-96C01D8D4AA5}" type="parTrans" cxnId="{F05D63DB-BE79-4FE1-85F3-CF45F6C8A8A4}">
      <dgm:prSet/>
      <dgm:spPr/>
      <dgm:t>
        <a:bodyPr/>
        <a:lstStyle/>
        <a:p>
          <a:endParaRPr lang="en-US"/>
        </a:p>
      </dgm:t>
    </dgm:pt>
    <dgm:pt modelId="{2C43F1A1-B2FE-4493-AED6-6F982F666F2F}" type="sibTrans" cxnId="{F05D63DB-BE79-4FE1-85F3-CF45F6C8A8A4}">
      <dgm:prSet/>
      <dgm:spPr/>
      <dgm:t>
        <a:bodyPr/>
        <a:lstStyle/>
        <a:p>
          <a:endParaRPr lang="en-US"/>
        </a:p>
      </dgm:t>
    </dgm:pt>
    <dgm:pt modelId="{8B607AD4-1BA3-45A6-9F8A-F66888A37433}">
      <dgm:prSet/>
      <dgm:spPr/>
      <dgm:t>
        <a:bodyPr/>
        <a:lstStyle/>
        <a:p>
          <a:r>
            <a:rPr lang="bg-BG"/>
            <a:t>Амбициозни плановете на редица правителства за насърчаване на икономическия растеж </a:t>
          </a:r>
          <a:r>
            <a:rPr lang="en-GB"/>
            <a:t>(</a:t>
          </a:r>
          <a:r>
            <a:rPr lang="bg-BG"/>
            <a:t>в частност немското правителство инициира пакет от фискални стимули</a:t>
          </a:r>
          <a:r>
            <a:rPr lang="en-GB"/>
            <a:t>)</a:t>
          </a:r>
          <a:r>
            <a:rPr lang="bg-BG"/>
            <a:t>. </a:t>
          </a:r>
          <a:endParaRPr lang="en-US"/>
        </a:p>
      </dgm:t>
    </dgm:pt>
    <dgm:pt modelId="{D744529E-14EC-4917-8A2B-8BF61368197C}" type="parTrans" cxnId="{962169F6-C02A-42E0-A264-3DDF50203358}">
      <dgm:prSet/>
      <dgm:spPr/>
      <dgm:t>
        <a:bodyPr/>
        <a:lstStyle/>
        <a:p>
          <a:endParaRPr lang="en-US"/>
        </a:p>
      </dgm:t>
    </dgm:pt>
    <dgm:pt modelId="{5F0849A0-D761-45E3-B5A9-95C57F8AB6BA}" type="sibTrans" cxnId="{962169F6-C02A-42E0-A264-3DDF50203358}">
      <dgm:prSet/>
      <dgm:spPr/>
      <dgm:t>
        <a:bodyPr/>
        <a:lstStyle/>
        <a:p>
          <a:endParaRPr lang="en-US"/>
        </a:p>
      </dgm:t>
    </dgm:pt>
    <dgm:pt modelId="{5F7B5148-1254-4CF8-9DAE-11B6551C6E4D}">
      <dgm:prSet/>
      <dgm:spPr/>
      <dgm:t>
        <a:bodyPr/>
        <a:lstStyle/>
        <a:p>
          <a:r>
            <a:rPr lang="bg-BG"/>
            <a:t>Ниската цена на финансовия ресурс през последните години създава възможности и за по-амбициозни програми за ускоряване на икономическия растеж.  </a:t>
          </a:r>
          <a:endParaRPr lang="en-US"/>
        </a:p>
      </dgm:t>
    </dgm:pt>
    <dgm:pt modelId="{060D8497-2340-4C97-BAFA-C0BB297650FA}" type="parTrans" cxnId="{61483C30-E3C5-4BB2-909C-BC94390614AA}">
      <dgm:prSet/>
      <dgm:spPr/>
      <dgm:t>
        <a:bodyPr/>
        <a:lstStyle/>
        <a:p>
          <a:endParaRPr lang="en-US"/>
        </a:p>
      </dgm:t>
    </dgm:pt>
    <dgm:pt modelId="{B38F81EA-676C-472F-89FC-59DCAD9ADEBF}" type="sibTrans" cxnId="{61483C30-E3C5-4BB2-909C-BC94390614AA}">
      <dgm:prSet/>
      <dgm:spPr/>
      <dgm:t>
        <a:bodyPr/>
        <a:lstStyle/>
        <a:p>
          <a:endParaRPr lang="en-US"/>
        </a:p>
      </dgm:t>
    </dgm:pt>
    <dgm:pt modelId="{8EF47A70-C5AD-4869-9314-E103E22C0FAD}" type="pres">
      <dgm:prSet presAssocID="{5484B5C2-EB7B-4915-80A7-4EE7505E8E5D}" presName="linear" presStyleCnt="0">
        <dgm:presLayoutVars>
          <dgm:animLvl val="lvl"/>
          <dgm:resizeHandles val="exact"/>
        </dgm:presLayoutVars>
      </dgm:prSet>
      <dgm:spPr/>
    </dgm:pt>
    <dgm:pt modelId="{46798648-5F36-4944-9588-952124958F72}" type="pres">
      <dgm:prSet presAssocID="{236C3170-2CFE-4D92-8F06-101B395949B0}" presName="parentText" presStyleLbl="node1" presStyleIdx="0" presStyleCnt="4">
        <dgm:presLayoutVars>
          <dgm:chMax val="0"/>
          <dgm:bulletEnabled val="1"/>
        </dgm:presLayoutVars>
      </dgm:prSet>
      <dgm:spPr/>
    </dgm:pt>
    <dgm:pt modelId="{301E70D0-811F-43FF-B3FF-6CF1CE61280C}" type="pres">
      <dgm:prSet presAssocID="{D0F06A32-5562-4BC1-9336-D4F145CA8369}" presName="spacer" presStyleCnt="0"/>
      <dgm:spPr/>
    </dgm:pt>
    <dgm:pt modelId="{47E5D519-CC41-4D88-9E9B-3978EFFEB067}" type="pres">
      <dgm:prSet presAssocID="{700A9BBE-74D4-49C5-BF63-4795294EE863}" presName="parentText" presStyleLbl="node1" presStyleIdx="1" presStyleCnt="4">
        <dgm:presLayoutVars>
          <dgm:chMax val="0"/>
          <dgm:bulletEnabled val="1"/>
        </dgm:presLayoutVars>
      </dgm:prSet>
      <dgm:spPr/>
    </dgm:pt>
    <dgm:pt modelId="{54B624EC-0978-4B03-9A53-8C439DAE883E}" type="pres">
      <dgm:prSet presAssocID="{2C43F1A1-B2FE-4493-AED6-6F982F666F2F}" presName="spacer" presStyleCnt="0"/>
      <dgm:spPr/>
    </dgm:pt>
    <dgm:pt modelId="{4EE7CE34-9D89-4341-A3EA-B43D426B83B1}" type="pres">
      <dgm:prSet presAssocID="{8B607AD4-1BA3-45A6-9F8A-F66888A37433}" presName="parentText" presStyleLbl="node1" presStyleIdx="2" presStyleCnt="4">
        <dgm:presLayoutVars>
          <dgm:chMax val="0"/>
          <dgm:bulletEnabled val="1"/>
        </dgm:presLayoutVars>
      </dgm:prSet>
      <dgm:spPr/>
    </dgm:pt>
    <dgm:pt modelId="{B01CF08C-5001-4853-B68A-F0D5B21A023C}" type="pres">
      <dgm:prSet presAssocID="{5F0849A0-D761-45E3-B5A9-95C57F8AB6BA}" presName="spacer" presStyleCnt="0"/>
      <dgm:spPr/>
    </dgm:pt>
    <dgm:pt modelId="{D708FB4F-1ABE-4559-9EC0-A1FD568AF1C2}" type="pres">
      <dgm:prSet presAssocID="{5F7B5148-1254-4CF8-9DAE-11B6551C6E4D}" presName="parentText" presStyleLbl="node1" presStyleIdx="3" presStyleCnt="4">
        <dgm:presLayoutVars>
          <dgm:chMax val="0"/>
          <dgm:bulletEnabled val="1"/>
        </dgm:presLayoutVars>
      </dgm:prSet>
      <dgm:spPr/>
    </dgm:pt>
  </dgm:ptLst>
  <dgm:cxnLst>
    <dgm:cxn modelId="{C813A419-06F8-4A88-B2F1-94BB060783FF}" type="presOf" srcId="{700A9BBE-74D4-49C5-BF63-4795294EE863}" destId="{47E5D519-CC41-4D88-9E9B-3978EFFEB067}" srcOrd="0" destOrd="0" presId="urn:microsoft.com/office/officeart/2005/8/layout/vList2"/>
    <dgm:cxn modelId="{61483C30-E3C5-4BB2-909C-BC94390614AA}" srcId="{5484B5C2-EB7B-4915-80A7-4EE7505E8E5D}" destId="{5F7B5148-1254-4CF8-9DAE-11B6551C6E4D}" srcOrd="3" destOrd="0" parTransId="{060D8497-2340-4C97-BAFA-C0BB297650FA}" sibTransId="{B38F81EA-676C-472F-89FC-59DCAD9ADEBF}"/>
    <dgm:cxn modelId="{F770CF6E-FEE1-4606-B0A5-56E18389A253}" type="presOf" srcId="{5F7B5148-1254-4CF8-9DAE-11B6551C6E4D}" destId="{D708FB4F-1ABE-4559-9EC0-A1FD568AF1C2}" srcOrd="0" destOrd="0" presId="urn:microsoft.com/office/officeart/2005/8/layout/vList2"/>
    <dgm:cxn modelId="{4E8AB94F-903A-4BCE-BC73-A243A847A4CF}" type="presOf" srcId="{8B607AD4-1BA3-45A6-9F8A-F66888A37433}" destId="{4EE7CE34-9D89-4341-A3EA-B43D426B83B1}" srcOrd="0" destOrd="0" presId="urn:microsoft.com/office/officeart/2005/8/layout/vList2"/>
    <dgm:cxn modelId="{EE5CDB7E-ECA7-4C24-A1CC-61F5181841BA}" type="presOf" srcId="{5484B5C2-EB7B-4915-80A7-4EE7505E8E5D}" destId="{8EF47A70-C5AD-4869-9314-E103E22C0FAD}" srcOrd="0" destOrd="0" presId="urn:microsoft.com/office/officeart/2005/8/layout/vList2"/>
    <dgm:cxn modelId="{546EC680-568D-4268-B61E-8CC7375DB138}" type="presOf" srcId="{236C3170-2CFE-4D92-8F06-101B395949B0}" destId="{46798648-5F36-4944-9588-952124958F72}" srcOrd="0" destOrd="0" presId="urn:microsoft.com/office/officeart/2005/8/layout/vList2"/>
    <dgm:cxn modelId="{9BAF9BA0-0120-4961-957F-87061AAAC034}" srcId="{5484B5C2-EB7B-4915-80A7-4EE7505E8E5D}" destId="{236C3170-2CFE-4D92-8F06-101B395949B0}" srcOrd="0" destOrd="0" parTransId="{F373B551-A6B9-4C10-A0B2-E053BDD3271E}" sibTransId="{D0F06A32-5562-4BC1-9336-D4F145CA8369}"/>
    <dgm:cxn modelId="{F05D63DB-BE79-4FE1-85F3-CF45F6C8A8A4}" srcId="{5484B5C2-EB7B-4915-80A7-4EE7505E8E5D}" destId="{700A9BBE-74D4-49C5-BF63-4795294EE863}" srcOrd="1" destOrd="0" parTransId="{6844656F-4319-4D7D-93A8-96C01D8D4AA5}" sibTransId="{2C43F1A1-B2FE-4493-AED6-6F982F666F2F}"/>
    <dgm:cxn modelId="{962169F6-C02A-42E0-A264-3DDF50203358}" srcId="{5484B5C2-EB7B-4915-80A7-4EE7505E8E5D}" destId="{8B607AD4-1BA3-45A6-9F8A-F66888A37433}" srcOrd="2" destOrd="0" parTransId="{D744529E-14EC-4917-8A2B-8BF61368197C}" sibTransId="{5F0849A0-D761-45E3-B5A9-95C57F8AB6BA}"/>
    <dgm:cxn modelId="{060B1516-1A0A-466D-BF07-0AD13BE5391C}" type="presParOf" srcId="{8EF47A70-C5AD-4869-9314-E103E22C0FAD}" destId="{46798648-5F36-4944-9588-952124958F72}" srcOrd="0" destOrd="0" presId="urn:microsoft.com/office/officeart/2005/8/layout/vList2"/>
    <dgm:cxn modelId="{ED148F42-6C1F-4373-A268-ED5CC39EB1AD}" type="presParOf" srcId="{8EF47A70-C5AD-4869-9314-E103E22C0FAD}" destId="{301E70D0-811F-43FF-B3FF-6CF1CE61280C}" srcOrd="1" destOrd="0" presId="urn:microsoft.com/office/officeart/2005/8/layout/vList2"/>
    <dgm:cxn modelId="{9E1255CD-8AA9-42CC-80FE-D3BBE7C05C77}" type="presParOf" srcId="{8EF47A70-C5AD-4869-9314-E103E22C0FAD}" destId="{47E5D519-CC41-4D88-9E9B-3978EFFEB067}" srcOrd="2" destOrd="0" presId="urn:microsoft.com/office/officeart/2005/8/layout/vList2"/>
    <dgm:cxn modelId="{8E588317-A20F-49DE-ABEE-4E531EFB5D4C}" type="presParOf" srcId="{8EF47A70-C5AD-4869-9314-E103E22C0FAD}" destId="{54B624EC-0978-4B03-9A53-8C439DAE883E}" srcOrd="3" destOrd="0" presId="urn:microsoft.com/office/officeart/2005/8/layout/vList2"/>
    <dgm:cxn modelId="{0AC72146-65EB-4F63-A011-42E38FD1419F}" type="presParOf" srcId="{8EF47A70-C5AD-4869-9314-E103E22C0FAD}" destId="{4EE7CE34-9D89-4341-A3EA-B43D426B83B1}" srcOrd="4" destOrd="0" presId="urn:microsoft.com/office/officeart/2005/8/layout/vList2"/>
    <dgm:cxn modelId="{C11B7681-C909-43D3-ABA3-01211F5A48AB}" type="presParOf" srcId="{8EF47A70-C5AD-4869-9314-E103E22C0FAD}" destId="{B01CF08C-5001-4853-B68A-F0D5B21A023C}" srcOrd="5" destOrd="0" presId="urn:microsoft.com/office/officeart/2005/8/layout/vList2"/>
    <dgm:cxn modelId="{E8073C58-49CC-43F4-938E-C2BD48CC5413}" type="presParOf" srcId="{8EF47A70-C5AD-4869-9314-E103E22C0FAD}" destId="{D708FB4F-1ABE-4559-9EC0-A1FD568AF1C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98B3D16-C1EB-45DA-8DAB-5C9712B86748}" type="doc">
      <dgm:prSet loTypeId="urn:microsoft.com/office/officeart/2005/8/layout/vList2" loCatId="list" qsTypeId="urn:microsoft.com/office/officeart/2005/8/quickstyle/simple3" qsCatId="simple" csTypeId="urn:microsoft.com/office/officeart/2005/8/colors/colorful1" csCatId="colorful"/>
      <dgm:spPr/>
      <dgm:t>
        <a:bodyPr/>
        <a:lstStyle/>
        <a:p>
          <a:endParaRPr lang="en-US"/>
        </a:p>
      </dgm:t>
    </dgm:pt>
    <dgm:pt modelId="{89CB8793-F219-4188-9400-514C68D49D5D}">
      <dgm:prSet/>
      <dgm:spPr/>
      <dgm:t>
        <a:bodyPr/>
        <a:lstStyle/>
        <a:p>
          <a:r>
            <a:rPr lang="bg-BG"/>
            <a:t>При последната криза оттеглянето на значими финансови потоци беше основен канал за пренос на кризата </a:t>
          </a:r>
          <a:r>
            <a:rPr lang="en-GB"/>
            <a:t>(</a:t>
          </a:r>
          <a:r>
            <a:rPr lang="bg-BG"/>
            <a:t>холандска болест</a:t>
          </a:r>
          <a:r>
            <a:rPr lang="en-GB"/>
            <a:t>)</a:t>
          </a:r>
          <a:r>
            <a:rPr lang="bg-BG"/>
            <a:t>. </a:t>
          </a:r>
          <a:endParaRPr lang="en-US"/>
        </a:p>
      </dgm:t>
    </dgm:pt>
    <dgm:pt modelId="{F6CD3245-AF71-42D4-B504-49B9D53266B8}" type="parTrans" cxnId="{D67D9ACE-BA1F-4898-9CB4-42DF6A2A79E5}">
      <dgm:prSet/>
      <dgm:spPr/>
      <dgm:t>
        <a:bodyPr/>
        <a:lstStyle/>
        <a:p>
          <a:endParaRPr lang="en-US"/>
        </a:p>
      </dgm:t>
    </dgm:pt>
    <dgm:pt modelId="{ED76DB86-D8D5-442A-80F1-883DA4056292}" type="sibTrans" cxnId="{D67D9ACE-BA1F-4898-9CB4-42DF6A2A79E5}">
      <dgm:prSet/>
      <dgm:spPr/>
      <dgm:t>
        <a:bodyPr/>
        <a:lstStyle/>
        <a:p>
          <a:endParaRPr lang="en-US"/>
        </a:p>
      </dgm:t>
    </dgm:pt>
    <dgm:pt modelId="{BB4E80DE-E4CD-492D-A709-2A25C9A2D961}">
      <dgm:prSet/>
      <dgm:spPr/>
      <dgm:t>
        <a:bodyPr/>
        <a:lstStyle/>
        <a:p>
          <a:r>
            <a:rPr lang="bg-BG"/>
            <a:t>Намаляване на зависимостта от външно финансиране, но </a:t>
          </a:r>
          <a:r>
            <a:rPr lang="bg-BG" i="1"/>
            <a:t>недостатъчните в количествено и качествено отношение инвестиции са в основата на забавянето на икономиката. </a:t>
          </a:r>
          <a:endParaRPr lang="en-US"/>
        </a:p>
      </dgm:t>
    </dgm:pt>
    <dgm:pt modelId="{F7118804-30C0-4053-94A6-F07F96B2023D}" type="parTrans" cxnId="{413762CE-1A5C-4387-9D88-8D70278A35DE}">
      <dgm:prSet/>
      <dgm:spPr/>
      <dgm:t>
        <a:bodyPr/>
        <a:lstStyle/>
        <a:p>
          <a:endParaRPr lang="en-US"/>
        </a:p>
      </dgm:t>
    </dgm:pt>
    <dgm:pt modelId="{7E3D0E2E-8BA1-4934-9837-55E97EF2E1F2}" type="sibTrans" cxnId="{413762CE-1A5C-4387-9D88-8D70278A35DE}">
      <dgm:prSet/>
      <dgm:spPr/>
      <dgm:t>
        <a:bodyPr/>
        <a:lstStyle/>
        <a:p>
          <a:endParaRPr lang="en-US"/>
        </a:p>
      </dgm:t>
    </dgm:pt>
    <dgm:pt modelId="{059CCB6D-1723-4DA8-B0D2-184C84FE5FBE}" type="pres">
      <dgm:prSet presAssocID="{D98B3D16-C1EB-45DA-8DAB-5C9712B86748}" presName="linear" presStyleCnt="0">
        <dgm:presLayoutVars>
          <dgm:animLvl val="lvl"/>
          <dgm:resizeHandles val="exact"/>
        </dgm:presLayoutVars>
      </dgm:prSet>
      <dgm:spPr/>
    </dgm:pt>
    <dgm:pt modelId="{55C66BB4-510B-4C5C-8AE0-14B860BD2CF2}" type="pres">
      <dgm:prSet presAssocID="{89CB8793-F219-4188-9400-514C68D49D5D}" presName="parentText" presStyleLbl="node1" presStyleIdx="0" presStyleCnt="2">
        <dgm:presLayoutVars>
          <dgm:chMax val="0"/>
          <dgm:bulletEnabled val="1"/>
        </dgm:presLayoutVars>
      </dgm:prSet>
      <dgm:spPr/>
    </dgm:pt>
    <dgm:pt modelId="{D2C24782-8D54-4633-B026-60035E4DBA02}" type="pres">
      <dgm:prSet presAssocID="{ED76DB86-D8D5-442A-80F1-883DA4056292}" presName="spacer" presStyleCnt="0"/>
      <dgm:spPr/>
    </dgm:pt>
    <dgm:pt modelId="{15665DA6-D9A9-4544-89B9-A78570CE79BF}" type="pres">
      <dgm:prSet presAssocID="{BB4E80DE-E4CD-492D-A709-2A25C9A2D961}" presName="parentText" presStyleLbl="node1" presStyleIdx="1" presStyleCnt="2">
        <dgm:presLayoutVars>
          <dgm:chMax val="0"/>
          <dgm:bulletEnabled val="1"/>
        </dgm:presLayoutVars>
      </dgm:prSet>
      <dgm:spPr/>
    </dgm:pt>
  </dgm:ptLst>
  <dgm:cxnLst>
    <dgm:cxn modelId="{D3DF8D14-A74D-4617-8C42-E83546F07BB9}" type="presOf" srcId="{D98B3D16-C1EB-45DA-8DAB-5C9712B86748}" destId="{059CCB6D-1723-4DA8-B0D2-184C84FE5FBE}" srcOrd="0" destOrd="0" presId="urn:microsoft.com/office/officeart/2005/8/layout/vList2"/>
    <dgm:cxn modelId="{C1214D77-93DF-42A8-8F7D-CC10F23970E7}" type="presOf" srcId="{BB4E80DE-E4CD-492D-A709-2A25C9A2D961}" destId="{15665DA6-D9A9-4544-89B9-A78570CE79BF}" srcOrd="0" destOrd="0" presId="urn:microsoft.com/office/officeart/2005/8/layout/vList2"/>
    <dgm:cxn modelId="{C38B8695-17D8-4B03-AE8A-2A83F52F2340}" type="presOf" srcId="{89CB8793-F219-4188-9400-514C68D49D5D}" destId="{55C66BB4-510B-4C5C-8AE0-14B860BD2CF2}" srcOrd="0" destOrd="0" presId="urn:microsoft.com/office/officeart/2005/8/layout/vList2"/>
    <dgm:cxn modelId="{413762CE-1A5C-4387-9D88-8D70278A35DE}" srcId="{D98B3D16-C1EB-45DA-8DAB-5C9712B86748}" destId="{BB4E80DE-E4CD-492D-A709-2A25C9A2D961}" srcOrd="1" destOrd="0" parTransId="{F7118804-30C0-4053-94A6-F07F96B2023D}" sibTransId="{7E3D0E2E-8BA1-4934-9837-55E97EF2E1F2}"/>
    <dgm:cxn modelId="{D67D9ACE-BA1F-4898-9CB4-42DF6A2A79E5}" srcId="{D98B3D16-C1EB-45DA-8DAB-5C9712B86748}" destId="{89CB8793-F219-4188-9400-514C68D49D5D}" srcOrd="0" destOrd="0" parTransId="{F6CD3245-AF71-42D4-B504-49B9D53266B8}" sibTransId="{ED76DB86-D8D5-442A-80F1-883DA4056292}"/>
    <dgm:cxn modelId="{CBA598BF-B8CB-45C3-B74E-3EBB31A18094}" type="presParOf" srcId="{059CCB6D-1723-4DA8-B0D2-184C84FE5FBE}" destId="{55C66BB4-510B-4C5C-8AE0-14B860BD2CF2}" srcOrd="0" destOrd="0" presId="urn:microsoft.com/office/officeart/2005/8/layout/vList2"/>
    <dgm:cxn modelId="{86516284-FD58-4920-92B1-18D0A0D46DBD}" type="presParOf" srcId="{059CCB6D-1723-4DA8-B0D2-184C84FE5FBE}" destId="{D2C24782-8D54-4633-B026-60035E4DBA02}" srcOrd="1" destOrd="0" presId="urn:microsoft.com/office/officeart/2005/8/layout/vList2"/>
    <dgm:cxn modelId="{C5D8867D-DDA2-4845-995E-519F57C82F64}" type="presParOf" srcId="{059CCB6D-1723-4DA8-B0D2-184C84FE5FBE}" destId="{15665DA6-D9A9-4544-89B9-A78570CE79B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5EFCC38-3FC6-4E78-BD9F-F1D1EDD4703E}"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n-US"/>
        </a:p>
      </dgm:t>
    </dgm:pt>
    <dgm:pt modelId="{2B06675C-34E2-4CA6-8B03-99006271B101}">
      <dgm:prSet/>
      <dgm:spPr/>
      <dgm:t>
        <a:bodyPr/>
        <a:lstStyle/>
        <a:p>
          <a:r>
            <a:rPr lang="bg-BG" i="1">
              <a:solidFill>
                <a:schemeClr val="accent6">
                  <a:lumMod val="75000"/>
                </a:schemeClr>
              </a:solidFill>
            </a:rPr>
            <a:t>Към края на 2018 г. няма ясни сигнали за окончателно обръщане на фазата на икономическия цикъл, но се наблюдава забавяне на темповете на икономически растеж. </a:t>
          </a:r>
          <a:endParaRPr lang="en-US">
            <a:solidFill>
              <a:schemeClr val="accent6">
                <a:lumMod val="75000"/>
              </a:schemeClr>
            </a:solidFill>
          </a:endParaRPr>
        </a:p>
      </dgm:t>
    </dgm:pt>
    <dgm:pt modelId="{39A537D7-DDBD-4A14-A2AE-FA70E4C4FC8C}" type="parTrans" cxnId="{27BA584E-4587-4A80-A3AA-3C690408AA3A}">
      <dgm:prSet/>
      <dgm:spPr/>
      <dgm:t>
        <a:bodyPr/>
        <a:lstStyle/>
        <a:p>
          <a:endParaRPr lang="en-US"/>
        </a:p>
      </dgm:t>
    </dgm:pt>
    <dgm:pt modelId="{A2592C3C-9AB4-4AC2-AB2B-1A9041994C2E}" type="sibTrans" cxnId="{27BA584E-4587-4A80-A3AA-3C690408AA3A}">
      <dgm:prSet/>
      <dgm:spPr/>
      <dgm:t>
        <a:bodyPr/>
        <a:lstStyle/>
        <a:p>
          <a:endParaRPr lang="en-US"/>
        </a:p>
      </dgm:t>
    </dgm:pt>
    <dgm:pt modelId="{9866C783-A28E-4D34-B582-40D9B9E1D570}">
      <dgm:prSet/>
      <dgm:spPr/>
      <dgm:t>
        <a:bodyPr/>
        <a:lstStyle/>
        <a:p>
          <a:r>
            <a:rPr lang="bg-BG" dirty="0">
              <a:solidFill>
                <a:schemeClr val="accent2">
                  <a:lumMod val="75000"/>
                </a:schemeClr>
              </a:solidFill>
            </a:rPr>
            <a:t>Сближаване между темпа на прираст на реалния и потенциалния БВП през 2018 г., подобно на 2008 г., но с разликата, че тогава са налице много по-високи темпове на прираст и на реалния (7.3% през 2017 г. и 6.0% през 2008 г.), и на потенциалния БВП (респективно 5.6 и 5.2%)</a:t>
          </a:r>
          <a:endParaRPr lang="en-US" dirty="0">
            <a:solidFill>
              <a:schemeClr val="accent2">
                <a:lumMod val="75000"/>
              </a:schemeClr>
            </a:solidFill>
          </a:endParaRPr>
        </a:p>
      </dgm:t>
    </dgm:pt>
    <dgm:pt modelId="{3CE1C212-7F7F-4038-A955-64E4BD9010AC}" type="parTrans" cxnId="{87A448B9-E8EA-46C2-8978-EBDB86215A8B}">
      <dgm:prSet/>
      <dgm:spPr/>
      <dgm:t>
        <a:bodyPr/>
        <a:lstStyle/>
        <a:p>
          <a:endParaRPr lang="en-US"/>
        </a:p>
      </dgm:t>
    </dgm:pt>
    <dgm:pt modelId="{B9DAEE53-2F59-4221-BFEE-297122510480}" type="sibTrans" cxnId="{87A448B9-E8EA-46C2-8978-EBDB86215A8B}">
      <dgm:prSet/>
      <dgm:spPr/>
      <dgm:t>
        <a:bodyPr/>
        <a:lstStyle/>
        <a:p>
          <a:endParaRPr lang="en-US"/>
        </a:p>
      </dgm:t>
    </dgm:pt>
    <dgm:pt modelId="{A0DC7E8D-98DC-4807-8A34-DE1FF3988B8C}">
      <dgm:prSet custT="1"/>
      <dgm:spPr/>
      <dgm:t>
        <a:bodyPr anchor="ctr"/>
        <a:lstStyle/>
        <a:p>
          <a:pPr algn="ctr"/>
          <a:r>
            <a:rPr lang="bg-BG" sz="3200" b="1" i="1" dirty="0">
              <a:solidFill>
                <a:schemeClr val="accent3">
                  <a:lumMod val="75000"/>
                </a:schemeClr>
              </a:solidFill>
              <a:effectLst>
                <a:outerShdw blurRad="38100" dist="38100" dir="2700000" algn="tl">
                  <a:srgbClr val="000000">
                    <a:alpha val="43137"/>
                  </a:srgbClr>
                </a:outerShdw>
              </a:effectLst>
            </a:rPr>
            <a:t>Недостатъчен икономически растеж!</a:t>
          </a:r>
          <a:endParaRPr lang="en-US" sz="3200" b="1" dirty="0">
            <a:solidFill>
              <a:schemeClr val="accent3">
                <a:lumMod val="75000"/>
              </a:schemeClr>
            </a:solidFill>
            <a:effectLst>
              <a:outerShdw blurRad="38100" dist="38100" dir="2700000" algn="tl">
                <a:srgbClr val="000000">
                  <a:alpha val="43137"/>
                </a:srgbClr>
              </a:outerShdw>
            </a:effectLst>
          </a:endParaRPr>
        </a:p>
      </dgm:t>
    </dgm:pt>
    <dgm:pt modelId="{FD302EDA-2085-45E9-B1BD-284FA91258D0}" type="parTrans" cxnId="{0325CCDC-BC2A-4310-9A92-65C73822B764}">
      <dgm:prSet/>
      <dgm:spPr/>
      <dgm:t>
        <a:bodyPr/>
        <a:lstStyle/>
        <a:p>
          <a:endParaRPr lang="en-US"/>
        </a:p>
      </dgm:t>
    </dgm:pt>
    <dgm:pt modelId="{8E9672A8-2447-4D82-9549-4C9FC24205BA}" type="sibTrans" cxnId="{0325CCDC-BC2A-4310-9A92-65C73822B764}">
      <dgm:prSet/>
      <dgm:spPr/>
      <dgm:t>
        <a:bodyPr/>
        <a:lstStyle/>
        <a:p>
          <a:endParaRPr lang="en-US"/>
        </a:p>
      </dgm:t>
    </dgm:pt>
    <dgm:pt modelId="{6A6FF915-31B9-4DDE-A7EB-A4EC0FEF087C}" type="pres">
      <dgm:prSet presAssocID="{B5EFCC38-3FC6-4E78-BD9F-F1D1EDD4703E}" presName="vert0" presStyleCnt="0">
        <dgm:presLayoutVars>
          <dgm:dir/>
          <dgm:animOne val="branch"/>
          <dgm:animLvl val="lvl"/>
        </dgm:presLayoutVars>
      </dgm:prSet>
      <dgm:spPr/>
    </dgm:pt>
    <dgm:pt modelId="{F3E58C7E-5FAE-40F1-B61C-90C190BD1C4B}" type="pres">
      <dgm:prSet presAssocID="{2B06675C-34E2-4CA6-8B03-99006271B101}" presName="thickLine" presStyleLbl="alignNode1" presStyleIdx="0" presStyleCnt="3"/>
      <dgm:spPr/>
    </dgm:pt>
    <dgm:pt modelId="{D65F6814-F197-4D1B-99C2-BAF58CA52E38}" type="pres">
      <dgm:prSet presAssocID="{2B06675C-34E2-4CA6-8B03-99006271B101}" presName="horz1" presStyleCnt="0"/>
      <dgm:spPr/>
    </dgm:pt>
    <dgm:pt modelId="{81E1782A-33B3-447B-8D66-B18A88F8989D}" type="pres">
      <dgm:prSet presAssocID="{2B06675C-34E2-4CA6-8B03-99006271B101}" presName="tx1" presStyleLbl="revTx" presStyleIdx="0" presStyleCnt="3"/>
      <dgm:spPr/>
    </dgm:pt>
    <dgm:pt modelId="{F732BC27-C2E6-49DA-80EA-9C1A02703E99}" type="pres">
      <dgm:prSet presAssocID="{2B06675C-34E2-4CA6-8B03-99006271B101}" presName="vert1" presStyleCnt="0"/>
      <dgm:spPr/>
    </dgm:pt>
    <dgm:pt modelId="{BF71FEF1-2E26-4FDD-B05D-5F6C32FB1668}" type="pres">
      <dgm:prSet presAssocID="{9866C783-A28E-4D34-B582-40D9B9E1D570}" presName="thickLine" presStyleLbl="alignNode1" presStyleIdx="1" presStyleCnt="3"/>
      <dgm:spPr/>
    </dgm:pt>
    <dgm:pt modelId="{0EF1C288-2902-4845-9277-4365C6866963}" type="pres">
      <dgm:prSet presAssocID="{9866C783-A28E-4D34-B582-40D9B9E1D570}" presName="horz1" presStyleCnt="0"/>
      <dgm:spPr/>
    </dgm:pt>
    <dgm:pt modelId="{6C48B983-7BB5-4F1A-9D43-5E49EBF0930F}" type="pres">
      <dgm:prSet presAssocID="{9866C783-A28E-4D34-B582-40D9B9E1D570}" presName="tx1" presStyleLbl="revTx" presStyleIdx="1" presStyleCnt="3"/>
      <dgm:spPr/>
    </dgm:pt>
    <dgm:pt modelId="{627EBE79-1E6C-489E-A98F-774CDD57F6FB}" type="pres">
      <dgm:prSet presAssocID="{9866C783-A28E-4D34-B582-40D9B9E1D570}" presName="vert1" presStyleCnt="0"/>
      <dgm:spPr/>
    </dgm:pt>
    <dgm:pt modelId="{D0F0D8C0-2D82-4629-849B-7A349A5BE073}" type="pres">
      <dgm:prSet presAssocID="{A0DC7E8D-98DC-4807-8A34-DE1FF3988B8C}" presName="thickLine" presStyleLbl="alignNode1" presStyleIdx="2" presStyleCnt="3"/>
      <dgm:spPr/>
    </dgm:pt>
    <dgm:pt modelId="{59A7E0B1-8B5E-4426-AC0D-118146098DA9}" type="pres">
      <dgm:prSet presAssocID="{A0DC7E8D-98DC-4807-8A34-DE1FF3988B8C}" presName="horz1" presStyleCnt="0"/>
      <dgm:spPr/>
    </dgm:pt>
    <dgm:pt modelId="{82206202-2433-4881-B9FE-0CB2F2065452}" type="pres">
      <dgm:prSet presAssocID="{A0DC7E8D-98DC-4807-8A34-DE1FF3988B8C}" presName="tx1" presStyleLbl="revTx" presStyleIdx="2" presStyleCnt="3"/>
      <dgm:spPr/>
    </dgm:pt>
    <dgm:pt modelId="{15B86FF3-4DE0-4E54-9586-4A4DF924128A}" type="pres">
      <dgm:prSet presAssocID="{A0DC7E8D-98DC-4807-8A34-DE1FF3988B8C}" presName="vert1" presStyleCnt="0"/>
      <dgm:spPr/>
    </dgm:pt>
  </dgm:ptLst>
  <dgm:cxnLst>
    <dgm:cxn modelId="{AAFC423C-9E05-472C-844F-32A558C4A081}" type="presOf" srcId="{9866C783-A28E-4D34-B582-40D9B9E1D570}" destId="{6C48B983-7BB5-4F1A-9D43-5E49EBF0930F}" srcOrd="0" destOrd="0" presId="urn:microsoft.com/office/officeart/2008/layout/LinedList"/>
    <dgm:cxn modelId="{27BA584E-4587-4A80-A3AA-3C690408AA3A}" srcId="{B5EFCC38-3FC6-4E78-BD9F-F1D1EDD4703E}" destId="{2B06675C-34E2-4CA6-8B03-99006271B101}" srcOrd="0" destOrd="0" parTransId="{39A537D7-DDBD-4A14-A2AE-FA70E4C4FC8C}" sibTransId="{A2592C3C-9AB4-4AC2-AB2B-1A9041994C2E}"/>
    <dgm:cxn modelId="{9BEDA081-AFE5-4AF4-8C6C-450B36A4A603}" type="presOf" srcId="{A0DC7E8D-98DC-4807-8A34-DE1FF3988B8C}" destId="{82206202-2433-4881-B9FE-0CB2F2065452}" srcOrd="0" destOrd="0" presId="urn:microsoft.com/office/officeart/2008/layout/LinedList"/>
    <dgm:cxn modelId="{BDF22B87-CAF7-4710-A156-8CF034FEDC8A}" type="presOf" srcId="{B5EFCC38-3FC6-4E78-BD9F-F1D1EDD4703E}" destId="{6A6FF915-31B9-4DDE-A7EB-A4EC0FEF087C}" srcOrd="0" destOrd="0" presId="urn:microsoft.com/office/officeart/2008/layout/LinedList"/>
    <dgm:cxn modelId="{D012A19F-9BBA-4C7A-99EC-081D2DF21AED}" type="presOf" srcId="{2B06675C-34E2-4CA6-8B03-99006271B101}" destId="{81E1782A-33B3-447B-8D66-B18A88F8989D}" srcOrd="0" destOrd="0" presId="urn:microsoft.com/office/officeart/2008/layout/LinedList"/>
    <dgm:cxn modelId="{87A448B9-E8EA-46C2-8978-EBDB86215A8B}" srcId="{B5EFCC38-3FC6-4E78-BD9F-F1D1EDD4703E}" destId="{9866C783-A28E-4D34-B582-40D9B9E1D570}" srcOrd="1" destOrd="0" parTransId="{3CE1C212-7F7F-4038-A955-64E4BD9010AC}" sibTransId="{B9DAEE53-2F59-4221-BFEE-297122510480}"/>
    <dgm:cxn modelId="{0325CCDC-BC2A-4310-9A92-65C73822B764}" srcId="{B5EFCC38-3FC6-4E78-BD9F-F1D1EDD4703E}" destId="{A0DC7E8D-98DC-4807-8A34-DE1FF3988B8C}" srcOrd="2" destOrd="0" parTransId="{FD302EDA-2085-45E9-B1BD-284FA91258D0}" sibTransId="{8E9672A8-2447-4D82-9549-4C9FC24205BA}"/>
    <dgm:cxn modelId="{EFABE74C-70E2-4330-AD8D-953F556C6D54}" type="presParOf" srcId="{6A6FF915-31B9-4DDE-A7EB-A4EC0FEF087C}" destId="{F3E58C7E-5FAE-40F1-B61C-90C190BD1C4B}" srcOrd="0" destOrd="0" presId="urn:microsoft.com/office/officeart/2008/layout/LinedList"/>
    <dgm:cxn modelId="{520D738E-0C00-4E45-B753-FB666974BA6F}" type="presParOf" srcId="{6A6FF915-31B9-4DDE-A7EB-A4EC0FEF087C}" destId="{D65F6814-F197-4D1B-99C2-BAF58CA52E38}" srcOrd="1" destOrd="0" presId="urn:microsoft.com/office/officeart/2008/layout/LinedList"/>
    <dgm:cxn modelId="{1D92BC7A-718B-4ABB-8A9B-E2AE4893FAB1}" type="presParOf" srcId="{D65F6814-F197-4D1B-99C2-BAF58CA52E38}" destId="{81E1782A-33B3-447B-8D66-B18A88F8989D}" srcOrd="0" destOrd="0" presId="urn:microsoft.com/office/officeart/2008/layout/LinedList"/>
    <dgm:cxn modelId="{E191A05A-B047-45A0-9D9F-4DF270F3B2AB}" type="presParOf" srcId="{D65F6814-F197-4D1B-99C2-BAF58CA52E38}" destId="{F732BC27-C2E6-49DA-80EA-9C1A02703E99}" srcOrd="1" destOrd="0" presId="urn:microsoft.com/office/officeart/2008/layout/LinedList"/>
    <dgm:cxn modelId="{E8289395-330F-4C7B-A5CE-A5FB59CF8D42}" type="presParOf" srcId="{6A6FF915-31B9-4DDE-A7EB-A4EC0FEF087C}" destId="{BF71FEF1-2E26-4FDD-B05D-5F6C32FB1668}" srcOrd="2" destOrd="0" presId="urn:microsoft.com/office/officeart/2008/layout/LinedList"/>
    <dgm:cxn modelId="{8C394098-7F1C-4AE4-8800-7728970E468B}" type="presParOf" srcId="{6A6FF915-31B9-4DDE-A7EB-A4EC0FEF087C}" destId="{0EF1C288-2902-4845-9277-4365C6866963}" srcOrd="3" destOrd="0" presId="urn:microsoft.com/office/officeart/2008/layout/LinedList"/>
    <dgm:cxn modelId="{6CC2287C-7AD6-4567-AFF0-409DAC52E3E6}" type="presParOf" srcId="{0EF1C288-2902-4845-9277-4365C6866963}" destId="{6C48B983-7BB5-4F1A-9D43-5E49EBF0930F}" srcOrd="0" destOrd="0" presId="urn:microsoft.com/office/officeart/2008/layout/LinedList"/>
    <dgm:cxn modelId="{9934C3E0-9F3F-4BA3-AF1A-0804AB5DCBA9}" type="presParOf" srcId="{0EF1C288-2902-4845-9277-4365C6866963}" destId="{627EBE79-1E6C-489E-A98F-774CDD57F6FB}" srcOrd="1" destOrd="0" presId="urn:microsoft.com/office/officeart/2008/layout/LinedList"/>
    <dgm:cxn modelId="{B8D1A3B9-AE4A-4017-A450-348F839ECE38}" type="presParOf" srcId="{6A6FF915-31B9-4DDE-A7EB-A4EC0FEF087C}" destId="{D0F0D8C0-2D82-4629-849B-7A349A5BE073}" srcOrd="4" destOrd="0" presId="urn:microsoft.com/office/officeart/2008/layout/LinedList"/>
    <dgm:cxn modelId="{15589049-CA04-4178-921C-93ED4323B042}" type="presParOf" srcId="{6A6FF915-31B9-4DDE-A7EB-A4EC0FEF087C}" destId="{59A7E0B1-8B5E-4426-AC0D-118146098DA9}" srcOrd="5" destOrd="0" presId="urn:microsoft.com/office/officeart/2008/layout/LinedList"/>
    <dgm:cxn modelId="{A708A6AB-A451-458C-BCC0-F7BF4A458DB9}" type="presParOf" srcId="{59A7E0B1-8B5E-4426-AC0D-118146098DA9}" destId="{82206202-2433-4881-B9FE-0CB2F2065452}" srcOrd="0" destOrd="0" presId="urn:microsoft.com/office/officeart/2008/layout/LinedList"/>
    <dgm:cxn modelId="{22D21F5B-F870-4D90-9E5C-9EC86C439FD1}" type="presParOf" srcId="{59A7E0B1-8B5E-4426-AC0D-118146098DA9}" destId="{15B86FF3-4DE0-4E54-9586-4A4DF924128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C0368-3579-4367-B8AD-05E2FD292B4D}">
      <dsp:nvSpPr>
        <dsp:cNvPr id="0" name=""/>
        <dsp:cNvSpPr/>
      </dsp:nvSpPr>
      <dsp:spPr>
        <a:xfrm>
          <a:off x="0" y="617"/>
          <a:ext cx="7180523" cy="1633201"/>
        </a:xfrm>
        <a:prstGeom prst="roundRect">
          <a:avLst/>
        </a:prstGeom>
        <a:solidFill>
          <a:schemeClr val="tx2"/>
        </a:solidFill>
        <a:ln w="48000" cap="flat" cmpd="thickThin"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bg-BG" sz="1200" b="0" i="0" kern="1200" baseline="0" dirty="0"/>
            <a:t>През 2018 г. приходите, като отношение към БВП, достигнаха 36.7%, с което бе прекъсната неблагоприятната тенденция към намаляване на бюджетните постъпления в относително изражение наблюдавана през предходните две години. Нарастване се отчита при всички приходни показатели, като с основен принос са данъчните приходите, като увеличените постъпления от данъци са следствие на увеличеното вътрешно потребление, увеличената активност на икономическите агенти и мерките на приходните администрации за подобряване на събираемостта на приходите и борба с контрабандата.</a:t>
          </a:r>
          <a:r>
            <a:rPr lang="bg-BG" sz="1200" kern="1200" dirty="0"/>
            <a:t> Увеличаването на приходите, особено когато е постигнато в условия на непроменени данъчни ставки, е положително и ролята на данъчната администрация (и косвено на цялото правителството) в никакъв случай не трябва да се подценява.</a:t>
          </a:r>
          <a:endParaRPr lang="en-US" sz="1200" kern="1200" dirty="0"/>
        </a:p>
      </dsp:txBody>
      <dsp:txXfrm>
        <a:off x="79726" y="80343"/>
        <a:ext cx="7021071" cy="1473749"/>
      </dsp:txXfrm>
    </dsp:sp>
    <dsp:sp modelId="{949FC61A-0878-47D6-B105-EA5BD11EF7A9}">
      <dsp:nvSpPr>
        <dsp:cNvPr id="0" name=""/>
        <dsp:cNvSpPr/>
      </dsp:nvSpPr>
      <dsp:spPr>
        <a:xfrm>
          <a:off x="0" y="1648176"/>
          <a:ext cx="7180523" cy="1633201"/>
        </a:xfrm>
        <a:prstGeom prst="roundRect">
          <a:avLst/>
        </a:prstGeom>
        <a:solidFill>
          <a:schemeClr val="accent4">
            <a:lumMod val="40000"/>
            <a:lumOff val="60000"/>
          </a:schemeClr>
        </a:solidFill>
        <a:ln w="48000" cap="flat" cmpd="thickThin"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bg-BG" sz="1200" kern="1200" dirty="0"/>
            <a:t>Структурата на данъчните приходи остава общо взето непроменена – има само незначителни изменения в относителните дялове по отделните групи. Икономическата теория постулира, че облагането на печалбата и индивидуалните доходи има по-силно изразен негативен ефект върху икономическия растеж в сравнение с данъците върху потреблението (косвените данъци). Това може да се тълкува като аргумент в полза на косвените данъци. В същото време обаче, големият недостатък на косвените данъци е тяхната регресивност, което не позволява постигането на по-голяма справедливост при разпределението на данъчното бреме. </a:t>
          </a:r>
          <a:endParaRPr lang="en-US" sz="1200" kern="1200" dirty="0"/>
        </a:p>
      </dsp:txBody>
      <dsp:txXfrm>
        <a:off x="79726" y="1727902"/>
        <a:ext cx="7021071" cy="1473749"/>
      </dsp:txXfrm>
    </dsp:sp>
    <dsp:sp modelId="{1A28A0BF-D322-476F-9293-3ECD0F48B23F}">
      <dsp:nvSpPr>
        <dsp:cNvPr id="0" name=""/>
        <dsp:cNvSpPr/>
      </dsp:nvSpPr>
      <dsp:spPr>
        <a:xfrm>
          <a:off x="0" y="3296352"/>
          <a:ext cx="7180523" cy="1633201"/>
        </a:xfrm>
        <a:prstGeom prst="roundRect">
          <a:avLst/>
        </a:prstGeom>
        <a:solidFill>
          <a:schemeClr val="accent5">
            <a:lumMod val="40000"/>
            <a:lumOff val="60000"/>
          </a:schemeClr>
        </a:solidFill>
        <a:ln w="48000" cap="flat" cmpd="thickThin"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bg-BG" sz="1200" kern="1200" dirty="0"/>
            <a:t>Все по-наложително е да се дискутират евентуални реформи в посока увеличаване дела на преките данъци за сметка на косвените и преосмисляне на пропорционалното облагане. </a:t>
          </a:r>
          <a:endParaRPr lang="en-US" sz="1200" kern="1200" dirty="0"/>
        </a:p>
      </dsp:txBody>
      <dsp:txXfrm>
        <a:off x="79726" y="3376078"/>
        <a:ext cx="7021071" cy="14737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2B124-DB7A-40FE-8435-878EF96F99F7}">
      <dsp:nvSpPr>
        <dsp:cNvPr id="0" name=""/>
        <dsp:cNvSpPr/>
      </dsp:nvSpPr>
      <dsp:spPr>
        <a:xfrm>
          <a:off x="0" y="0"/>
          <a:ext cx="11381295" cy="0"/>
        </a:xfrm>
        <a:prstGeom prst="line">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D358E6-36EB-4C09-B483-C9BCCD116C51}">
      <dsp:nvSpPr>
        <dsp:cNvPr id="0" name=""/>
        <dsp:cNvSpPr/>
      </dsp:nvSpPr>
      <dsp:spPr>
        <a:xfrm>
          <a:off x="0" y="0"/>
          <a:ext cx="11381295" cy="1238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bg-BG" sz="2000" kern="1200" dirty="0">
              <a:solidFill>
                <a:schemeClr val="accent6">
                  <a:lumMod val="75000"/>
                </a:schemeClr>
              </a:solidFill>
            </a:rPr>
            <a:t>Търговията, транспортът, строителството, финансовият сектор и операциите с недвижими имоти продължават да задвижват икономическия растеж</a:t>
          </a:r>
          <a:endParaRPr lang="en-US" sz="2000" kern="1200" dirty="0">
            <a:solidFill>
              <a:schemeClr val="accent6">
                <a:lumMod val="75000"/>
              </a:schemeClr>
            </a:solidFill>
          </a:endParaRPr>
        </a:p>
      </dsp:txBody>
      <dsp:txXfrm>
        <a:off x="0" y="0"/>
        <a:ext cx="11381295" cy="1238978"/>
      </dsp:txXfrm>
    </dsp:sp>
    <dsp:sp modelId="{5BC6BEF9-C4A6-4C37-936A-8431F3518048}">
      <dsp:nvSpPr>
        <dsp:cNvPr id="0" name=""/>
        <dsp:cNvSpPr/>
      </dsp:nvSpPr>
      <dsp:spPr>
        <a:xfrm>
          <a:off x="0" y="1238978"/>
          <a:ext cx="11381295" cy="0"/>
        </a:xfrm>
        <a:prstGeom prst="line">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44026C-5B24-46ED-9FD7-7FCB96FF0446}">
      <dsp:nvSpPr>
        <dsp:cNvPr id="0" name=""/>
        <dsp:cNvSpPr/>
      </dsp:nvSpPr>
      <dsp:spPr>
        <a:xfrm>
          <a:off x="0" y="1238978"/>
          <a:ext cx="11381295" cy="1238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bg-BG" sz="2000" kern="1200" dirty="0">
              <a:solidFill>
                <a:schemeClr val="accent6">
                  <a:lumMod val="75000"/>
                </a:schemeClr>
              </a:solidFill>
            </a:rPr>
            <a:t>Стагнацията в индустрията и спадът в селското стопанство в края на 2018 г. частично се компенсират от растежа на брутната добавена стойност в строителството (6.6% за последното тримесечие на 2018 г. в сравнение със същия период на 2017 г.) и във финансовия сектор и операциите с недвижими имоти съответно с 10.9% и 9.7%. </a:t>
          </a:r>
          <a:endParaRPr lang="en-US" sz="2000" kern="1200" dirty="0">
            <a:solidFill>
              <a:schemeClr val="accent6">
                <a:lumMod val="75000"/>
              </a:schemeClr>
            </a:solidFill>
          </a:endParaRPr>
        </a:p>
      </dsp:txBody>
      <dsp:txXfrm>
        <a:off x="0" y="1238978"/>
        <a:ext cx="11381295" cy="1238978"/>
      </dsp:txXfrm>
    </dsp:sp>
    <dsp:sp modelId="{5A870497-1C36-4076-8431-DDF14C2861BE}">
      <dsp:nvSpPr>
        <dsp:cNvPr id="0" name=""/>
        <dsp:cNvSpPr/>
      </dsp:nvSpPr>
      <dsp:spPr>
        <a:xfrm>
          <a:off x="0" y="2477956"/>
          <a:ext cx="11381295" cy="0"/>
        </a:xfrm>
        <a:prstGeom prst="line">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DD8982-8868-4BDF-B76B-959250F55E8E}">
      <dsp:nvSpPr>
        <dsp:cNvPr id="0" name=""/>
        <dsp:cNvSpPr/>
      </dsp:nvSpPr>
      <dsp:spPr>
        <a:xfrm>
          <a:off x="0" y="2477956"/>
          <a:ext cx="11381295" cy="1238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bg-BG" sz="2000" kern="1200" dirty="0">
              <a:solidFill>
                <a:schemeClr val="accent6">
                  <a:lumMod val="75000"/>
                </a:schemeClr>
              </a:solidFill>
            </a:rPr>
            <a:t>Българската икономика е предимно концентрирана в </a:t>
          </a:r>
          <a:r>
            <a:rPr lang="bg-BG" sz="2000" i="1" kern="1200" dirty="0">
              <a:solidFill>
                <a:schemeClr val="accent6">
                  <a:lumMod val="75000"/>
                </a:schemeClr>
              </a:solidFill>
            </a:rPr>
            <a:t>нетъргуемия сектор, който въпреки че беше най-сериозно засегнат от кризата през 2008 г., бързо се възстановява и продължава да определя динамиката на българската икономика.</a:t>
          </a:r>
          <a:r>
            <a:rPr lang="bg-BG" sz="2000" kern="1200" dirty="0">
              <a:solidFill>
                <a:schemeClr val="accent6">
                  <a:lumMod val="75000"/>
                </a:schemeClr>
              </a:solidFill>
            </a:rPr>
            <a:t> </a:t>
          </a:r>
          <a:endParaRPr lang="en-US" sz="2000" kern="1200" dirty="0">
            <a:solidFill>
              <a:schemeClr val="accent6">
                <a:lumMod val="75000"/>
              </a:schemeClr>
            </a:solidFill>
          </a:endParaRPr>
        </a:p>
      </dsp:txBody>
      <dsp:txXfrm>
        <a:off x="0" y="2477956"/>
        <a:ext cx="11381295" cy="1238978"/>
      </dsp:txXfrm>
    </dsp:sp>
    <dsp:sp modelId="{3F9FEFEB-E50F-4213-80F4-93C30461E03C}">
      <dsp:nvSpPr>
        <dsp:cNvPr id="0" name=""/>
        <dsp:cNvSpPr/>
      </dsp:nvSpPr>
      <dsp:spPr>
        <a:xfrm>
          <a:off x="0" y="3716934"/>
          <a:ext cx="11381295" cy="0"/>
        </a:xfrm>
        <a:prstGeom prst="line">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5A71CA-AE1A-4576-A954-F80A928C4D61}">
      <dsp:nvSpPr>
        <dsp:cNvPr id="0" name=""/>
        <dsp:cNvSpPr/>
      </dsp:nvSpPr>
      <dsp:spPr>
        <a:xfrm>
          <a:off x="0" y="3716934"/>
          <a:ext cx="11381295" cy="1238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bg-BG" sz="2000" kern="1200" dirty="0">
              <a:solidFill>
                <a:schemeClr val="accent6">
                  <a:lumMod val="75000"/>
                </a:schemeClr>
              </a:solidFill>
            </a:rPr>
            <a:t>Приносът на структурните фондове към растежа 0.6 %</a:t>
          </a:r>
          <a:endParaRPr lang="en-US" sz="2000" kern="1200" dirty="0">
            <a:solidFill>
              <a:schemeClr val="accent6">
                <a:lumMod val="75000"/>
              </a:schemeClr>
            </a:solidFill>
          </a:endParaRPr>
        </a:p>
      </dsp:txBody>
      <dsp:txXfrm>
        <a:off x="0" y="3716934"/>
        <a:ext cx="11381295" cy="12389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84233-0710-4B7C-BD03-2BDD108B1F7A}">
      <dsp:nvSpPr>
        <dsp:cNvPr id="0" name=""/>
        <dsp:cNvSpPr/>
      </dsp:nvSpPr>
      <dsp:spPr>
        <a:xfrm>
          <a:off x="0" y="512177"/>
          <a:ext cx="10972800" cy="1158300"/>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bg-BG" sz="2200" kern="1200">
              <a:solidFill>
                <a:schemeClr val="accent2">
                  <a:lumMod val="75000"/>
                </a:schemeClr>
              </a:solidFill>
            </a:rPr>
            <a:t>Нараства през докризисния период средногодишно около 13%, стагнира по време на кризата и дори през 2013 г. реализира отрицателен темп на растеж от -5,2%, за да се възстанови, но при слаб растеж след това – средно около 4%. </a:t>
          </a:r>
          <a:endParaRPr lang="en-US" sz="2200" kern="1200">
            <a:solidFill>
              <a:schemeClr val="accent2">
                <a:lumMod val="75000"/>
              </a:schemeClr>
            </a:solidFill>
          </a:endParaRPr>
        </a:p>
      </dsp:txBody>
      <dsp:txXfrm>
        <a:off x="56544" y="568721"/>
        <a:ext cx="10859712" cy="1045212"/>
      </dsp:txXfrm>
    </dsp:sp>
    <dsp:sp modelId="{091034BD-CD21-42C0-8AFA-9071A137E92B}">
      <dsp:nvSpPr>
        <dsp:cNvPr id="0" name=""/>
        <dsp:cNvSpPr/>
      </dsp:nvSpPr>
      <dsp:spPr>
        <a:xfrm>
          <a:off x="0" y="1733837"/>
          <a:ext cx="10972800" cy="1158300"/>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bg-BG" sz="2200" kern="1200">
              <a:solidFill>
                <a:schemeClr val="accent2">
                  <a:lumMod val="75000"/>
                </a:schemeClr>
              </a:solidFill>
            </a:rPr>
            <a:t>Строителството отбелязва почти двойно съкращаване на фирмената печалба през 2018 г. спрямо 2008 г., което в по-малка степен се наблюдава и при </a:t>
          </a:r>
          <a:r>
            <a:rPr lang="en-US" sz="2200" kern="1200">
              <a:solidFill>
                <a:schemeClr val="accent2">
                  <a:lumMod val="75000"/>
                </a:schemeClr>
              </a:solidFill>
            </a:rPr>
            <a:t>IT-</a:t>
          </a:r>
          <a:r>
            <a:rPr lang="bg-BG" sz="2200" kern="1200">
              <a:solidFill>
                <a:schemeClr val="accent2">
                  <a:lumMod val="75000"/>
                </a:schemeClr>
              </a:solidFill>
            </a:rPr>
            <a:t>сектора и телекомуникациите (-15%). </a:t>
          </a:r>
          <a:endParaRPr lang="en-US" sz="2200" kern="1200">
            <a:solidFill>
              <a:schemeClr val="accent2">
                <a:lumMod val="75000"/>
              </a:schemeClr>
            </a:solidFill>
          </a:endParaRPr>
        </a:p>
      </dsp:txBody>
      <dsp:txXfrm>
        <a:off x="56544" y="1790381"/>
        <a:ext cx="10859712" cy="1045212"/>
      </dsp:txXfrm>
    </dsp:sp>
    <dsp:sp modelId="{AE98EF6E-D9B4-498A-81CF-08CC4BC4EA82}">
      <dsp:nvSpPr>
        <dsp:cNvPr id="0" name=""/>
        <dsp:cNvSpPr/>
      </dsp:nvSpPr>
      <dsp:spPr>
        <a:xfrm>
          <a:off x="0" y="2955497"/>
          <a:ext cx="10972800" cy="1158300"/>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bg-BG" sz="2200" b="1" i="1" kern="1200">
              <a:solidFill>
                <a:schemeClr val="accent2">
                  <a:lumMod val="75000"/>
                </a:schemeClr>
              </a:solidFill>
            </a:rPr>
            <a:t>Свиването на фирмените печалби е свързано с увеличаването на заплащането на труда в страната</a:t>
          </a:r>
          <a:r>
            <a:rPr lang="bg-BG" sz="2200" kern="1200">
              <a:solidFill>
                <a:schemeClr val="accent2">
                  <a:lumMod val="75000"/>
                </a:schemeClr>
              </a:solidFill>
            </a:rPr>
            <a:t> </a:t>
          </a:r>
          <a:r>
            <a:rPr lang="en-GB" sz="2200" kern="1200">
              <a:solidFill>
                <a:schemeClr val="accent2">
                  <a:lumMod val="75000"/>
                </a:schemeClr>
              </a:solidFill>
            </a:rPr>
            <a:t>(</a:t>
          </a:r>
          <a:r>
            <a:rPr lang="bg-BG" sz="2200" kern="1200">
              <a:solidFill>
                <a:schemeClr val="accent2">
                  <a:lumMod val="75000"/>
                </a:schemeClr>
              </a:solidFill>
            </a:rPr>
            <a:t>корелация между работните заплати и фирмената печалба от 0,94 като към 2018 г.</a:t>
          </a:r>
          <a:r>
            <a:rPr lang="en-GB" sz="2200" kern="1200">
              <a:solidFill>
                <a:schemeClr val="accent2">
                  <a:lumMod val="75000"/>
                </a:schemeClr>
              </a:solidFill>
            </a:rPr>
            <a:t>)</a:t>
          </a:r>
          <a:endParaRPr lang="en-US" sz="2200" kern="1200">
            <a:solidFill>
              <a:schemeClr val="accent2">
                <a:lumMod val="75000"/>
              </a:schemeClr>
            </a:solidFill>
          </a:endParaRPr>
        </a:p>
      </dsp:txBody>
      <dsp:txXfrm>
        <a:off x="56544" y="3012041"/>
        <a:ext cx="10859712" cy="104521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13CE4-B7FF-4D57-9E53-66D1559EBF3D}">
      <dsp:nvSpPr>
        <dsp:cNvPr id="0" name=""/>
        <dsp:cNvSpPr/>
      </dsp:nvSpPr>
      <dsp:spPr>
        <a:xfrm>
          <a:off x="0" y="0"/>
          <a:ext cx="10972800" cy="0"/>
        </a:xfrm>
        <a:prstGeom prst="line">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160C5C-293E-4B61-8A77-6D8263D39FAA}">
      <dsp:nvSpPr>
        <dsp:cNvPr id="0" name=""/>
        <dsp:cNvSpPr/>
      </dsp:nvSpPr>
      <dsp:spPr>
        <a:xfrm>
          <a:off x="0" y="0"/>
          <a:ext cx="10972800" cy="1156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bg-BG" sz="1900" i="1" kern="1200" dirty="0">
              <a:solidFill>
                <a:schemeClr val="bg2">
                  <a:lumMod val="50000"/>
                </a:schemeClr>
              </a:solidFill>
            </a:rPr>
            <a:t>Задълженията на общините</a:t>
          </a:r>
          <a:r>
            <a:rPr lang="bg-BG" sz="1900" kern="1200" dirty="0">
              <a:solidFill>
                <a:schemeClr val="bg2">
                  <a:lumMod val="50000"/>
                </a:schemeClr>
              </a:solidFill>
            </a:rPr>
            <a:t> продължават да нарастват и през 2018 г. Средният дял на приходите в общите постъпления за страната намалява до 36,65%, спрямо 38,39%. В края на 2018 г. само 38 общини отчитат дял на приходите от общите постъпления, който е по-висок от средния за страната.</a:t>
          </a:r>
          <a:endParaRPr lang="en-US" sz="1900" kern="1200" dirty="0">
            <a:solidFill>
              <a:schemeClr val="bg2">
                <a:lumMod val="50000"/>
              </a:schemeClr>
            </a:solidFill>
          </a:endParaRPr>
        </a:p>
      </dsp:txBody>
      <dsp:txXfrm>
        <a:off x="0" y="0"/>
        <a:ext cx="10972800" cy="1156493"/>
      </dsp:txXfrm>
    </dsp:sp>
    <dsp:sp modelId="{76562286-86B1-49E2-B2B5-A2421EA87788}">
      <dsp:nvSpPr>
        <dsp:cNvPr id="0" name=""/>
        <dsp:cNvSpPr/>
      </dsp:nvSpPr>
      <dsp:spPr>
        <a:xfrm>
          <a:off x="0" y="1156493"/>
          <a:ext cx="10972800" cy="0"/>
        </a:xfrm>
        <a:prstGeom prst="line">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4C6D14-C54D-4CC9-9942-38E2B3AFAA6E}">
      <dsp:nvSpPr>
        <dsp:cNvPr id="0" name=""/>
        <dsp:cNvSpPr/>
      </dsp:nvSpPr>
      <dsp:spPr>
        <a:xfrm>
          <a:off x="0" y="1156493"/>
          <a:ext cx="10972800" cy="1156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bg-BG" sz="1900" kern="1200" dirty="0">
              <a:solidFill>
                <a:schemeClr val="bg2">
                  <a:lumMod val="50000"/>
                </a:schemeClr>
              </a:solidFill>
            </a:rPr>
            <a:t>Средното за страната равнище на размера на дълга като процент от планираните приходи, изравнителна субсидия и други трансфери за местни дейности от централния бюджет е 50,25% (при 48,08% за 2017 г.).</a:t>
          </a:r>
          <a:endParaRPr lang="en-US" sz="1900" kern="1200" dirty="0">
            <a:solidFill>
              <a:schemeClr val="bg2">
                <a:lumMod val="50000"/>
              </a:schemeClr>
            </a:solidFill>
          </a:endParaRPr>
        </a:p>
      </dsp:txBody>
      <dsp:txXfrm>
        <a:off x="0" y="1156493"/>
        <a:ext cx="10972800" cy="1156493"/>
      </dsp:txXfrm>
    </dsp:sp>
    <dsp:sp modelId="{025B8CCE-A8DC-463C-92D0-9E0F311A83E2}">
      <dsp:nvSpPr>
        <dsp:cNvPr id="0" name=""/>
        <dsp:cNvSpPr/>
      </dsp:nvSpPr>
      <dsp:spPr>
        <a:xfrm>
          <a:off x="0" y="2312987"/>
          <a:ext cx="10972800" cy="0"/>
        </a:xfrm>
        <a:prstGeom prst="line">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573B58-1674-476C-A0EA-7F3A4DB99F3C}">
      <dsp:nvSpPr>
        <dsp:cNvPr id="0" name=""/>
        <dsp:cNvSpPr/>
      </dsp:nvSpPr>
      <dsp:spPr>
        <a:xfrm>
          <a:off x="0" y="2312987"/>
          <a:ext cx="10972800" cy="1156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bg-BG" sz="1900" kern="1200" dirty="0">
              <a:solidFill>
                <a:schemeClr val="bg2">
                  <a:lumMod val="50000"/>
                </a:schemeClr>
              </a:solidFill>
            </a:rPr>
            <a:t>Задължения на общините над 10% от БВП </a:t>
          </a:r>
          <a:endParaRPr lang="en-US" sz="1900" kern="1200" dirty="0">
            <a:solidFill>
              <a:schemeClr val="bg2">
                <a:lumMod val="50000"/>
              </a:schemeClr>
            </a:solidFill>
          </a:endParaRPr>
        </a:p>
      </dsp:txBody>
      <dsp:txXfrm>
        <a:off x="0" y="2312987"/>
        <a:ext cx="10972800" cy="1156493"/>
      </dsp:txXfrm>
    </dsp:sp>
    <dsp:sp modelId="{C1FBAB30-F8D7-476D-B873-47EFDC9621FE}">
      <dsp:nvSpPr>
        <dsp:cNvPr id="0" name=""/>
        <dsp:cNvSpPr/>
      </dsp:nvSpPr>
      <dsp:spPr>
        <a:xfrm>
          <a:off x="0" y="3469481"/>
          <a:ext cx="10972800" cy="0"/>
        </a:xfrm>
        <a:prstGeom prst="line">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3DE5CD-8DBC-49AA-BB1D-C91B5A489B66}">
      <dsp:nvSpPr>
        <dsp:cNvPr id="0" name=""/>
        <dsp:cNvSpPr/>
      </dsp:nvSpPr>
      <dsp:spPr>
        <a:xfrm>
          <a:off x="0" y="3469481"/>
          <a:ext cx="10972800" cy="1156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bg-BG" sz="1900" kern="1200" dirty="0">
              <a:solidFill>
                <a:schemeClr val="bg2">
                  <a:lumMod val="50000"/>
                </a:schemeClr>
              </a:solidFill>
            </a:rPr>
            <a:t>З</a:t>
          </a:r>
          <a:r>
            <a:rPr lang="bg-BG" sz="1900" i="1" kern="1200" dirty="0">
              <a:solidFill>
                <a:schemeClr val="bg2">
                  <a:lumMod val="50000"/>
                </a:schemeClr>
              </a:solidFill>
            </a:rPr>
            <a:t>адължения на държавните предприятия</a:t>
          </a:r>
          <a:r>
            <a:rPr lang="bg-BG" sz="1900" kern="1200" dirty="0">
              <a:solidFill>
                <a:schemeClr val="bg2">
                  <a:lumMod val="50000"/>
                </a:schemeClr>
              </a:solidFill>
            </a:rPr>
            <a:t> над 10% от БВП </a:t>
          </a:r>
          <a:endParaRPr lang="en-US" sz="1900" kern="1200" dirty="0">
            <a:solidFill>
              <a:schemeClr val="bg2">
                <a:lumMod val="50000"/>
              </a:schemeClr>
            </a:solidFill>
          </a:endParaRPr>
        </a:p>
      </dsp:txBody>
      <dsp:txXfrm>
        <a:off x="0" y="3469481"/>
        <a:ext cx="10972800" cy="115649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CB82D-99A8-4080-93EA-A83D8A54740A}">
      <dsp:nvSpPr>
        <dsp:cNvPr id="0" name=""/>
        <dsp:cNvSpPr/>
      </dsp:nvSpPr>
      <dsp:spPr>
        <a:xfrm>
          <a:off x="0" y="564"/>
          <a:ext cx="10972800" cy="0"/>
        </a:xfrm>
        <a:prstGeom prst="line">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B148DB-5362-4F7F-8B1A-F2F3D08561E3}">
      <dsp:nvSpPr>
        <dsp:cNvPr id="0" name=""/>
        <dsp:cNvSpPr/>
      </dsp:nvSpPr>
      <dsp:spPr>
        <a:xfrm>
          <a:off x="0" y="564"/>
          <a:ext cx="10972800" cy="924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bg-BG" sz="1500" kern="1200" dirty="0">
              <a:solidFill>
                <a:schemeClr val="bg2">
                  <a:lumMod val="50000"/>
                </a:schemeClr>
              </a:solidFill>
            </a:rPr>
            <a:t>Значими структурни проблеми, които ще се изострят в условията на влошаваща се външна среда;</a:t>
          </a:r>
          <a:endParaRPr lang="en-US" sz="1500" kern="1200" dirty="0">
            <a:solidFill>
              <a:schemeClr val="bg2">
                <a:lumMod val="50000"/>
              </a:schemeClr>
            </a:solidFill>
          </a:endParaRPr>
        </a:p>
      </dsp:txBody>
      <dsp:txXfrm>
        <a:off x="0" y="564"/>
        <a:ext cx="10972800" cy="924969"/>
      </dsp:txXfrm>
    </dsp:sp>
    <dsp:sp modelId="{36363857-F84E-4D43-A4D1-873211D45E62}">
      <dsp:nvSpPr>
        <dsp:cNvPr id="0" name=""/>
        <dsp:cNvSpPr/>
      </dsp:nvSpPr>
      <dsp:spPr>
        <a:xfrm>
          <a:off x="0" y="925533"/>
          <a:ext cx="10972800" cy="0"/>
        </a:xfrm>
        <a:prstGeom prst="line">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36DBBD-6BD5-4BBC-A9B5-A832E736BD9B}">
      <dsp:nvSpPr>
        <dsp:cNvPr id="0" name=""/>
        <dsp:cNvSpPr/>
      </dsp:nvSpPr>
      <dsp:spPr>
        <a:xfrm>
          <a:off x="0" y="925533"/>
          <a:ext cx="10972800" cy="924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bg-BG" sz="1500" b="1" i="1" kern="1200" dirty="0">
              <a:solidFill>
                <a:schemeClr val="bg2">
                  <a:lumMod val="50000"/>
                </a:schemeClr>
              </a:solidFill>
            </a:rPr>
            <a:t>Дори и външният шок да бъде бързо преодолян, налице са вътрешно обусловени предпоставки за забавяне и свиване на икономическата активност в страната и забавяне на реалната конвергенция;</a:t>
          </a:r>
          <a:endParaRPr lang="en-US" sz="1500" kern="1200" dirty="0">
            <a:solidFill>
              <a:schemeClr val="bg2">
                <a:lumMod val="50000"/>
              </a:schemeClr>
            </a:solidFill>
          </a:endParaRPr>
        </a:p>
      </dsp:txBody>
      <dsp:txXfrm>
        <a:off x="0" y="925533"/>
        <a:ext cx="10972800" cy="924969"/>
      </dsp:txXfrm>
    </dsp:sp>
    <dsp:sp modelId="{7A76981A-1170-4B83-9A09-53087893AE7F}">
      <dsp:nvSpPr>
        <dsp:cNvPr id="0" name=""/>
        <dsp:cNvSpPr/>
      </dsp:nvSpPr>
      <dsp:spPr>
        <a:xfrm>
          <a:off x="0" y="1850502"/>
          <a:ext cx="10972800" cy="0"/>
        </a:xfrm>
        <a:prstGeom prst="line">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D80381-EEB1-4B3C-B0BE-CE718F96719F}">
      <dsp:nvSpPr>
        <dsp:cNvPr id="0" name=""/>
        <dsp:cNvSpPr/>
      </dsp:nvSpPr>
      <dsp:spPr>
        <a:xfrm>
          <a:off x="0" y="1850502"/>
          <a:ext cx="10972800" cy="924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bg-BG" sz="1500" kern="1200" dirty="0">
              <a:solidFill>
                <a:schemeClr val="bg2">
                  <a:lumMod val="50000"/>
                </a:schemeClr>
              </a:solidFill>
            </a:rPr>
            <a:t>Необходимост от реформи, които да позволят на икономиката да посрещне предизвикателствата на глобалното и европейско икономическо забавяне и възможна нова рецесия по-подготвена;</a:t>
          </a:r>
          <a:endParaRPr lang="en-US" sz="1500" kern="1200" dirty="0">
            <a:solidFill>
              <a:schemeClr val="bg2">
                <a:lumMod val="50000"/>
              </a:schemeClr>
            </a:solidFill>
          </a:endParaRPr>
        </a:p>
      </dsp:txBody>
      <dsp:txXfrm>
        <a:off x="0" y="1850502"/>
        <a:ext cx="10972800" cy="924969"/>
      </dsp:txXfrm>
    </dsp:sp>
    <dsp:sp modelId="{76F53B3D-81E0-494C-98D9-86DE699EEBE3}">
      <dsp:nvSpPr>
        <dsp:cNvPr id="0" name=""/>
        <dsp:cNvSpPr/>
      </dsp:nvSpPr>
      <dsp:spPr>
        <a:xfrm>
          <a:off x="0" y="2775472"/>
          <a:ext cx="10972800" cy="0"/>
        </a:xfrm>
        <a:prstGeom prst="line">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64F56F-AA1E-4827-A83E-E046E0EE055D}">
      <dsp:nvSpPr>
        <dsp:cNvPr id="0" name=""/>
        <dsp:cNvSpPr/>
      </dsp:nvSpPr>
      <dsp:spPr>
        <a:xfrm>
          <a:off x="0" y="2775472"/>
          <a:ext cx="10972800" cy="924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bg-BG" sz="1500" kern="1200" dirty="0">
              <a:solidFill>
                <a:schemeClr val="bg2">
                  <a:lumMod val="50000"/>
                </a:schemeClr>
              </a:solidFill>
            </a:rPr>
            <a:t>Икономическата активност през следкризисното възстановяване беше основно задвижвана от външното търсене и публичните инвестиции под формата на средства от европейски програми при ниски частни инвестиции в страната и по същество отказ от провеждане на съществени структурни реформи за подобряване на ефективността в публичния сектор;</a:t>
          </a:r>
          <a:endParaRPr lang="en-US" sz="1500" kern="1200" dirty="0">
            <a:solidFill>
              <a:schemeClr val="bg2">
                <a:lumMod val="50000"/>
              </a:schemeClr>
            </a:solidFill>
          </a:endParaRPr>
        </a:p>
      </dsp:txBody>
      <dsp:txXfrm>
        <a:off x="0" y="2775472"/>
        <a:ext cx="10972800" cy="924969"/>
      </dsp:txXfrm>
    </dsp:sp>
    <dsp:sp modelId="{85275B7B-2CC4-4B34-8AB7-7AD6700C69BE}">
      <dsp:nvSpPr>
        <dsp:cNvPr id="0" name=""/>
        <dsp:cNvSpPr/>
      </dsp:nvSpPr>
      <dsp:spPr>
        <a:xfrm>
          <a:off x="0" y="3700441"/>
          <a:ext cx="10972800" cy="0"/>
        </a:xfrm>
        <a:prstGeom prst="line">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2292E2-12F4-4102-9DB9-82AEDE9EA709}">
      <dsp:nvSpPr>
        <dsp:cNvPr id="0" name=""/>
        <dsp:cNvSpPr/>
      </dsp:nvSpPr>
      <dsp:spPr>
        <a:xfrm>
          <a:off x="0" y="3700441"/>
          <a:ext cx="10972800" cy="924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bg-BG" sz="1500" b="1" i="1" kern="1200" dirty="0">
              <a:solidFill>
                <a:schemeClr val="bg2">
                  <a:lumMod val="50000"/>
                </a:schemeClr>
              </a:solidFill>
            </a:rPr>
            <a:t>Каква да бъде стратегията за туширане на негативните ефекти от икономическото забавяне и предотвратяване на неговото прерастване в рецесия?</a:t>
          </a:r>
          <a:r>
            <a:rPr lang="bg-BG" sz="1500" kern="1200" dirty="0">
              <a:solidFill>
                <a:schemeClr val="bg2">
                  <a:lumMod val="50000"/>
                </a:schemeClr>
              </a:solidFill>
            </a:rPr>
            <a:t> </a:t>
          </a:r>
          <a:endParaRPr lang="en-US" sz="1500" kern="1200" dirty="0">
            <a:solidFill>
              <a:schemeClr val="bg2">
                <a:lumMod val="50000"/>
              </a:schemeClr>
            </a:solidFill>
          </a:endParaRPr>
        </a:p>
      </dsp:txBody>
      <dsp:txXfrm>
        <a:off x="0" y="3700441"/>
        <a:ext cx="10972800" cy="92496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A05DB-3AED-4BD9-B6C4-B488327CC10B}">
      <dsp:nvSpPr>
        <dsp:cNvPr id="0" name=""/>
        <dsp:cNvSpPr/>
      </dsp:nvSpPr>
      <dsp:spPr>
        <a:xfrm>
          <a:off x="0" y="94892"/>
          <a:ext cx="10972800" cy="836550"/>
        </a:xfrm>
        <a:prstGeom prst="roundRect">
          <a:avLst/>
        </a:prstGeom>
        <a:solidFill>
          <a:schemeClr val="lt1">
            <a:hueOff val="0"/>
            <a:satOff val="0"/>
            <a:lumOff val="0"/>
            <a:alphaOff val="0"/>
          </a:schemeClr>
        </a:solidFill>
        <a:ln w="48000" cap="flat" cmpd="thickThin"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bg-BG" sz="2200" kern="1200"/>
            <a:t>Да подобри надзорът върху небанковия финансов сектор; </a:t>
          </a:r>
          <a:endParaRPr lang="en-US" sz="2200" kern="1200"/>
        </a:p>
      </dsp:txBody>
      <dsp:txXfrm>
        <a:off x="40837" y="135729"/>
        <a:ext cx="10891126" cy="754876"/>
      </dsp:txXfrm>
    </dsp:sp>
    <dsp:sp modelId="{4A57C17F-AC3B-4CC8-9599-9E16BBABC90D}">
      <dsp:nvSpPr>
        <dsp:cNvPr id="0" name=""/>
        <dsp:cNvSpPr/>
      </dsp:nvSpPr>
      <dsp:spPr>
        <a:xfrm>
          <a:off x="0" y="994802"/>
          <a:ext cx="10972800" cy="836550"/>
        </a:xfrm>
        <a:prstGeom prst="roundRect">
          <a:avLst/>
        </a:prstGeom>
        <a:solidFill>
          <a:schemeClr val="lt1">
            <a:hueOff val="0"/>
            <a:satOff val="0"/>
            <a:lumOff val="0"/>
            <a:alphaOff val="0"/>
          </a:schemeClr>
        </a:solidFill>
        <a:ln w="48000" cap="flat" cmpd="thickThin"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bg-BG" sz="2200" kern="1200"/>
            <a:t>Да бъдат отстранени пропуските в правната рамка за несъстоятелността и прането на пари; </a:t>
          </a:r>
          <a:endParaRPr lang="en-US" sz="2200" kern="1200"/>
        </a:p>
      </dsp:txBody>
      <dsp:txXfrm>
        <a:off x="40837" y="1035639"/>
        <a:ext cx="10891126" cy="754876"/>
      </dsp:txXfrm>
    </dsp:sp>
    <dsp:sp modelId="{489CC6F8-0C6A-47DE-ABDE-B83247FCB49D}">
      <dsp:nvSpPr>
        <dsp:cNvPr id="0" name=""/>
        <dsp:cNvSpPr/>
      </dsp:nvSpPr>
      <dsp:spPr>
        <a:xfrm>
          <a:off x="0" y="1894712"/>
          <a:ext cx="10972800" cy="836550"/>
        </a:xfrm>
        <a:prstGeom prst="roundRect">
          <a:avLst/>
        </a:prstGeom>
        <a:solidFill>
          <a:schemeClr val="lt1">
            <a:hueOff val="0"/>
            <a:satOff val="0"/>
            <a:lumOff val="0"/>
            <a:alphaOff val="0"/>
          </a:schemeClr>
        </a:solidFill>
        <a:ln w="48000" cap="flat" cmpd="thickThin"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bg-BG" sz="2200" kern="1200"/>
            <a:t>Да подобри управлението на дружествата с държавно участие и институционалната рамка в страната; </a:t>
          </a:r>
          <a:endParaRPr lang="en-US" sz="2200" kern="1200"/>
        </a:p>
      </dsp:txBody>
      <dsp:txXfrm>
        <a:off x="40837" y="1935549"/>
        <a:ext cx="10891126" cy="754876"/>
      </dsp:txXfrm>
    </dsp:sp>
    <dsp:sp modelId="{1776BF76-9A9D-40F7-83F1-46788EC812C8}">
      <dsp:nvSpPr>
        <dsp:cNvPr id="0" name=""/>
        <dsp:cNvSpPr/>
      </dsp:nvSpPr>
      <dsp:spPr>
        <a:xfrm>
          <a:off x="0" y="2794622"/>
          <a:ext cx="10972800" cy="836550"/>
        </a:xfrm>
        <a:prstGeom prst="roundRect">
          <a:avLst/>
        </a:prstGeom>
        <a:solidFill>
          <a:schemeClr val="lt1">
            <a:hueOff val="0"/>
            <a:satOff val="0"/>
            <a:lumOff val="0"/>
            <a:alphaOff val="0"/>
          </a:schemeClr>
        </a:solidFill>
        <a:ln w="48000" cap="flat" cmpd="thickThin"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bg-BG" sz="2200" kern="1200"/>
            <a:t>Да приложи препоръчаните от ЕК реформи в областта на правосъдната система и борбата с корупцията и организираната престъпност в страната. </a:t>
          </a:r>
          <a:endParaRPr lang="en-US" sz="2200" kern="1200"/>
        </a:p>
      </dsp:txBody>
      <dsp:txXfrm>
        <a:off x="40837" y="2835459"/>
        <a:ext cx="10891126" cy="754876"/>
      </dsp:txXfrm>
    </dsp:sp>
    <dsp:sp modelId="{4C7ECE66-6158-4A0B-BAFC-0849D81B7AC4}">
      <dsp:nvSpPr>
        <dsp:cNvPr id="0" name=""/>
        <dsp:cNvSpPr/>
      </dsp:nvSpPr>
      <dsp:spPr>
        <a:xfrm>
          <a:off x="0" y="3694532"/>
          <a:ext cx="10972800" cy="836550"/>
        </a:xfrm>
        <a:prstGeom prst="roundRect">
          <a:avLst/>
        </a:prstGeom>
        <a:solidFill>
          <a:schemeClr val="lt1">
            <a:hueOff val="0"/>
            <a:satOff val="0"/>
            <a:lumOff val="0"/>
            <a:alphaOff val="0"/>
          </a:schemeClr>
        </a:solidFill>
        <a:ln w="48000" cap="flat" cmpd="thickThin"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bg-BG" sz="2200" kern="1200"/>
            <a:t>Към момента са направени само някои промени в законодателството, докато ангажиментът за структурни реформи остава на заден план. </a:t>
          </a:r>
          <a:endParaRPr lang="en-US" sz="2200" kern="1200"/>
        </a:p>
      </dsp:txBody>
      <dsp:txXfrm>
        <a:off x="40837" y="3735369"/>
        <a:ext cx="10891126" cy="75487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5B852-1850-4A06-85D7-9A2A0DF0FC09}">
      <dsp:nvSpPr>
        <dsp:cNvPr id="0" name=""/>
        <dsp:cNvSpPr/>
      </dsp:nvSpPr>
      <dsp:spPr>
        <a:xfrm>
          <a:off x="0" y="0"/>
          <a:ext cx="10972800" cy="0"/>
        </a:xfrm>
        <a:prstGeom prst="line">
          <a:avLst/>
        </a:prstGeom>
        <a:solidFill>
          <a:schemeClr val="accent2">
            <a:hueOff val="0"/>
            <a:satOff val="0"/>
            <a:lumOff val="0"/>
            <a:alphaOff val="0"/>
          </a:schemeClr>
        </a:solidFill>
        <a:ln w="48000" cap="flat" cmpd="thickThin"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C91E71-B240-4A80-BF87-0F60F7F93FDB}">
      <dsp:nvSpPr>
        <dsp:cNvPr id="0" name=""/>
        <dsp:cNvSpPr/>
      </dsp:nvSpPr>
      <dsp:spPr>
        <a:xfrm>
          <a:off x="0" y="0"/>
          <a:ext cx="10972800" cy="2312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bg-BG" sz="3100" kern="1200">
              <a:solidFill>
                <a:schemeClr val="bg2">
                  <a:lumMod val="50000"/>
                </a:schemeClr>
              </a:solidFill>
            </a:rPr>
            <a:t>Подобряване на рамката за корпоративно управление на държавните предприятия и към подобряване на събираемостта на приходите, ефикасността на публичните разходи и намаляване на размера на неформалната икономика;</a:t>
          </a:r>
          <a:endParaRPr lang="en-US" sz="3100" kern="1200">
            <a:solidFill>
              <a:schemeClr val="bg2">
                <a:lumMod val="50000"/>
              </a:schemeClr>
            </a:solidFill>
          </a:endParaRPr>
        </a:p>
      </dsp:txBody>
      <dsp:txXfrm>
        <a:off x="0" y="0"/>
        <a:ext cx="10972800" cy="2312987"/>
      </dsp:txXfrm>
    </dsp:sp>
    <dsp:sp modelId="{D74E3C68-26D6-451A-BD2A-1F40BA01C914}">
      <dsp:nvSpPr>
        <dsp:cNvPr id="0" name=""/>
        <dsp:cNvSpPr/>
      </dsp:nvSpPr>
      <dsp:spPr>
        <a:xfrm>
          <a:off x="0" y="2312987"/>
          <a:ext cx="10972800" cy="0"/>
        </a:xfrm>
        <a:prstGeom prst="line">
          <a:avLst/>
        </a:prstGeom>
        <a:solidFill>
          <a:schemeClr val="accent3">
            <a:hueOff val="0"/>
            <a:satOff val="0"/>
            <a:lumOff val="0"/>
            <a:alphaOff val="0"/>
          </a:schemeClr>
        </a:solidFill>
        <a:ln w="48000" cap="flat" cmpd="thickThin"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D1C585-F553-4610-9823-79D5DB0000EB}">
      <dsp:nvSpPr>
        <dsp:cNvPr id="0" name=""/>
        <dsp:cNvSpPr/>
      </dsp:nvSpPr>
      <dsp:spPr>
        <a:xfrm>
          <a:off x="0" y="2312987"/>
          <a:ext cx="10972800" cy="2312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bg-BG" sz="3100" kern="1200">
              <a:solidFill>
                <a:schemeClr val="bg2">
                  <a:lumMod val="50000"/>
                </a:schemeClr>
              </a:solidFill>
            </a:rPr>
            <a:t>Повишаване на качеството на образователната система в страната, подобряване на достъпа до здравни услуги и повишаване на пригодността за заетост на групите в неравностойно положение.</a:t>
          </a:r>
          <a:endParaRPr lang="en-US" sz="3100" kern="1200">
            <a:solidFill>
              <a:schemeClr val="bg2">
                <a:lumMod val="50000"/>
              </a:schemeClr>
            </a:solidFill>
          </a:endParaRPr>
        </a:p>
      </dsp:txBody>
      <dsp:txXfrm>
        <a:off x="0" y="2312987"/>
        <a:ext cx="10972800" cy="231298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C71E9-1910-4460-B68F-2DFB55C6EEA8}">
      <dsp:nvSpPr>
        <dsp:cNvPr id="0" name=""/>
        <dsp:cNvSpPr/>
      </dsp:nvSpPr>
      <dsp:spPr>
        <a:xfrm>
          <a:off x="0" y="0"/>
          <a:ext cx="10972800" cy="0"/>
        </a:xfrm>
        <a:prstGeom prst="lin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w="6350" cap="rnd" cmpd="sng" algn="ctr">
          <a:solidFill>
            <a:schemeClr val="accent1">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3">
          <a:scrgbClr r="0" g="0" b="0"/>
        </a:fillRef>
        <a:effectRef idx="2">
          <a:scrgbClr r="0" g="0" b="0"/>
        </a:effectRef>
        <a:fontRef idx="minor">
          <a:schemeClr val="lt1"/>
        </a:fontRef>
      </dsp:style>
    </dsp:sp>
    <dsp:sp modelId="{A729F6B0-482A-47A5-AA18-1CC157F3AAFD}">
      <dsp:nvSpPr>
        <dsp:cNvPr id="0" name=""/>
        <dsp:cNvSpPr/>
      </dsp:nvSpPr>
      <dsp:spPr>
        <a:xfrm>
          <a:off x="0" y="0"/>
          <a:ext cx="10972800" cy="2312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bg-BG" sz="2600" kern="1200">
              <a:solidFill>
                <a:schemeClr val="accent6">
                  <a:lumMod val="50000"/>
                </a:schemeClr>
              </a:solidFill>
            </a:rPr>
            <a:t>Евентуално повишаване на кредитния рейтинг:  подобряването на външните и фискалните баланси и напредъка в присъединяването към еврозоната, които биха довели до по-бързо сближаване на равнищата на доходите в страната със средноевропейските, което е едно от основните предизвикателства и по отношение на забавянето на икономиката. </a:t>
          </a:r>
          <a:endParaRPr lang="en-US" sz="2600" kern="1200">
            <a:solidFill>
              <a:schemeClr val="accent6">
                <a:lumMod val="50000"/>
              </a:schemeClr>
            </a:solidFill>
          </a:endParaRPr>
        </a:p>
      </dsp:txBody>
      <dsp:txXfrm>
        <a:off x="0" y="0"/>
        <a:ext cx="10972800" cy="2312987"/>
      </dsp:txXfrm>
    </dsp:sp>
    <dsp:sp modelId="{526262EE-1725-462C-B430-9E4EB44749D0}">
      <dsp:nvSpPr>
        <dsp:cNvPr id="0" name=""/>
        <dsp:cNvSpPr/>
      </dsp:nvSpPr>
      <dsp:spPr>
        <a:xfrm>
          <a:off x="0" y="2312987"/>
          <a:ext cx="10972800" cy="0"/>
        </a:xfrm>
        <a:prstGeom prst="lin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w="6350" cap="rnd" cmpd="sng" algn="ctr">
          <a:solidFill>
            <a:schemeClr val="accent1">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3">
          <a:scrgbClr r="0" g="0" b="0"/>
        </a:fillRef>
        <a:effectRef idx="2">
          <a:scrgbClr r="0" g="0" b="0"/>
        </a:effectRef>
        <a:fontRef idx="minor">
          <a:schemeClr val="lt1"/>
        </a:fontRef>
      </dsp:style>
    </dsp:sp>
    <dsp:sp modelId="{C5B19A89-DF0B-405F-A111-2F3346548152}">
      <dsp:nvSpPr>
        <dsp:cNvPr id="0" name=""/>
        <dsp:cNvSpPr/>
      </dsp:nvSpPr>
      <dsp:spPr>
        <a:xfrm>
          <a:off x="0" y="2312987"/>
          <a:ext cx="10972800" cy="2312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bg-BG" sz="2600" kern="1200">
              <a:solidFill>
                <a:schemeClr val="accent6">
                  <a:lumMod val="50000"/>
                </a:schemeClr>
              </a:solidFill>
            </a:rPr>
            <a:t>Евентуално понижаване на кредитния рейтинг: Влошаването на външната конкурентоспособност, рязко покачване на държавния дълг поради фискално разхлабване. </a:t>
          </a:r>
          <a:endParaRPr lang="en-US" sz="2600" kern="1200">
            <a:solidFill>
              <a:schemeClr val="accent6">
                <a:lumMod val="50000"/>
              </a:schemeClr>
            </a:solidFill>
          </a:endParaRPr>
        </a:p>
      </dsp:txBody>
      <dsp:txXfrm>
        <a:off x="0" y="2312987"/>
        <a:ext cx="10972800" cy="23129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403D-2960-436F-97B8-DD086BF8C1FE}">
      <dsp:nvSpPr>
        <dsp:cNvPr id="0" name=""/>
        <dsp:cNvSpPr/>
      </dsp:nvSpPr>
      <dsp:spPr>
        <a:xfrm>
          <a:off x="0" y="453390"/>
          <a:ext cx="11586245" cy="463319"/>
        </a:xfrm>
        <a:prstGeom prst="roundRect">
          <a:avLst/>
        </a:prstGeom>
        <a:solidFill>
          <a:schemeClr val="accent2">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bg-BG" sz="1200" kern="1200"/>
            <a:t>Основните допускания, свързани с представената прогноза за реалния сектор, са свързани със задълбочаване на забавянето на глобалната икономическа активност, като този процес ще се наблюдава както в развитите, така и в развиващите се страни. Факторите оказващи най-силно влияние са:</a:t>
          </a:r>
          <a:endParaRPr lang="en-US" sz="1200" kern="1200"/>
        </a:p>
      </dsp:txBody>
      <dsp:txXfrm>
        <a:off x="22617" y="476007"/>
        <a:ext cx="11541011" cy="418085"/>
      </dsp:txXfrm>
    </dsp:sp>
    <dsp:sp modelId="{681125A2-416D-4871-8E56-C381182BFC45}">
      <dsp:nvSpPr>
        <dsp:cNvPr id="0" name=""/>
        <dsp:cNvSpPr/>
      </dsp:nvSpPr>
      <dsp:spPr>
        <a:xfrm>
          <a:off x="0" y="916710"/>
          <a:ext cx="11586245" cy="583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863" tIns="15240" rIns="85344" bIns="15240" numCol="1" spcCol="1270" anchor="t" anchorCtr="0">
          <a:noAutofit/>
        </a:bodyPr>
        <a:lstStyle/>
        <a:p>
          <a:pPr marL="57150" lvl="1" indent="-57150" algn="l" defTabSz="400050">
            <a:lnSpc>
              <a:spcPct val="90000"/>
            </a:lnSpc>
            <a:spcBef>
              <a:spcPct val="0"/>
            </a:spcBef>
            <a:spcAft>
              <a:spcPct val="20000"/>
            </a:spcAft>
            <a:buChar char="•"/>
          </a:pPr>
          <a:r>
            <a:rPr lang="bg-BG" sz="900" kern="1200" dirty="0"/>
            <a:t>изчерпването на ефектите от експанзионистичната политика; </a:t>
          </a:r>
          <a:endParaRPr lang="en-US" sz="900" kern="1200" dirty="0"/>
        </a:p>
        <a:p>
          <a:pPr marL="57150" lvl="1" indent="-57150" algn="l" defTabSz="400050">
            <a:lnSpc>
              <a:spcPct val="90000"/>
            </a:lnSpc>
            <a:spcBef>
              <a:spcPct val="0"/>
            </a:spcBef>
            <a:spcAft>
              <a:spcPct val="20000"/>
            </a:spcAft>
            <a:buChar char="•"/>
          </a:pPr>
          <a:r>
            <a:rPr lang="bg-BG" sz="900" kern="1200" dirty="0"/>
            <a:t>влошаване на търговските отношения между основните икономически сили; </a:t>
          </a:r>
          <a:endParaRPr lang="en-US" sz="900" kern="1200" dirty="0"/>
        </a:p>
        <a:p>
          <a:pPr marL="57150" lvl="1" indent="-57150" algn="l" defTabSz="400050">
            <a:lnSpc>
              <a:spcPct val="90000"/>
            </a:lnSpc>
            <a:spcBef>
              <a:spcPct val="0"/>
            </a:spcBef>
            <a:spcAft>
              <a:spcPct val="20000"/>
            </a:spcAft>
            <a:buChar char="•"/>
          </a:pPr>
          <a:r>
            <a:rPr lang="bg-BG" sz="900" kern="1200"/>
            <a:t>финансова нестабилност в развиващите се страни, дължаща се на големите обеми дълг; политически и военни сблъсъци в много райони на света. </a:t>
          </a:r>
          <a:endParaRPr lang="en-US" sz="900" kern="1200"/>
        </a:p>
        <a:p>
          <a:pPr marL="57150" lvl="1" indent="-57150" algn="l" defTabSz="400050">
            <a:lnSpc>
              <a:spcPct val="90000"/>
            </a:lnSpc>
            <a:spcBef>
              <a:spcPct val="0"/>
            </a:spcBef>
            <a:spcAft>
              <a:spcPct val="20000"/>
            </a:spcAft>
            <a:buChar char="•"/>
          </a:pPr>
          <a:r>
            <a:rPr lang="bg-BG" sz="900" kern="1200"/>
            <a:t>нестабилната политическа и икономическа ситуация в Турция вероятно ще се запази в краткосрочен план, което ще се отрази негативно на българския износ. </a:t>
          </a:r>
          <a:endParaRPr lang="en-US" sz="900" kern="1200"/>
        </a:p>
      </dsp:txBody>
      <dsp:txXfrm>
        <a:off x="0" y="916710"/>
        <a:ext cx="11586245" cy="583740"/>
      </dsp:txXfrm>
    </dsp:sp>
    <dsp:sp modelId="{D117F7C9-3EAF-4C90-90DD-0F6F0EA4B356}">
      <dsp:nvSpPr>
        <dsp:cNvPr id="0" name=""/>
        <dsp:cNvSpPr/>
      </dsp:nvSpPr>
      <dsp:spPr>
        <a:xfrm>
          <a:off x="0" y="1500450"/>
          <a:ext cx="11586245" cy="463319"/>
        </a:xfrm>
        <a:prstGeom prst="roundRect">
          <a:avLst/>
        </a:prstGeom>
        <a:solidFill>
          <a:schemeClr val="accent3">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bg-BG" sz="1200" kern="1200"/>
            <a:t>Динамиката на европейската и американската икономика ще се забавят през 2019 г. През 2020 г. икономическата активност в ЕС леко ще се ускори, движена от растежа в страните от еврозоната. </a:t>
          </a:r>
          <a:endParaRPr lang="en-US" sz="1200" kern="1200"/>
        </a:p>
      </dsp:txBody>
      <dsp:txXfrm>
        <a:off x="22617" y="1523067"/>
        <a:ext cx="11541011" cy="418085"/>
      </dsp:txXfrm>
    </dsp:sp>
    <dsp:sp modelId="{1F0FB5E5-C073-469C-92CD-01B6CA56E1F1}">
      <dsp:nvSpPr>
        <dsp:cNvPr id="0" name=""/>
        <dsp:cNvSpPr/>
      </dsp:nvSpPr>
      <dsp:spPr>
        <a:xfrm>
          <a:off x="0" y="1998330"/>
          <a:ext cx="11586245" cy="463319"/>
        </a:xfrm>
        <a:prstGeom prst="roundRect">
          <a:avLst/>
        </a:prstGeom>
        <a:solidFill>
          <a:schemeClr val="accent4">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bg-BG" sz="1200" kern="1200"/>
            <a:t>Плавно засилване на потребителското доверие и подобряване на бизнес климата в страната като резултат от ускоряването на темповете на икономически растеж;</a:t>
          </a:r>
          <a:endParaRPr lang="en-US" sz="1200" kern="1200"/>
        </a:p>
      </dsp:txBody>
      <dsp:txXfrm>
        <a:off x="22617" y="2020947"/>
        <a:ext cx="11541011" cy="418085"/>
      </dsp:txXfrm>
    </dsp:sp>
    <dsp:sp modelId="{1CE22252-2D15-4544-9533-F69B9F29B0F9}">
      <dsp:nvSpPr>
        <dsp:cNvPr id="0" name=""/>
        <dsp:cNvSpPr/>
      </dsp:nvSpPr>
      <dsp:spPr>
        <a:xfrm>
          <a:off x="0" y="2496210"/>
          <a:ext cx="11586245" cy="463319"/>
        </a:xfrm>
        <a:prstGeom prst="roundRect">
          <a:avLst/>
        </a:prstGeom>
        <a:solidFill>
          <a:schemeClr val="accent5">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bg-BG" sz="1200" kern="1200"/>
            <a:t>Повишаване на темпа на усвояване на европейски средства по оперативните програми;</a:t>
          </a:r>
          <a:endParaRPr lang="en-US" sz="1200" kern="1200"/>
        </a:p>
      </dsp:txBody>
      <dsp:txXfrm>
        <a:off x="22617" y="2518827"/>
        <a:ext cx="11541011" cy="418085"/>
      </dsp:txXfrm>
    </dsp:sp>
    <dsp:sp modelId="{7ADB3D24-4AA3-4FC5-B1F2-11501CE67EB6}">
      <dsp:nvSpPr>
        <dsp:cNvPr id="0" name=""/>
        <dsp:cNvSpPr/>
      </dsp:nvSpPr>
      <dsp:spPr>
        <a:xfrm>
          <a:off x="0" y="2994090"/>
          <a:ext cx="11586245" cy="463319"/>
        </a:xfrm>
        <a:prstGeom prst="roundRect">
          <a:avLst/>
        </a:prstGeom>
        <a:solidFill>
          <a:schemeClr val="accent6">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bg-BG" sz="1200" kern="1200"/>
            <a:t>Известно възстановяване на финансовите потоци към страната, извън тези по оперативните програми;</a:t>
          </a:r>
          <a:endParaRPr lang="en-US" sz="1200" kern="1200"/>
        </a:p>
      </dsp:txBody>
      <dsp:txXfrm>
        <a:off x="22617" y="3016707"/>
        <a:ext cx="11541011" cy="418085"/>
      </dsp:txXfrm>
    </dsp:sp>
    <dsp:sp modelId="{CDA06CA9-4941-4C96-AD92-53670B7C9268}">
      <dsp:nvSpPr>
        <dsp:cNvPr id="0" name=""/>
        <dsp:cNvSpPr/>
      </dsp:nvSpPr>
      <dsp:spPr>
        <a:xfrm>
          <a:off x="0" y="3491970"/>
          <a:ext cx="11586245" cy="463319"/>
        </a:xfrm>
        <a:prstGeom prst="roundRect">
          <a:avLst/>
        </a:prstGeom>
        <a:solidFill>
          <a:schemeClr val="accent2">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bg-BG" sz="1200" kern="1200"/>
            <a:t>Липса на съществени въздействия върху българската икономика от излизането на Великобритания от ЕС;</a:t>
          </a:r>
          <a:endParaRPr lang="en-US" sz="1200" kern="1200"/>
        </a:p>
      </dsp:txBody>
      <dsp:txXfrm>
        <a:off x="22617" y="3514587"/>
        <a:ext cx="11541011" cy="418085"/>
      </dsp:txXfrm>
    </dsp:sp>
    <dsp:sp modelId="{8FFE0E87-0BFD-4145-83BF-A8FE494B1115}">
      <dsp:nvSpPr>
        <dsp:cNvPr id="0" name=""/>
        <dsp:cNvSpPr/>
      </dsp:nvSpPr>
      <dsp:spPr>
        <a:xfrm>
          <a:off x="0" y="3989850"/>
          <a:ext cx="11586245" cy="463319"/>
        </a:xfrm>
        <a:prstGeom prst="roundRect">
          <a:avLst/>
        </a:prstGeom>
        <a:solidFill>
          <a:schemeClr val="accent3">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bg-BG" sz="1200" kern="1200" dirty="0"/>
            <a:t>Запазване на заложените в средносрочната фискална рамка параметри и политики;</a:t>
          </a:r>
          <a:endParaRPr lang="en-US" sz="1200" kern="1200" dirty="0"/>
        </a:p>
      </dsp:txBody>
      <dsp:txXfrm>
        <a:off x="22617" y="4012467"/>
        <a:ext cx="11541011" cy="418085"/>
      </dsp:txXfrm>
    </dsp:sp>
    <dsp:sp modelId="{B3AB2C09-C407-44C5-9855-B6282D6B353A}">
      <dsp:nvSpPr>
        <dsp:cNvPr id="0" name=""/>
        <dsp:cNvSpPr/>
      </dsp:nvSpPr>
      <dsp:spPr>
        <a:xfrm>
          <a:off x="0" y="4487729"/>
          <a:ext cx="11586245" cy="463319"/>
        </a:xfrm>
        <a:prstGeom prst="roundRect">
          <a:avLst/>
        </a:prstGeom>
        <a:solidFill>
          <a:schemeClr val="accent4">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bg-BG" sz="1200" kern="1200" dirty="0"/>
            <a:t>Разхлабване на фискална политика, предвид изборите за европейски парламент и местните избори.</a:t>
          </a:r>
          <a:endParaRPr lang="en-US" sz="1200" kern="1200" dirty="0"/>
        </a:p>
      </dsp:txBody>
      <dsp:txXfrm>
        <a:off x="22617" y="4510346"/>
        <a:ext cx="11541011" cy="4180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3C825-9829-49D3-B791-DD4E96B847D8}">
      <dsp:nvSpPr>
        <dsp:cNvPr id="0" name=""/>
        <dsp:cNvSpPr/>
      </dsp:nvSpPr>
      <dsp:spPr>
        <a:xfrm>
          <a:off x="0" y="9195"/>
          <a:ext cx="11629571" cy="655200"/>
        </a:xfrm>
        <a:prstGeom prst="roundRect">
          <a:avLst/>
        </a:prstGeom>
        <a:solidFill>
          <a:schemeClr val="accent5">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bg-BG" sz="2400" b="1" kern="1200" dirty="0"/>
            <a:t>Намаляване ролята на външната търговия за икономическия растеж</a:t>
          </a:r>
          <a:endParaRPr lang="en-US" sz="2400" kern="1200" dirty="0"/>
        </a:p>
      </dsp:txBody>
      <dsp:txXfrm>
        <a:off x="31984" y="41179"/>
        <a:ext cx="11565603" cy="5912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51113-7485-4C36-A9D6-B0B0DF1F1BDF}">
      <dsp:nvSpPr>
        <dsp:cNvPr id="0" name=""/>
        <dsp:cNvSpPr/>
      </dsp:nvSpPr>
      <dsp:spPr>
        <a:xfrm>
          <a:off x="0" y="2331"/>
          <a:ext cx="11112594" cy="0"/>
        </a:xfrm>
        <a:prstGeom prst="line">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C99964-85A9-4153-AAA3-132EF6E47A92}">
      <dsp:nvSpPr>
        <dsp:cNvPr id="0" name=""/>
        <dsp:cNvSpPr/>
      </dsp:nvSpPr>
      <dsp:spPr>
        <a:xfrm>
          <a:off x="0" y="2331"/>
          <a:ext cx="11112594" cy="1590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bg-BG" sz="1800" kern="1200" noProof="0" dirty="0">
              <a:solidFill>
                <a:schemeClr val="bg1"/>
              </a:solidFill>
            </a:rPr>
            <a:t>Кризата показа, че съществуващите надзорни механизми не дават достатъчно възможности за предотвратяване, управление и преодоляване на кризисните ситуации. Нарастващата взаимосвързаност на европейските финансови пазари далеч надхвърля капацитета на националните надзорни механизми, но Съюзът не разполага с адекватни ангажименти за сътрудничество, координация, последователност и доверие между националните надзорни органи;</a:t>
          </a:r>
        </a:p>
      </dsp:txBody>
      <dsp:txXfrm>
        <a:off x="0" y="2331"/>
        <a:ext cx="11112594" cy="1590004"/>
      </dsp:txXfrm>
    </dsp:sp>
    <dsp:sp modelId="{705E338B-0060-4EB0-9EF4-A3AFEF6F7FC6}">
      <dsp:nvSpPr>
        <dsp:cNvPr id="0" name=""/>
        <dsp:cNvSpPr/>
      </dsp:nvSpPr>
      <dsp:spPr>
        <a:xfrm>
          <a:off x="0" y="1592335"/>
          <a:ext cx="11112594" cy="0"/>
        </a:xfrm>
        <a:prstGeom prst="line">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7CA43C-CCC2-4BA0-9EBB-13B771250853}">
      <dsp:nvSpPr>
        <dsp:cNvPr id="0" name=""/>
        <dsp:cNvSpPr/>
      </dsp:nvSpPr>
      <dsp:spPr>
        <a:xfrm>
          <a:off x="0" y="1592335"/>
          <a:ext cx="11112594" cy="1590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bg-BG" sz="1800" kern="1200" noProof="0" dirty="0">
              <a:solidFill>
                <a:schemeClr val="bg1"/>
              </a:solidFill>
            </a:rPr>
            <a:t>Банковия съюз ще бъде използван в качеството на инструмент за принуда на местните централни банки (особено на тези – извън ЕЗ, които ще бъдат присъединени чрез механизма за тясно сътрудничество) да съобразяват политиките си с обстоятелството на тяхната принадлежност. Това е част от основната стратегия на ЕС, а именно да наложи стриктно координиране на националните политики по начин, който обслужва преди всичко целите на ядрото на ЕС под претекст за сближаване, висока конкурентоспособност и устойчив растеж;</a:t>
          </a:r>
        </a:p>
      </dsp:txBody>
      <dsp:txXfrm>
        <a:off x="0" y="1592335"/>
        <a:ext cx="11112594" cy="1590004"/>
      </dsp:txXfrm>
    </dsp:sp>
    <dsp:sp modelId="{6686BB85-4065-41F6-B42C-06B5F3E4C7C7}">
      <dsp:nvSpPr>
        <dsp:cNvPr id="0" name=""/>
        <dsp:cNvSpPr/>
      </dsp:nvSpPr>
      <dsp:spPr>
        <a:xfrm>
          <a:off x="0" y="3182340"/>
          <a:ext cx="11112594" cy="0"/>
        </a:xfrm>
        <a:prstGeom prst="line">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FFF90E-5062-4FDC-8A11-AB6EBB00DCCA}">
      <dsp:nvSpPr>
        <dsp:cNvPr id="0" name=""/>
        <dsp:cNvSpPr/>
      </dsp:nvSpPr>
      <dsp:spPr>
        <a:xfrm>
          <a:off x="0" y="3182340"/>
          <a:ext cx="11112594" cy="1590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bg-BG" sz="1800" kern="1200" noProof="0" dirty="0">
              <a:solidFill>
                <a:schemeClr val="bg1"/>
              </a:solidFill>
            </a:rPr>
            <a:t>Присъединяването на България към БС в режим на тясно сътрудничество означава „изключително асиметрично третиране“. Не е чудно, че нито една друга страна не е изявила подобно намерение.</a:t>
          </a:r>
        </a:p>
      </dsp:txBody>
      <dsp:txXfrm>
        <a:off x="0" y="3182340"/>
        <a:ext cx="11112594" cy="15900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CF766-34A3-4962-9DE9-8B50DA85A6DD}">
      <dsp:nvSpPr>
        <dsp:cNvPr id="0" name=""/>
        <dsp:cNvSpPr/>
      </dsp:nvSpPr>
      <dsp:spPr>
        <a:xfrm>
          <a:off x="0" y="0"/>
          <a:ext cx="10972800" cy="0"/>
        </a:xfrm>
        <a:prstGeom prst="line">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25983A-FF5C-4572-8563-02CA0756E447}">
      <dsp:nvSpPr>
        <dsp:cNvPr id="0" name=""/>
        <dsp:cNvSpPr/>
      </dsp:nvSpPr>
      <dsp:spPr>
        <a:xfrm>
          <a:off x="0" y="0"/>
          <a:ext cx="10972800" cy="2312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bg-BG" sz="2600" kern="1200" dirty="0">
              <a:solidFill>
                <a:srgbClr val="0070C0"/>
              </a:solidFill>
            </a:rPr>
            <a:t>Основната теза, която се аргументира със съответните данни и иконометрични модели е, </a:t>
          </a:r>
          <a:r>
            <a:rPr lang="bg-BG" sz="2600" b="1" kern="1200" dirty="0">
              <a:solidFill>
                <a:srgbClr val="0070C0"/>
              </a:solidFill>
            </a:rPr>
            <a:t>че в българската икономика се натрупват структурни дисбаланси</a:t>
          </a:r>
          <a:r>
            <a:rPr lang="bg-BG" sz="2600" kern="1200" dirty="0">
              <a:solidFill>
                <a:srgbClr val="0070C0"/>
              </a:solidFill>
            </a:rPr>
            <a:t>, които пораждат рискове, чието материализиране се засилва от силната зависимост на българската икономика от влошаващата се външна среда през 2018 г.</a:t>
          </a:r>
          <a:endParaRPr lang="en-US" sz="2600" kern="1200" dirty="0">
            <a:solidFill>
              <a:srgbClr val="0070C0"/>
            </a:solidFill>
          </a:endParaRPr>
        </a:p>
      </dsp:txBody>
      <dsp:txXfrm>
        <a:off x="0" y="0"/>
        <a:ext cx="10972800" cy="2312987"/>
      </dsp:txXfrm>
    </dsp:sp>
    <dsp:sp modelId="{B7C0A4FA-9B68-4C3F-A0F1-D8D677D858BD}">
      <dsp:nvSpPr>
        <dsp:cNvPr id="0" name=""/>
        <dsp:cNvSpPr/>
      </dsp:nvSpPr>
      <dsp:spPr>
        <a:xfrm>
          <a:off x="0" y="2312987"/>
          <a:ext cx="10972800" cy="0"/>
        </a:xfrm>
        <a:prstGeom prst="line">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40222E-8ADA-4433-B2FA-AA113F034426}">
      <dsp:nvSpPr>
        <dsp:cNvPr id="0" name=""/>
        <dsp:cNvSpPr/>
      </dsp:nvSpPr>
      <dsp:spPr>
        <a:xfrm>
          <a:off x="0" y="2312987"/>
          <a:ext cx="10972800" cy="2312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bg-BG" sz="2600" kern="1200" dirty="0">
              <a:solidFill>
                <a:srgbClr val="0070C0"/>
              </a:solidFill>
            </a:rPr>
            <a:t>Дори и да не се влошава външната среда, българската икономика се забавя поради структурни проблеми.</a:t>
          </a:r>
          <a:endParaRPr lang="en-US" sz="2600" kern="1200" dirty="0">
            <a:solidFill>
              <a:srgbClr val="0070C0"/>
            </a:solidFill>
          </a:endParaRPr>
        </a:p>
      </dsp:txBody>
      <dsp:txXfrm>
        <a:off x="0" y="2312987"/>
        <a:ext cx="10972800" cy="23129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8DA3F-338B-4027-991B-1D2088A8DAED}">
      <dsp:nvSpPr>
        <dsp:cNvPr id="0" name=""/>
        <dsp:cNvSpPr/>
      </dsp:nvSpPr>
      <dsp:spPr>
        <a:xfrm>
          <a:off x="0" y="0"/>
          <a:ext cx="10972800" cy="0"/>
        </a:xfrm>
        <a:prstGeom prst="line">
          <a:avLst/>
        </a:prstGeom>
        <a:solidFill>
          <a:schemeClr val="lt1">
            <a:hueOff val="0"/>
            <a:satOff val="0"/>
            <a:lumOff val="0"/>
            <a:alphaOff val="0"/>
          </a:schemeClr>
        </a:solidFill>
        <a:ln w="48000" cap="flat" cmpd="thickThin"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04DE47-E195-4815-B06B-FEFE42944623}">
      <dsp:nvSpPr>
        <dsp:cNvPr id="0" name=""/>
        <dsp:cNvSpPr/>
      </dsp:nvSpPr>
      <dsp:spPr>
        <a:xfrm>
          <a:off x="0" y="0"/>
          <a:ext cx="10972800" cy="578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bg-BG" sz="1700" kern="1200">
              <a:solidFill>
                <a:schemeClr val="accent5">
                  <a:lumMod val="75000"/>
                </a:schemeClr>
              </a:solidFill>
            </a:rPr>
            <a:t>Нарастваща зависимост на българската икономика от динамиката на европейската икономика;</a:t>
          </a:r>
          <a:endParaRPr lang="en-US" sz="1700" kern="1200">
            <a:solidFill>
              <a:schemeClr val="accent5">
                <a:lumMod val="75000"/>
              </a:schemeClr>
            </a:solidFill>
          </a:endParaRPr>
        </a:p>
      </dsp:txBody>
      <dsp:txXfrm>
        <a:off x="0" y="0"/>
        <a:ext cx="10972800" cy="578246"/>
      </dsp:txXfrm>
    </dsp:sp>
    <dsp:sp modelId="{E8F14D9D-5E91-4D8D-89EF-0F5AC0DECB7D}">
      <dsp:nvSpPr>
        <dsp:cNvPr id="0" name=""/>
        <dsp:cNvSpPr/>
      </dsp:nvSpPr>
      <dsp:spPr>
        <a:xfrm>
          <a:off x="0" y="578246"/>
          <a:ext cx="10972800" cy="0"/>
        </a:xfrm>
        <a:prstGeom prst="line">
          <a:avLst/>
        </a:prstGeom>
        <a:solidFill>
          <a:schemeClr val="lt1">
            <a:hueOff val="0"/>
            <a:satOff val="0"/>
            <a:lumOff val="0"/>
            <a:alphaOff val="0"/>
          </a:schemeClr>
        </a:solidFill>
        <a:ln w="48000" cap="flat" cmpd="thickThin"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48B9A8-42BE-44D9-A057-3543760E384C}">
      <dsp:nvSpPr>
        <dsp:cNvPr id="0" name=""/>
        <dsp:cNvSpPr/>
      </dsp:nvSpPr>
      <dsp:spPr>
        <a:xfrm>
          <a:off x="0" y="578246"/>
          <a:ext cx="10972800" cy="578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bg-BG" sz="1700" kern="1200">
              <a:solidFill>
                <a:schemeClr val="accent5">
                  <a:lumMod val="75000"/>
                </a:schemeClr>
              </a:solidFill>
            </a:rPr>
            <a:t>Нисък, неустойчив и небалансиран икономически растеж;</a:t>
          </a:r>
          <a:endParaRPr lang="en-US" sz="1700" kern="1200">
            <a:solidFill>
              <a:schemeClr val="accent5">
                <a:lumMod val="75000"/>
              </a:schemeClr>
            </a:solidFill>
          </a:endParaRPr>
        </a:p>
      </dsp:txBody>
      <dsp:txXfrm>
        <a:off x="0" y="578246"/>
        <a:ext cx="10972800" cy="578246"/>
      </dsp:txXfrm>
    </dsp:sp>
    <dsp:sp modelId="{9F14EDBD-36E5-4D10-9550-9A7EBD8BF0DB}">
      <dsp:nvSpPr>
        <dsp:cNvPr id="0" name=""/>
        <dsp:cNvSpPr/>
      </dsp:nvSpPr>
      <dsp:spPr>
        <a:xfrm>
          <a:off x="0" y="1156493"/>
          <a:ext cx="10972800" cy="0"/>
        </a:xfrm>
        <a:prstGeom prst="line">
          <a:avLst/>
        </a:prstGeom>
        <a:solidFill>
          <a:schemeClr val="lt1">
            <a:hueOff val="0"/>
            <a:satOff val="0"/>
            <a:lumOff val="0"/>
            <a:alphaOff val="0"/>
          </a:schemeClr>
        </a:solidFill>
        <a:ln w="48000" cap="flat" cmpd="thickThin"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115B52-52DA-4EC9-A34C-95EB20A2AB9B}">
      <dsp:nvSpPr>
        <dsp:cNvPr id="0" name=""/>
        <dsp:cNvSpPr/>
      </dsp:nvSpPr>
      <dsp:spPr>
        <a:xfrm>
          <a:off x="0" y="1156493"/>
          <a:ext cx="10972800" cy="578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bg-BG" sz="1700" kern="1200">
              <a:solidFill>
                <a:schemeClr val="accent5">
                  <a:lumMod val="75000"/>
                </a:schemeClr>
              </a:solidFill>
            </a:rPr>
            <a:t>Критично ниски вътрешни и чуждестранни инвестиции и приоритетното им насочване към нетъргуемия сектор на икономиката;</a:t>
          </a:r>
          <a:endParaRPr lang="en-US" sz="1700" kern="1200">
            <a:solidFill>
              <a:schemeClr val="accent5">
                <a:lumMod val="75000"/>
              </a:schemeClr>
            </a:solidFill>
          </a:endParaRPr>
        </a:p>
      </dsp:txBody>
      <dsp:txXfrm>
        <a:off x="0" y="1156493"/>
        <a:ext cx="10972800" cy="578246"/>
      </dsp:txXfrm>
    </dsp:sp>
    <dsp:sp modelId="{D08BF03E-871B-42DB-8BB7-7789E664D0D8}">
      <dsp:nvSpPr>
        <dsp:cNvPr id="0" name=""/>
        <dsp:cNvSpPr/>
      </dsp:nvSpPr>
      <dsp:spPr>
        <a:xfrm>
          <a:off x="0" y="1734740"/>
          <a:ext cx="10972800" cy="0"/>
        </a:xfrm>
        <a:prstGeom prst="line">
          <a:avLst/>
        </a:prstGeom>
        <a:solidFill>
          <a:schemeClr val="lt1">
            <a:hueOff val="0"/>
            <a:satOff val="0"/>
            <a:lumOff val="0"/>
            <a:alphaOff val="0"/>
          </a:schemeClr>
        </a:solidFill>
        <a:ln w="48000" cap="flat" cmpd="thickThin"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F0D755-C6F7-4842-9676-9A0E3E8F9C00}">
      <dsp:nvSpPr>
        <dsp:cNvPr id="0" name=""/>
        <dsp:cNvSpPr/>
      </dsp:nvSpPr>
      <dsp:spPr>
        <a:xfrm>
          <a:off x="0" y="1734740"/>
          <a:ext cx="10972800" cy="578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bg-BG" sz="1700" kern="1200">
              <a:solidFill>
                <a:schemeClr val="accent5">
                  <a:lumMod val="75000"/>
                </a:schemeClr>
              </a:solidFill>
            </a:rPr>
            <a:t>Свиване на фирмената печалба и разполагаемия доход за инвестиране;</a:t>
          </a:r>
          <a:endParaRPr lang="en-US" sz="1700" kern="1200">
            <a:solidFill>
              <a:schemeClr val="accent5">
                <a:lumMod val="75000"/>
              </a:schemeClr>
            </a:solidFill>
          </a:endParaRPr>
        </a:p>
      </dsp:txBody>
      <dsp:txXfrm>
        <a:off x="0" y="1734740"/>
        <a:ext cx="10972800" cy="578246"/>
      </dsp:txXfrm>
    </dsp:sp>
    <dsp:sp modelId="{FA76D3AF-9BDB-42ED-B55C-10308C63C050}">
      <dsp:nvSpPr>
        <dsp:cNvPr id="0" name=""/>
        <dsp:cNvSpPr/>
      </dsp:nvSpPr>
      <dsp:spPr>
        <a:xfrm>
          <a:off x="0" y="2312987"/>
          <a:ext cx="10972800" cy="0"/>
        </a:xfrm>
        <a:prstGeom prst="line">
          <a:avLst/>
        </a:prstGeom>
        <a:solidFill>
          <a:schemeClr val="lt1">
            <a:hueOff val="0"/>
            <a:satOff val="0"/>
            <a:lumOff val="0"/>
            <a:alphaOff val="0"/>
          </a:schemeClr>
        </a:solidFill>
        <a:ln w="48000" cap="flat" cmpd="thickThin"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C039AD-7051-4678-885C-B7D9BB669E56}">
      <dsp:nvSpPr>
        <dsp:cNvPr id="0" name=""/>
        <dsp:cNvSpPr/>
      </dsp:nvSpPr>
      <dsp:spPr>
        <a:xfrm>
          <a:off x="0" y="2312987"/>
          <a:ext cx="10972800" cy="578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bg-BG" sz="1700" kern="1200">
              <a:solidFill>
                <a:schemeClr val="accent5">
                  <a:lumMod val="75000"/>
                </a:schemeClr>
              </a:solidFill>
            </a:rPr>
            <a:t>Слаба кредитна активност в нефинансовия сектор;</a:t>
          </a:r>
          <a:endParaRPr lang="en-US" sz="1700" kern="1200">
            <a:solidFill>
              <a:schemeClr val="accent5">
                <a:lumMod val="75000"/>
              </a:schemeClr>
            </a:solidFill>
          </a:endParaRPr>
        </a:p>
      </dsp:txBody>
      <dsp:txXfrm>
        <a:off x="0" y="2312987"/>
        <a:ext cx="10972800" cy="578246"/>
      </dsp:txXfrm>
    </dsp:sp>
    <dsp:sp modelId="{7C6230C2-A6BF-43DE-AFF2-2B2396DC0B9F}">
      <dsp:nvSpPr>
        <dsp:cNvPr id="0" name=""/>
        <dsp:cNvSpPr/>
      </dsp:nvSpPr>
      <dsp:spPr>
        <a:xfrm>
          <a:off x="0" y="2891234"/>
          <a:ext cx="10972800" cy="0"/>
        </a:xfrm>
        <a:prstGeom prst="line">
          <a:avLst/>
        </a:prstGeom>
        <a:solidFill>
          <a:schemeClr val="lt1">
            <a:hueOff val="0"/>
            <a:satOff val="0"/>
            <a:lumOff val="0"/>
            <a:alphaOff val="0"/>
          </a:schemeClr>
        </a:solidFill>
        <a:ln w="48000" cap="flat" cmpd="thickThin"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889BDE-1D1D-4983-BE70-0549DA85BC17}">
      <dsp:nvSpPr>
        <dsp:cNvPr id="0" name=""/>
        <dsp:cNvSpPr/>
      </dsp:nvSpPr>
      <dsp:spPr>
        <a:xfrm>
          <a:off x="0" y="2891234"/>
          <a:ext cx="10972800" cy="578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bg-BG" sz="1700" kern="1200">
              <a:solidFill>
                <a:schemeClr val="accent5">
                  <a:lumMod val="75000"/>
                </a:schemeClr>
              </a:solidFill>
            </a:rPr>
            <a:t>Намаляване на заетите лица и влошаване на отрасловата структура на заетостта;</a:t>
          </a:r>
          <a:endParaRPr lang="en-US" sz="1700" kern="1200">
            <a:solidFill>
              <a:schemeClr val="accent5">
                <a:lumMod val="75000"/>
              </a:schemeClr>
            </a:solidFill>
          </a:endParaRPr>
        </a:p>
      </dsp:txBody>
      <dsp:txXfrm>
        <a:off x="0" y="2891234"/>
        <a:ext cx="10972800" cy="578246"/>
      </dsp:txXfrm>
    </dsp:sp>
    <dsp:sp modelId="{6EA2869D-8A6D-4905-A03A-B36098B95B92}">
      <dsp:nvSpPr>
        <dsp:cNvPr id="0" name=""/>
        <dsp:cNvSpPr/>
      </dsp:nvSpPr>
      <dsp:spPr>
        <a:xfrm>
          <a:off x="0" y="3469481"/>
          <a:ext cx="10972800" cy="0"/>
        </a:xfrm>
        <a:prstGeom prst="line">
          <a:avLst/>
        </a:prstGeom>
        <a:solidFill>
          <a:schemeClr val="lt1">
            <a:hueOff val="0"/>
            <a:satOff val="0"/>
            <a:lumOff val="0"/>
            <a:alphaOff val="0"/>
          </a:schemeClr>
        </a:solidFill>
        <a:ln w="48000" cap="flat" cmpd="thickThin"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203F78-56CA-4E7E-8F58-27246DB94A51}">
      <dsp:nvSpPr>
        <dsp:cNvPr id="0" name=""/>
        <dsp:cNvSpPr/>
      </dsp:nvSpPr>
      <dsp:spPr>
        <a:xfrm>
          <a:off x="0" y="3469481"/>
          <a:ext cx="10972800" cy="578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bg-BG" sz="1700" kern="1200">
              <a:solidFill>
                <a:schemeClr val="accent5">
                  <a:lumMod val="75000"/>
                </a:schemeClr>
              </a:solidFill>
            </a:rPr>
            <a:t>Натрупване на значителни задължения в държавните предприятия, общините и нереформираните сектори с преобладаваща държавна собственост.</a:t>
          </a:r>
          <a:endParaRPr lang="en-US" sz="1700" kern="1200">
            <a:solidFill>
              <a:schemeClr val="accent5">
                <a:lumMod val="75000"/>
              </a:schemeClr>
            </a:solidFill>
          </a:endParaRPr>
        </a:p>
      </dsp:txBody>
      <dsp:txXfrm>
        <a:off x="0" y="3469481"/>
        <a:ext cx="10972800" cy="578246"/>
      </dsp:txXfrm>
    </dsp:sp>
    <dsp:sp modelId="{644457BB-361F-412C-B6F9-39528FE78A0A}">
      <dsp:nvSpPr>
        <dsp:cNvPr id="0" name=""/>
        <dsp:cNvSpPr/>
      </dsp:nvSpPr>
      <dsp:spPr>
        <a:xfrm>
          <a:off x="0" y="4047728"/>
          <a:ext cx="10972800" cy="0"/>
        </a:xfrm>
        <a:prstGeom prst="line">
          <a:avLst/>
        </a:prstGeom>
        <a:solidFill>
          <a:schemeClr val="lt1">
            <a:hueOff val="0"/>
            <a:satOff val="0"/>
            <a:lumOff val="0"/>
            <a:alphaOff val="0"/>
          </a:schemeClr>
        </a:solidFill>
        <a:ln w="48000" cap="flat" cmpd="thickThin"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2B884A-E4B1-4D18-9857-BF258AC0BA20}">
      <dsp:nvSpPr>
        <dsp:cNvPr id="0" name=""/>
        <dsp:cNvSpPr/>
      </dsp:nvSpPr>
      <dsp:spPr>
        <a:xfrm>
          <a:off x="0" y="4047728"/>
          <a:ext cx="10972800" cy="578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bg-BG" sz="1700" kern="1200">
              <a:solidFill>
                <a:schemeClr val="accent5">
                  <a:lumMod val="75000"/>
                </a:schemeClr>
              </a:solidFill>
            </a:rPr>
            <a:t>ВМ </a:t>
          </a:r>
          <a:r>
            <a:rPr lang="en-GB" sz="1700" kern="1200">
              <a:solidFill>
                <a:schemeClr val="accent5">
                  <a:lumMod val="75000"/>
                </a:schemeClr>
              </a:solidFill>
            </a:rPr>
            <a:t>II </a:t>
          </a:r>
          <a:r>
            <a:rPr lang="bg-BG" sz="1700" kern="1200">
              <a:solidFill>
                <a:schemeClr val="accent5">
                  <a:lumMod val="75000"/>
                </a:schemeClr>
              </a:solidFill>
            </a:rPr>
            <a:t>?!</a:t>
          </a:r>
          <a:endParaRPr lang="en-US" sz="1700" kern="1200">
            <a:solidFill>
              <a:schemeClr val="accent5">
                <a:lumMod val="75000"/>
              </a:schemeClr>
            </a:solidFill>
          </a:endParaRPr>
        </a:p>
      </dsp:txBody>
      <dsp:txXfrm>
        <a:off x="0" y="4047728"/>
        <a:ext cx="10972800" cy="5782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798648-5F36-4944-9588-952124958F72}">
      <dsp:nvSpPr>
        <dsp:cNvPr id="0" name=""/>
        <dsp:cNvSpPr/>
      </dsp:nvSpPr>
      <dsp:spPr>
        <a:xfrm>
          <a:off x="0" y="10967"/>
          <a:ext cx="10972800" cy="1105649"/>
        </a:xfrm>
        <a:prstGeom prst="roundRect">
          <a:avLst/>
        </a:prstGeom>
        <a:solidFill>
          <a:schemeClr val="lt1">
            <a:hueOff val="0"/>
            <a:satOff val="0"/>
            <a:lumOff val="0"/>
            <a:alphaOff val="0"/>
          </a:schemeClr>
        </a:solidFill>
        <a:ln w="48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bg-BG" sz="2100" kern="1200" dirty="0"/>
            <a:t>Марио Драги: От 1970 г. насам в ЕС е имало 50 случая на забавяния на икономическия растеж в среда на висока икономическа активност като цяло </a:t>
          </a:r>
          <a:br>
            <a:rPr lang="bg-BG" sz="2100" kern="1200" dirty="0"/>
          </a:br>
          <a:r>
            <a:rPr lang="bg-BG" sz="2100" kern="1200" dirty="0"/>
            <a:t>(</a:t>
          </a:r>
          <a:r>
            <a:rPr lang="en-GB" sz="2100" kern="1200" dirty="0"/>
            <a:t>soft patch</a:t>
          </a:r>
          <a:r>
            <a:rPr lang="bg-BG" sz="2100" kern="1200" dirty="0"/>
            <a:t>), но само четири рецесии. </a:t>
          </a:r>
          <a:endParaRPr lang="en-US" sz="2100" kern="1200" dirty="0"/>
        </a:p>
      </dsp:txBody>
      <dsp:txXfrm>
        <a:off x="53973" y="64940"/>
        <a:ext cx="10864854" cy="997703"/>
      </dsp:txXfrm>
    </dsp:sp>
    <dsp:sp modelId="{47E5D519-CC41-4D88-9E9B-3978EFFEB067}">
      <dsp:nvSpPr>
        <dsp:cNvPr id="0" name=""/>
        <dsp:cNvSpPr/>
      </dsp:nvSpPr>
      <dsp:spPr>
        <a:xfrm>
          <a:off x="0" y="1177097"/>
          <a:ext cx="10972800" cy="1105649"/>
        </a:xfrm>
        <a:prstGeom prst="roundRect">
          <a:avLst/>
        </a:prstGeom>
        <a:solidFill>
          <a:schemeClr val="lt1">
            <a:hueOff val="0"/>
            <a:satOff val="0"/>
            <a:lumOff val="0"/>
            <a:alphaOff val="0"/>
          </a:schemeClr>
        </a:solidFill>
        <a:ln w="48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bg-BG" sz="2100" kern="1200"/>
            <a:t>Към момента водещите международни институции прогнозират </a:t>
          </a:r>
          <a:r>
            <a:rPr lang="bg-BG" sz="2100" b="1" i="1" kern="1200"/>
            <a:t>забавяне, но не и изпадане в рецесия</a:t>
          </a:r>
          <a:r>
            <a:rPr lang="bg-BG" sz="2100" kern="1200"/>
            <a:t> като рисковете и пред двата сценария за икономическо развитие са по-скоро балансирани. </a:t>
          </a:r>
          <a:endParaRPr lang="en-US" sz="2100" kern="1200"/>
        </a:p>
      </dsp:txBody>
      <dsp:txXfrm>
        <a:off x="53973" y="1231070"/>
        <a:ext cx="10864854" cy="997703"/>
      </dsp:txXfrm>
    </dsp:sp>
    <dsp:sp modelId="{4EE7CE34-9D89-4341-A3EA-B43D426B83B1}">
      <dsp:nvSpPr>
        <dsp:cNvPr id="0" name=""/>
        <dsp:cNvSpPr/>
      </dsp:nvSpPr>
      <dsp:spPr>
        <a:xfrm>
          <a:off x="0" y="2343227"/>
          <a:ext cx="10972800" cy="1105649"/>
        </a:xfrm>
        <a:prstGeom prst="roundRect">
          <a:avLst/>
        </a:prstGeom>
        <a:solidFill>
          <a:schemeClr val="lt1">
            <a:hueOff val="0"/>
            <a:satOff val="0"/>
            <a:lumOff val="0"/>
            <a:alphaOff val="0"/>
          </a:schemeClr>
        </a:solidFill>
        <a:ln w="48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bg-BG" sz="2100" kern="1200"/>
            <a:t>Амбициозни плановете на редица правителства за насърчаване на икономическия растеж </a:t>
          </a:r>
          <a:r>
            <a:rPr lang="en-GB" sz="2100" kern="1200"/>
            <a:t>(</a:t>
          </a:r>
          <a:r>
            <a:rPr lang="bg-BG" sz="2100" kern="1200"/>
            <a:t>в частност немското правителство инициира пакет от фискални стимули</a:t>
          </a:r>
          <a:r>
            <a:rPr lang="en-GB" sz="2100" kern="1200"/>
            <a:t>)</a:t>
          </a:r>
          <a:r>
            <a:rPr lang="bg-BG" sz="2100" kern="1200"/>
            <a:t>. </a:t>
          </a:r>
          <a:endParaRPr lang="en-US" sz="2100" kern="1200"/>
        </a:p>
      </dsp:txBody>
      <dsp:txXfrm>
        <a:off x="53973" y="2397200"/>
        <a:ext cx="10864854" cy="997703"/>
      </dsp:txXfrm>
    </dsp:sp>
    <dsp:sp modelId="{D708FB4F-1ABE-4559-9EC0-A1FD568AF1C2}">
      <dsp:nvSpPr>
        <dsp:cNvPr id="0" name=""/>
        <dsp:cNvSpPr/>
      </dsp:nvSpPr>
      <dsp:spPr>
        <a:xfrm>
          <a:off x="0" y="3509357"/>
          <a:ext cx="10972800" cy="1105649"/>
        </a:xfrm>
        <a:prstGeom prst="roundRect">
          <a:avLst/>
        </a:prstGeom>
        <a:solidFill>
          <a:schemeClr val="lt1">
            <a:hueOff val="0"/>
            <a:satOff val="0"/>
            <a:lumOff val="0"/>
            <a:alphaOff val="0"/>
          </a:schemeClr>
        </a:solidFill>
        <a:ln w="48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bg-BG" sz="2100" kern="1200"/>
            <a:t>Ниската цена на финансовия ресурс през последните години създава възможности и за по-амбициозни програми за ускоряване на икономическия растеж.  </a:t>
          </a:r>
          <a:endParaRPr lang="en-US" sz="2100" kern="1200"/>
        </a:p>
      </dsp:txBody>
      <dsp:txXfrm>
        <a:off x="53973" y="3563330"/>
        <a:ext cx="10864854" cy="9977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66BB4-510B-4C5C-8AE0-14B860BD2CF2}">
      <dsp:nvSpPr>
        <dsp:cNvPr id="0" name=""/>
        <dsp:cNvSpPr/>
      </dsp:nvSpPr>
      <dsp:spPr>
        <a:xfrm>
          <a:off x="0" y="39359"/>
          <a:ext cx="10972800" cy="2226107"/>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bg-BG" sz="3300" kern="1200"/>
            <a:t>При последната криза оттеглянето на значими финансови потоци беше основен канал за пренос на кризата </a:t>
          </a:r>
          <a:r>
            <a:rPr lang="en-GB" sz="3300" kern="1200"/>
            <a:t>(</a:t>
          </a:r>
          <a:r>
            <a:rPr lang="bg-BG" sz="3300" kern="1200"/>
            <a:t>холандска болест</a:t>
          </a:r>
          <a:r>
            <a:rPr lang="en-GB" sz="3300" kern="1200"/>
            <a:t>)</a:t>
          </a:r>
          <a:r>
            <a:rPr lang="bg-BG" sz="3300" kern="1200"/>
            <a:t>. </a:t>
          </a:r>
          <a:endParaRPr lang="en-US" sz="3300" kern="1200"/>
        </a:p>
      </dsp:txBody>
      <dsp:txXfrm>
        <a:off x="108670" y="148029"/>
        <a:ext cx="10755460" cy="2008767"/>
      </dsp:txXfrm>
    </dsp:sp>
    <dsp:sp modelId="{15665DA6-D9A9-4544-89B9-A78570CE79BF}">
      <dsp:nvSpPr>
        <dsp:cNvPr id="0" name=""/>
        <dsp:cNvSpPr/>
      </dsp:nvSpPr>
      <dsp:spPr>
        <a:xfrm>
          <a:off x="0" y="2360507"/>
          <a:ext cx="10972800" cy="2226107"/>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bg-BG" sz="3300" kern="1200"/>
            <a:t>Намаляване на зависимостта от външно финансиране, но </a:t>
          </a:r>
          <a:r>
            <a:rPr lang="bg-BG" sz="3300" i="1" kern="1200"/>
            <a:t>недостатъчните в количествено и качествено отношение инвестиции са в основата на забавянето на икономиката. </a:t>
          </a:r>
          <a:endParaRPr lang="en-US" sz="3300" kern="1200"/>
        </a:p>
      </dsp:txBody>
      <dsp:txXfrm>
        <a:off x="108670" y="2469177"/>
        <a:ext cx="10755460" cy="20087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58C7E-5FAE-40F1-B61C-90C190BD1C4B}">
      <dsp:nvSpPr>
        <dsp:cNvPr id="0" name=""/>
        <dsp:cNvSpPr/>
      </dsp:nvSpPr>
      <dsp:spPr>
        <a:xfrm>
          <a:off x="0" y="2258"/>
          <a:ext cx="10972800" cy="0"/>
        </a:xfrm>
        <a:prstGeom prst="line">
          <a:avLst/>
        </a:prstGeom>
        <a:solidFill>
          <a:schemeClr val="lt1">
            <a:hueOff val="0"/>
            <a:satOff val="0"/>
            <a:lumOff val="0"/>
            <a:alphaOff val="0"/>
          </a:schemeClr>
        </a:solidFill>
        <a:ln w="48000" cap="flat" cmpd="thickThin"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E1782A-33B3-447B-8D66-B18A88F8989D}">
      <dsp:nvSpPr>
        <dsp:cNvPr id="0" name=""/>
        <dsp:cNvSpPr/>
      </dsp:nvSpPr>
      <dsp:spPr>
        <a:xfrm>
          <a:off x="0" y="2258"/>
          <a:ext cx="10972800" cy="1540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bg-BG" sz="2500" i="1" kern="1200">
              <a:solidFill>
                <a:schemeClr val="accent6">
                  <a:lumMod val="75000"/>
                </a:schemeClr>
              </a:solidFill>
            </a:rPr>
            <a:t>Към края на 2018 г. няма ясни сигнали за окончателно обръщане на фазата на икономическия цикъл, но се наблюдава забавяне на темповете на икономически растеж. </a:t>
          </a:r>
          <a:endParaRPr lang="en-US" sz="2500" kern="1200">
            <a:solidFill>
              <a:schemeClr val="accent6">
                <a:lumMod val="75000"/>
              </a:schemeClr>
            </a:solidFill>
          </a:endParaRPr>
        </a:p>
      </dsp:txBody>
      <dsp:txXfrm>
        <a:off x="0" y="2258"/>
        <a:ext cx="10972800" cy="1540485"/>
      </dsp:txXfrm>
    </dsp:sp>
    <dsp:sp modelId="{BF71FEF1-2E26-4FDD-B05D-5F6C32FB1668}">
      <dsp:nvSpPr>
        <dsp:cNvPr id="0" name=""/>
        <dsp:cNvSpPr/>
      </dsp:nvSpPr>
      <dsp:spPr>
        <a:xfrm>
          <a:off x="0" y="1542744"/>
          <a:ext cx="10972800" cy="0"/>
        </a:xfrm>
        <a:prstGeom prst="line">
          <a:avLst/>
        </a:prstGeom>
        <a:solidFill>
          <a:schemeClr val="lt1">
            <a:hueOff val="0"/>
            <a:satOff val="0"/>
            <a:lumOff val="0"/>
            <a:alphaOff val="0"/>
          </a:schemeClr>
        </a:solidFill>
        <a:ln w="48000" cap="flat" cmpd="thickThin"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48B983-7BB5-4F1A-9D43-5E49EBF0930F}">
      <dsp:nvSpPr>
        <dsp:cNvPr id="0" name=""/>
        <dsp:cNvSpPr/>
      </dsp:nvSpPr>
      <dsp:spPr>
        <a:xfrm>
          <a:off x="0" y="1542744"/>
          <a:ext cx="10972800" cy="1540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bg-BG" sz="2500" kern="1200" dirty="0">
              <a:solidFill>
                <a:schemeClr val="accent2">
                  <a:lumMod val="75000"/>
                </a:schemeClr>
              </a:solidFill>
            </a:rPr>
            <a:t>Сближаване между темпа на прираст на реалния и потенциалния БВП през 2018 г., подобно на 2008 г., но с разликата, че тогава са налице много по-високи темпове на прираст и на реалния (7.3% през 2017 г. и 6.0% през 2008 г.), и на потенциалния БВП (респективно 5.6 и 5.2%)</a:t>
          </a:r>
          <a:endParaRPr lang="en-US" sz="2500" kern="1200" dirty="0">
            <a:solidFill>
              <a:schemeClr val="accent2">
                <a:lumMod val="75000"/>
              </a:schemeClr>
            </a:solidFill>
          </a:endParaRPr>
        </a:p>
      </dsp:txBody>
      <dsp:txXfrm>
        <a:off x="0" y="1542744"/>
        <a:ext cx="10972800" cy="1540485"/>
      </dsp:txXfrm>
    </dsp:sp>
    <dsp:sp modelId="{D0F0D8C0-2D82-4629-849B-7A349A5BE073}">
      <dsp:nvSpPr>
        <dsp:cNvPr id="0" name=""/>
        <dsp:cNvSpPr/>
      </dsp:nvSpPr>
      <dsp:spPr>
        <a:xfrm>
          <a:off x="0" y="3083230"/>
          <a:ext cx="10972800" cy="0"/>
        </a:xfrm>
        <a:prstGeom prst="line">
          <a:avLst/>
        </a:prstGeom>
        <a:solidFill>
          <a:schemeClr val="lt1">
            <a:hueOff val="0"/>
            <a:satOff val="0"/>
            <a:lumOff val="0"/>
            <a:alphaOff val="0"/>
          </a:schemeClr>
        </a:solidFill>
        <a:ln w="48000" cap="flat" cmpd="thickThin"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206202-2433-4881-B9FE-0CB2F2065452}">
      <dsp:nvSpPr>
        <dsp:cNvPr id="0" name=""/>
        <dsp:cNvSpPr/>
      </dsp:nvSpPr>
      <dsp:spPr>
        <a:xfrm>
          <a:off x="0" y="3083230"/>
          <a:ext cx="10972800" cy="1540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bg-BG" sz="3200" b="1" i="1" kern="1200" dirty="0">
              <a:solidFill>
                <a:schemeClr val="accent3">
                  <a:lumMod val="75000"/>
                </a:schemeClr>
              </a:solidFill>
              <a:effectLst>
                <a:outerShdw blurRad="38100" dist="38100" dir="2700000" algn="tl">
                  <a:srgbClr val="000000">
                    <a:alpha val="43137"/>
                  </a:srgbClr>
                </a:outerShdw>
              </a:effectLst>
            </a:rPr>
            <a:t>Недостатъчен икономически растеж!</a:t>
          </a:r>
          <a:endParaRPr lang="en-US" sz="3200" b="1" kern="1200" dirty="0">
            <a:solidFill>
              <a:schemeClr val="accent3">
                <a:lumMod val="75000"/>
              </a:schemeClr>
            </a:solidFill>
            <a:effectLst>
              <a:outerShdw blurRad="38100" dist="38100" dir="2700000" algn="tl">
                <a:srgbClr val="000000">
                  <a:alpha val="43137"/>
                </a:srgbClr>
              </a:outerShdw>
            </a:effectLst>
          </a:endParaRPr>
        </a:p>
      </dsp:txBody>
      <dsp:txXfrm>
        <a:off x="0" y="3083230"/>
        <a:ext cx="10972800" cy="154048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6.xml.rels><?xml version="1.0" encoding="UTF-8" standalone="yes"?>
<Relationships xmlns="http://schemas.openxmlformats.org/package/2006/relationships"><Relationship Id="rId1" Type="http://schemas.openxmlformats.org/officeDocument/2006/relationships/image" Target="../media/image3.png"/></Relationships>
</file>

<file path=ppt/drawings/drawing1.xml><?xml version="1.0" encoding="utf-8"?>
<c:userShapes xmlns:c="http://schemas.openxmlformats.org/drawingml/2006/chart">
  <cdr:relSizeAnchor xmlns:cdr="http://schemas.openxmlformats.org/drawingml/2006/chartDrawing">
    <cdr:from>
      <cdr:x>0.12042</cdr:x>
      <cdr:y>0.03861</cdr:y>
    </cdr:from>
    <cdr:to>
      <cdr:x>0.30366</cdr:x>
      <cdr:y>0.139</cdr:y>
    </cdr:to>
    <cdr:sp macro="" textlink="">
      <cdr:nvSpPr>
        <cdr:cNvPr id="2" name="TextBox 1">
          <a:extLst xmlns:a="http://schemas.openxmlformats.org/drawingml/2006/main">
            <a:ext uri="{FF2B5EF4-FFF2-40B4-BE49-F238E27FC236}">
              <a16:creationId xmlns:a16="http://schemas.microsoft.com/office/drawing/2014/main" id="{64E568B0-7455-4341-93C5-78A635EE9601}"/>
            </a:ext>
          </a:extLst>
        </cdr:cNvPr>
        <cdr:cNvSpPr txBox="1"/>
      </cdr:nvSpPr>
      <cdr:spPr>
        <a:xfrm xmlns:a="http://schemas.openxmlformats.org/drawingml/2006/main">
          <a:off x="438150" y="95251"/>
          <a:ext cx="666750"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bg-BG" sz="1100"/>
            <a:t>износ</a:t>
          </a:r>
          <a:endParaRPr lang="en-US" sz="1100"/>
        </a:p>
      </cdr:txBody>
    </cdr:sp>
  </cdr:relSizeAnchor>
</c:userShapes>
</file>

<file path=ppt/drawings/drawing10.xml><?xml version="1.0" encoding="utf-8"?>
<c:userShapes xmlns:c="http://schemas.openxmlformats.org/drawingml/2006/chart">
  <cdr:relSizeAnchor xmlns:cdr="http://schemas.openxmlformats.org/drawingml/2006/chartDrawing">
    <cdr:from>
      <cdr:x>0.39933</cdr:x>
      <cdr:y>0.52092</cdr:y>
    </cdr:from>
    <cdr:to>
      <cdr:x>0.51606</cdr:x>
      <cdr:y>0.61313</cdr:y>
    </cdr:to>
    <cdr:sp macro="" textlink="">
      <cdr:nvSpPr>
        <cdr:cNvPr id="8" name="TextBox 7">
          <a:extLst xmlns:a="http://schemas.openxmlformats.org/drawingml/2006/main">
            <a:ext uri="{FF2B5EF4-FFF2-40B4-BE49-F238E27FC236}">
              <a16:creationId xmlns:a16="http://schemas.microsoft.com/office/drawing/2014/main" id="{DB3296DB-918C-4F86-99D7-740B41614B87}"/>
            </a:ext>
          </a:extLst>
        </cdr:cNvPr>
        <cdr:cNvSpPr txBox="1"/>
      </cdr:nvSpPr>
      <cdr:spPr>
        <a:xfrm xmlns:a="http://schemas.openxmlformats.org/drawingml/2006/main">
          <a:off x="2015912" y="1833384"/>
          <a:ext cx="589289" cy="3245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bg-BG" sz="800" dirty="0"/>
            <a:t>ЕС 28</a:t>
          </a:r>
        </a:p>
      </cdr:txBody>
    </cdr:sp>
  </cdr:relSizeAnchor>
  <cdr:relSizeAnchor xmlns:cdr="http://schemas.openxmlformats.org/drawingml/2006/chartDrawing">
    <cdr:from>
      <cdr:x>0.46226</cdr:x>
      <cdr:y>0.48264</cdr:y>
    </cdr:from>
    <cdr:to>
      <cdr:x>0.48912</cdr:x>
      <cdr:y>0.51827</cdr:y>
    </cdr:to>
    <cdr:cxnSp macro="">
      <cdr:nvCxnSpPr>
        <cdr:cNvPr id="10" name="Straight Arrow Connector 9">
          <a:extLst xmlns:a="http://schemas.openxmlformats.org/drawingml/2006/main">
            <a:ext uri="{FF2B5EF4-FFF2-40B4-BE49-F238E27FC236}">
              <a16:creationId xmlns:a16="http://schemas.microsoft.com/office/drawing/2014/main" id="{4DB87B62-DABC-46D3-A04E-E46BD2A45B9B}"/>
            </a:ext>
          </a:extLst>
        </cdr:cNvPr>
        <cdr:cNvCxnSpPr/>
      </cdr:nvCxnSpPr>
      <cdr:spPr>
        <a:xfrm xmlns:a="http://schemas.openxmlformats.org/drawingml/2006/main" flipV="1">
          <a:off x="2333626" y="1698663"/>
          <a:ext cx="135576" cy="125377"/>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0.1223</cdr:x>
      <cdr:y>0.50905</cdr:y>
    </cdr:from>
    <cdr:to>
      <cdr:x>0.29226</cdr:x>
      <cdr:y>0.60126</cdr:y>
    </cdr:to>
    <cdr:sp macro="" textlink="">
      <cdr:nvSpPr>
        <cdr:cNvPr id="14" name="TextBox 1">
          <a:extLst xmlns:a="http://schemas.openxmlformats.org/drawingml/2006/main">
            <a:ext uri="{FF2B5EF4-FFF2-40B4-BE49-F238E27FC236}">
              <a16:creationId xmlns:a16="http://schemas.microsoft.com/office/drawing/2014/main" id="{4E000E23-041A-417C-97D8-172D95438619}"/>
            </a:ext>
          </a:extLst>
        </cdr:cNvPr>
        <cdr:cNvSpPr txBox="1"/>
      </cdr:nvSpPr>
      <cdr:spPr>
        <a:xfrm xmlns:a="http://schemas.openxmlformats.org/drawingml/2006/main">
          <a:off x="617400" y="1791584"/>
          <a:ext cx="857984" cy="3245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България</a:t>
          </a:r>
        </a:p>
      </cdr:txBody>
    </cdr:sp>
  </cdr:relSizeAnchor>
  <cdr:relSizeAnchor xmlns:cdr="http://schemas.openxmlformats.org/drawingml/2006/chartDrawing">
    <cdr:from>
      <cdr:x>0.18077</cdr:x>
      <cdr:y>0.46019</cdr:y>
    </cdr:from>
    <cdr:to>
      <cdr:x>0.19819</cdr:x>
      <cdr:y>0.52763</cdr:y>
    </cdr:to>
    <cdr:cxnSp macro="">
      <cdr:nvCxnSpPr>
        <cdr:cNvPr id="16" name="Straight Arrow Connector 15">
          <a:extLst xmlns:a="http://schemas.openxmlformats.org/drawingml/2006/main">
            <a:ext uri="{FF2B5EF4-FFF2-40B4-BE49-F238E27FC236}">
              <a16:creationId xmlns:a16="http://schemas.microsoft.com/office/drawing/2014/main" id="{CC542681-2AC2-47ED-9D4F-453AC89F5F24}"/>
            </a:ext>
          </a:extLst>
        </cdr:cNvPr>
        <cdr:cNvCxnSpPr/>
      </cdr:nvCxnSpPr>
      <cdr:spPr>
        <a:xfrm xmlns:a="http://schemas.openxmlformats.org/drawingml/2006/main" flipV="1">
          <a:off x="912583" y="1619626"/>
          <a:ext cx="87940" cy="23737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0.26792</cdr:x>
      <cdr:y>0.15161</cdr:y>
    </cdr:from>
    <cdr:to>
      <cdr:x>0.43962</cdr:x>
      <cdr:y>0.22314</cdr:y>
    </cdr:to>
    <cdr:sp macro="" textlink="">
      <cdr:nvSpPr>
        <cdr:cNvPr id="24" name="TextBox 23">
          <a:extLst xmlns:a="http://schemas.openxmlformats.org/drawingml/2006/main">
            <a:ext uri="{FF2B5EF4-FFF2-40B4-BE49-F238E27FC236}">
              <a16:creationId xmlns:a16="http://schemas.microsoft.com/office/drawing/2014/main" id="{FD200FC0-F8FE-4C84-B179-3C44D8F1F750}"/>
            </a:ext>
          </a:extLst>
        </cdr:cNvPr>
        <cdr:cNvSpPr txBox="1"/>
      </cdr:nvSpPr>
      <cdr:spPr>
        <a:xfrm xmlns:a="http://schemas.openxmlformats.org/drawingml/2006/main">
          <a:off x="1352551" y="533587"/>
          <a:ext cx="866775" cy="2517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bg-BG" sz="800" dirty="0"/>
            <a:t>Ирландия</a:t>
          </a:r>
        </a:p>
      </cdr:txBody>
    </cdr:sp>
  </cdr:relSizeAnchor>
  <cdr:relSizeAnchor xmlns:cdr="http://schemas.openxmlformats.org/drawingml/2006/chartDrawing">
    <cdr:from>
      <cdr:x>0.70063</cdr:x>
      <cdr:y>0.21864</cdr:y>
    </cdr:from>
    <cdr:to>
      <cdr:x>0.81321</cdr:x>
      <cdr:y>0.29017</cdr:y>
    </cdr:to>
    <cdr:sp macro="" textlink="">
      <cdr:nvSpPr>
        <cdr:cNvPr id="25" name="TextBox 1">
          <a:extLst xmlns:a="http://schemas.openxmlformats.org/drawingml/2006/main">
            <a:ext uri="{FF2B5EF4-FFF2-40B4-BE49-F238E27FC236}">
              <a16:creationId xmlns:a16="http://schemas.microsoft.com/office/drawing/2014/main" id="{63129C33-5938-4E73-A536-42C93C623C87}"/>
            </a:ext>
          </a:extLst>
        </cdr:cNvPr>
        <cdr:cNvSpPr txBox="1"/>
      </cdr:nvSpPr>
      <cdr:spPr>
        <a:xfrm xmlns:a="http://schemas.openxmlformats.org/drawingml/2006/main">
          <a:off x="3536950" y="769513"/>
          <a:ext cx="568326" cy="2517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Малта</a:t>
          </a:r>
        </a:p>
      </cdr:txBody>
    </cdr:sp>
  </cdr:relSizeAnchor>
  <cdr:relSizeAnchor xmlns:cdr="http://schemas.openxmlformats.org/drawingml/2006/chartDrawing">
    <cdr:from>
      <cdr:x>0.19245</cdr:x>
      <cdr:y>0.13591</cdr:y>
    </cdr:from>
    <cdr:to>
      <cdr:x>0.25472</cdr:x>
      <cdr:y>0.16738</cdr:y>
    </cdr:to>
    <cdr:sp macro="" textlink="">
      <cdr:nvSpPr>
        <cdr:cNvPr id="26" name="TextBox 25">
          <a:extLst xmlns:a="http://schemas.openxmlformats.org/drawingml/2006/main">
            <a:ext uri="{FF2B5EF4-FFF2-40B4-BE49-F238E27FC236}">
              <a16:creationId xmlns:a16="http://schemas.microsoft.com/office/drawing/2014/main" id="{49B891A8-CD46-46CC-A23B-9C5D95622C92}"/>
            </a:ext>
          </a:extLst>
        </cdr:cNvPr>
        <cdr:cNvSpPr txBox="1"/>
      </cdr:nvSpPr>
      <cdr:spPr>
        <a:xfrm xmlns:a="http://schemas.openxmlformats.org/drawingml/2006/main">
          <a:off x="971551" y="452440"/>
          <a:ext cx="314325" cy="1047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bg-BG" sz="1100"/>
        </a:p>
      </cdr:txBody>
    </cdr:sp>
  </cdr:relSizeAnchor>
  <cdr:relSizeAnchor xmlns:cdr="http://schemas.openxmlformats.org/drawingml/2006/chartDrawing">
    <cdr:from>
      <cdr:x>0.51195</cdr:x>
      <cdr:y>0.72891</cdr:y>
    </cdr:from>
    <cdr:to>
      <cdr:x>0.63962</cdr:x>
      <cdr:y>0.82112</cdr:y>
    </cdr:to>
    <cdr:sp macro="" textlink="">
      <cdr:nvSpPr>
        <cdr:cNvPr id="28" name="TextBox 1">
          <a:extLst xmlns:a="http://schemas.openxmlformats.org/drawingml/2006/main">
            <a:ext uri="{FF2B5EF4-FFF2-40B4-BE49-F238E27FC236}">
              <a16:creationId xmlns:a16="http://schemas.microsoft.com/office/drawing/2014/main" id="{2CF85307-8FF7-4BFC-8224-E76FABB08E96}"/>
            </a:ext>
          </a:extLst>
        </cdr:cNvPr>
        <cdr:cNvSpPr txBox="1"/>
      </cdr:nvSpPr>
      <cdr:spPr>
        <a:xfrm xmlns:a="http://schemas.openxmlformats.org/drawingml/2006/main">
          <a:off x="2584450" y="2565400"/>
          <a:ext cx="644526" cy="3245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Гърция</a:t>
          </a:r>
        </a:p>
      </cdr:txBody>
    </cdr:sp>
  </cdr:relSizeAnchor>
</c:userShapes>
</file>

<file path=ppt/drawings/drawing11.xml><?xml version="1.0" encoding="utf-8"?>
<c:userShapes xmlns:c="http://schemas.openxmlformats.org/drawingml/2006/chart">
  <cdr:relSizeAnchor xmlns:cdr="http://schemas.openxmlformats.org/drawingml/2006/chartDrawing">
    <cdr:from>
      <cdr:x>0.2459</cdr:x>
      <cdr:y>0.40773</cdr:y>
    </cdr:from>
    <cdr:to>
      <cdr:x>0.40255</cdr:x>
      <cdr:y>0.47353</cdr:y>
    </cdr:to>
    <cdr:sp macro="" textlink="">
      <cdr:nvSpPr>
        <cdr:cNvPr id="2" name="TextBox 1">
          <a:extLst xmlns:a="http://schemas.openxmlformats.org/drawingml/2006/main">
            <a:ext uri="{FF2B5EF4-FFF2-40B4-BE49-F238E27FC236}">
              <a16:creationId xmlns:a16="http://schemas.microsoft.com/office/drawing/2014/main" id="{CBF28D7C-5110-4AB3-9A57-87EBE1FD2151}"/>
            </a:ext>
          </a:extLst>
        </cdr:cNvPr>
        <cdr:cNvSpPr txBox="1"/>
      </cdr:nvSpPr>
      <cdr:spPr>
        <a:xfrm xmlns:a="http://schemas.openxmlformats.org/drawingml/2006/main">
          <a:off x="1285877" y="1357313"/>
          <a:ext cx="819150"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bg-BG" sz="800" dirty="0"/>
            <a:t>България</a:t>
          </a:r>
        </a:p>
      </cdr:txBody>
    </cdr:sp>
  </cdr:relSizeAnchor>
  <cdr:relSizeAnchor xmlns:cdr="http://schemas.openxmlformats.org/drawingml/2006/chartDrawing">
    <cdr:from>
      <cdr:x>0.6691</cdr:x>
      <cdr:y>0.68765</cdr:y>
    </cdr:from>
    <cdr:to>
      <cdr:x>0.82574</cdr:x>
      <cdr:y>0.75346</cdr:y>
    </cdr:to>
    <cdr:sp macro="" textlink="">
      <cdr:nvSpPr>
        <cdr:cNvPr id="3" name="TextBox 1">
          <a:extLst xmlns:a="http://schemas.openxmlformats.org/drawingml/2006/main">
            <a:ext uri="{FF2B5EF4-FFF2-40B4-BE49-F238E27FC236}">
              <a16:creationId xmlns:a16="http://schemas.microsoft.com/office/drawing/2014/main" id="{BC391112-8A04-45C3-839A-B8B440145D82}"/>
            </a:ext>
          </a:extLst>
        </cdr:cNvPr>
        <cdr:cNvSpPr txBox="1"/>
      </cdr:nvSpPr>
      <cdr:spPr>
        <a:xfrm xmlns:a="http://schemas.openxmlformats.org/drawingml/2006/main">
          <a:off x="3498850" y="2289175"/>
          <a:ext cx="819150" cy="2190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Хърватия</a:t>
          </a:r>
        </a:p>
      </cdr:txBody>
    </cdr:sp>
  </cdr:relSizeAnchor>
  <cdr:relSizeAnchor xmlns:cdr="http://schemas.openxmlformats.org/drawingml/2006/chartDrawing">
    <cdr:from>
      <cdr:x>0.51791</cdr:x>
      <cdr:y>0.27277</cdr:y>
    </cdr:from>
    <cdr:to>
      <cdr:x>0.63752</cdr:x>
      <cdr:y>0.33906</cdr:y>
    </cdr:to>
    <cdr:sp macro="" textlink="">
      <cdr:nvSpPr>
        <cdr:cNvPr id="4" name="TextBox 1">
          <a:extLst xmlns:a="http://schemas.openxmlformats.org/drawingml/2006/main">
            <a:ext uri="{FF2B5EF4-FFF2-40B4-BE49-F238E27FC236}">
              <a16:creationId xmlns:a16="http://schemas.microsoft.com/office/drawing/2014/main" id="{E3D0641E-930B-4FAA-87E0-6FE575F6E8FD}"/>
            </a:ext>
          </a:extLst>
        </cdr:cNvPr>
        <cdr:cNvSpPr txBox="1"/>
      </cdr:nvSpPr>
      <cdr:spPr>
        <a:xfrm xmlns:a="http://schemas.openxmlformats.org/drawingml/2006/main">
          <a:off x="2708275" y="908050"/>
          <a:ext cx="625476" cy="2206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Латвия</a:t>
          </a:r>
        </a:p>
      </cdr:txBody>
    </cdr:sp>
  </cdr:relSizeAnchor>
  <cdr:relSizeAnchor xmlns:cdr="http://schemas.openxmlformats.org/drawingml/2006/chartDrawing">
    <cdr:from>
      <cdr:x>0.54523</cdr:x>
      <cdr:y>0.17263</cdr:y>
    </cdr:from>
    <cdr:to>
      <cdr:x>0.66849</cdr:x>
      <cdr:y>0.23891</cdr:y>
    </cdr:to>
    <cdr:sp macro="" textlink="">
      <cdr:nvSpPr>
        <cdr:cNvPr id="5" name="TextBox 1">
          <a:extLst xmlns:a="http://schemas.openxmlformats.org/drawingml/2006/main">
            <a:ext uri="{FF2B5EF4-FFF2-40B4-BE49-F238E27FC236}">
              <a16:creationId xmlns:a16="http://schemas.microsoft.com/office/drawing/2014/main" id="{7EB56371-E336-4249-A274-8553DA71509C}"/>
            </a:ext>
          </a:extLst>
        </cdr:cNvPr>
        <cdr:cNvSpPr txBox="1"/>
      </cdr:nvSpPr>
      <cdr:spPr>
        <a:xfrm xmlns:a="http://schemas.openxmlformats.org/drawingml/2006/main">
          <a:off x="2851150" y="574675"/>
          <a:ext cx="644526" cy="2206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Литва</a:t>
          </a:r>
        </a:p>
      </cdr:txBody>
    </cdr:sp>
  </cdr:relSizeAnchor>
  <cdr:relSizeAnchor xmlns:cdr="http://schemas.openxmlformats.org/drawingml/2006/chartDrawing">
    <cdr:from>
      <cdr:x>0.59624</cdr:x>
      <cdr:y>0.23557</cdr:y>
    </cdr:from>
    <cdr:to>
      <cdr:x>0.7541</cdr:x>
      <cdr:y>0.299</cdr:y>
    </cdr:to>
    <cdr:sp macro="" textlink="">
      <cdr:nvSpPr>
        <cdr:cNvPr id="6" name="TextBox 1">
          <a:extLst xmlns:a="http://schemas.openxmlformats.org/drawingml/2006/main">
            <a:ext uri="{FF2B5EF4-FFF2-40B4-BE49-F238E27FC236}">
              <a16:creationId xmlns:a16="http://schemas.microsoft.com/office/drawing/2014/main" id="{192F7898-DF70-45CB-8CC9-99D9B1AA8D69}"/>
            </a:ext>
          </a:extLst>
        </cdr:cNvPr>
        <cdr:cNvSpPr txBox="1"/>
      </cdr:nvSpPr>
      <cdr:spPr>
        <a:xfrm xmlns:a="http://schemas.openxmlformats.org/drawingml/2006/main">
          <a:off x="3117849" y="784226"/>
          <a:ext cx="825501" cy="21113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Румъния</a:t>
          </a:r>
        </a:p>
      </cdr:txBody>
    </cdr:sp>
  </cdr:relSizeAnchor>
  <cdr:relSizeAnchor xmlns:cdr="http://schemas.openxmlformats.org/drawingml/2006/chartDrawing">
    <cdr:from>
      <cdr:x>0.77292</cdr:x>
      <cdr:y>0.49881</cdr:y>
    </cdr:from>
    <cdr:to>
      <cdr:x>0.92714</cdr:x>
      <cdr:y>0.56509</cdr:y>
    </cdr:to>
    <cdr:sp macro="" textlink="">
      <cdr:nvSpPr>
        <cdr:cNvPr id="7" name="TextBox 1">
          <a:extLst xmlns:a="http://schemas.openxmlformats.org/drawingml/2006/main">
            <a:ext uri="{FF2B5EF4-FFF2-40B4-BE49-F238E27FC236}">
              <a16:creationId xmlns:a16="http://schemas.microsoft.com/office/drawing/2014/main" id="{2CD2E1CB-1B22-48BB-9AA4-FD6DEFE96A0C}"/>
            </a:ext>
          </a:extLst>
        </cdr:cNvPr>
        <cdr:cNvSpPr txBox="1"/>
      </cdr:nvSpPr>
      <cdr:spPr>
        <a:xfrm xmlns:a="http://schemas.openxmlformats.org/drawingml/2006/main">
          <a:off x="4041775" y="1660524"/>
          <a:ext cx="806451" cy="22066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Словения</a:t>
          </a:r>
        </a:p>
      </cdr:txBody>
    </cdr:sp>
  </cdr:relSizeAnchor>
  <cdr:relSizeAnchor xmlns:cdr="http://schemas.openxmlformats.org/drawingml/2006/chartDrawing">
    <cdr:from>
      <cdr:x>0.75106</cdr:x>
      <cdr:y>0.3958</cdr:y>
    </cdr:from>
    <cdr:to>
      <cdr:x>0.86703</cdr:x>
      <cdr:y>0.47067</cdr:y>
    </cdr:to>
    <cdr:sp macro="" textlink="">
      <cdr:nvSpPr>
        <cdr:cNvPr id="14" name="TextBox 1">
          <a:extLst xmlns:a="http://schemas.openxmlformats.org/drawingml/2006/main">
            <a:ext uri="{FF2B5EF4-FFF2-40B4-BE49-F238E27FC236}">
              <a16:creationId xmlns:a16="http://schemas.microsoft.com/office/drawing/2014/main" id="{65BF8501-E33F-46A2-9C6D-2D578837A424}"/>
            </a:ext>
          </a:extLst>
        </cdr:cNvPr>
        <cdr:cNvSpPr txBox="1"/>
      </cdr:nvSpPr>
      <cdr:spPr>
        <a:xfrm xmlns:a="http://schemas.openxmlformats.org/drawingml/2006/main">
          <a:off x="3927485" y="1317626"/>
          <a:ext cx="606433" cy="2492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Чехия</a:t>
          </a:r>
        </a:p>
      </cdr:txBody>
    </cdr:sp>
  </cdr:relSizeAnchor>
  <cdr:relSizeAnchor xmlns:cdr="http://schemas.openxmlformats.org/drawingml/2006/chartDrawing">
    <cdr:from>
      <cdr:x>0.81482</cdr:x>
      <cdr:y>0.34717</cdr:y>
    </cdr:from>
    <cdr:to>
      <cdr:x>0.94354</cdr:x>
      <cdr:y>0.4249</cdr:y>
    </cdr:to>
    <cdr:sp macro="" textlink="">
      <cdr:nvSpPr>
        <cdr:cNvPr id="15" name="TextBox 1">
          <a:extLst xmlns:a="http://schemas.openxmlformats.org/drawingml/2006/main">
            <a:ext uri="{FF2B5EF4-FFF2-40B4-BE49-F238E27FC236}">
              <a16:creationId xmlns:a16="http://schemas.microsoft.com/office/drawing/2014/main" id="{60E27B02-DEB6-474B-924D-1169EA411021}"/>
            </a:ext>
          </a:extLst>
        </cdr:cNvPr>
        <cdr:cNvSpPr txBox="1"/>
      </cdr:nvSpPr>
      <cdr:spPr>
        <a:xfrm xmlns:a="http://schemas.openxmlformats.org/drawingml/2006/main">
          <a:off x="4260854" y="1155712"/>
          <a:ext cx="673106" cy="2587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Унгария</a:t>
          </a:r>
        </a:p>
      </cdr:txBody>
    </cdr:sp>
  </cdr:relSizeAnchor>
  <cdr:relSizeAnchor xmlns:cdr="http://schemas.openxmlformats.org/drawingml/2006/chartDrawing">
    <cdr:from>
      <cdr:x>0.76017</cdr:x>
      <cdr:y>0.1526</cdr:y>
    </cdr:from>
    <cdr:to>
      <cdr:x>0.87614</cdr:x>
      <cdr:y>0.22747</cdr:y>
    </cdr:to>
    <cdr:sp macro="" textlink="">
      <cdr:nvSpPr>
        <cdr:cNvPr id="16" name="TextBox 1">
          <a:extLst xmlns:a="http://schemas.openxmlformats.org/drawingml/2006/main">
            <a:ext uri="{FF2B5EF4-FFF2-40B4-BE49-F238E27FC236}">
              <a16:creationId xmlns:a16="http://schemas.microsoft.com/office/drawing/2014/main" id="{94CFEFB3-1D54-4405-9DE3-A23A409AE58E}"/>
            </a:ext>
          </a:extLst>
        </cdr:cNvPr>
        <cdr:cNvSpPr txBox="1"/>
      </cdr:nvSpPr>
      <cdr:spPr>
        <a:xfrm xmlns:a="http://schemas.openxmlformats.org/drawingml/2006/main">
          <a:off x="3975100" y="508000"/>
          <a:ext cx="606426" cy="24923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Полша</a:t>
          </a:r>
        </a:p>
      </cdr:txBody>
    </cdr:sp>
  </cdr:relSizeAnchor>
  <cdr:relSizeAnchor xmlns:cdr="http://schemas.openxmlformats.org/drawingml/2006/chartDrawing">
    <cdr:from>
      <cdr:x>0.74013</cdr:x>
      <cdr:y>0.22985</cdr:y>
    </cdr:from>
    <cdr:to>
      <cdr:x>0.88889</cdr:x>
      <cdr:y>0.30472</cdr:y>
    </cdr:to>
    <cdr:sp macro="" textlink="">
      <cdr:nvSpPr>
        <cdr:cNvPr id="17" name="TextBox 1">
          <a:extLst xmlns:a="http://schemas.openxmlformats.org/drawingml/2006/main">
            <a:ext uri="{FF2B5EF4-FFF2-40B4-BE49-F238E27FC236}">
              <a16:creationId xmlns:a16="http://schemas.microsoft.com/office/drawing/2014/main" id="{FE5D6071-09CF-4F47-BD69-041BACE2526F}"/>
            </a:ext>
          </a:extLst>
        </cdr:cNvPr>
        <cdr:cNvSpPr txBox="1"/>
      </cdr:nvSpPr>
      <cdr:spPr>
        <a:xfrm xmlns:a="http://schemas.openxmlformats.org/drawingml/2006/main">
          <a:off x="3870325" y="765175"/>
          <a:ext cx="777876" cy="24923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Словакия</a:t>
          </a:r>
        </a:p>
      </cdr:txBody>
    </cdr:sp>
  </cdr:relSizeAnchor>
  <cdr:relSizeAnchor xmlns:cdr="http://schemas.openxmlformats.org/drawingml/2006/chartDrawing">
    <cdr:from>
      <cdr:x>0.6782</cdr:x>
      <cdr:y>0.11826</cdr:y>
    </cdr:from>
    <cdr:to>
      <cdr:x>0.83607</cdr:x>
      <cdr:y>0.18169</cdr:y>
    </cdr:to>
    <cdr:sp macro="" textlink="">
      <cdr:nvSpPr>
        <cdr:cNvPr id="18" name="TextBox 1">
          <a:extLst xmlns:a="http://schemas.openxmlformats.org/drawingml/2006/main">
            <a:ext uri="{FF2B5EF4-FFF2-40B4-BE49-F238E27FC236}">
              <a16:creationId xmlns:a16="http://schemas.microsoft.com/office/drawing/2014/main" id="{830E60E6-B722-446B-AAB5-00BF00ABB452}"/>
            </a:ext>
          </a:extLst>
        </cdr:cNvPr>
        <cdr:cNvSpPr txBox="1"/>
      </cdr:nvSpPr>
      <cdr:spPr>
        <a:xfrm xmlns:a="http://schemas.openxmlformats.org/drawingml/2006/main">
          <a:off x="3546475" y="393700"/>
          <a:ext cx="825501" cy="21113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Естония</a:t>
          </a:r>
        </a:p>
      </cdr:txBody>
    </cdr:sp>
  </cdr:relSizeAnchor>
  <cdr:relSizeAnchor xmlns:cdr="http://schemas.openxmlformats.org/drawingml/2006/chartDrawing">
    <cdr:from>
      <cdr:x>0.14816</cdr:x>
      <cdr:y>0.40655</cdr:y>
    </cdr:from>
    <cdr:to>
      <cdr:x>1</cdr:x>
      <cdr:y>0.40655</cdr:y>
    </cdr:to>
    <cdr:cxnSp macro="">
      <cdr:nvCxnSpPr>
        <cdr:cNvPr id="9" name="Straight Connector 8">
          <a:extLst xmlns:a="http://schemas.openxmlformats.org/drawingml/2006/main">
            <a:ext uri="{FF2B5EF4-FFF2-40B4-BE49-F238E27FC236}">
              <a16:creationId xmlns:a16="http://schemas.microsoft.com/office/drawing/2014/main" id="{F7679A84-74E8-4B50-9B3D-109424BCAFC1}"/>
            </a:ext>
          </a:extLst>
        </cdr:cNvPr>
        <cdr:cNvCxnSpPr/>
      </cdr:nvCxnSpPr>
      <cdr:spPr>
        <a:xfrm xmlns:a="http://schemas.openxmlformats.org/drawingml/2006/main">
          <a:off x="618675" y="1075341"/>
          <a:ext cx="3557040" cy="1"/>
        </a:xfrm>
        <a:prstGeom xmlns:a="http://schemas.openxmlformats.org/drawingml/2006/main" prst="line">
          <a:avLst/>
        </a:prstGeom>
        <a:ln xmlns:a="http://schemas.openxmlformats.org/drawingml/2006/main" w="12700">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2.xml><?xml version="1.0" encoding="utf-8"?>
<c:userShapes xmlns:c="http://schemas.openxmlformats.org/drawingml/2006/chart">
  <cdr:relSizeAnchor xmlns:cdr="http://schemas.openxmlformats.org/drawingml/2006/chartDrawing">
    <cdr:from>
      <cdr:x>0.41699</cdr:x>
      <cdr:y>0.01215</cdr:y>
    </cdr:from>
    <cdr:to>
      <cdr:x>0.61282</cdr:x>
      <cdr:y>0.10937</cdr:y>
    </cdr:to>
    <cdr:sp macro="" textlink="">
      <cdr:nvSpPr>
        <cdr:cNvPr id="22" name="TextBox 21">
          <a:extLst xmlns:a="http://schemas.openxmlformats.org/drawingml/2006/main">
            <a:ext uri="{FF2B5EF4-FFF2-40B4-BE49-F238E27FC236}">
              <a16:creationId xmlns:a16="http://schemas.microsoft.com/office/drawing/2014/main" id="{C1BA501D-CE72-4C82-906E-415B122BD4DC}"/>
            </a:ext>
          </a:extLst>
        </cdr:cNvPr>
        <cdr:cNvSpPr txBox="1"/>
      </cdr:nvSpPr>
      <cdr:spPr>
        <a:xfrm xmlns:a="http://schemas.openxmlformats.org/drawingml/2006/main">
          <a:off x="1926332" y="33264"/>
          <a:ext cx="904677" cy="2662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bg-BG" sz="1400"/>
            <a:t>ЕС -28</a:t>
          </a:r>
          <a:endParaRPr lang="en-US" sz="1400"/>
        </a:p>
      </cdr:txBody>
    </cdr:sp>
  </cdr:relSizeAnchor>
  <cdr:relSizeAnchor xmlns:cdr="http://schemas.openxmlformats.org/drawingml/2006/chartDrawing">
    <cdr:from>
      <cdr:x>0.79028</cdr:x>
      <cdr:y>0.80324</cdr:y>
    </cdr:from>
    <cdr:to>
      <cdr:x>0.97986</cdr:x>
      <cdr:y>0.89427</cdr:y>
    </cdr:to>
    <cdr:sp macro="" textlink="">
      <cdr:nvSpPr>
        <cdr:cNvPr id="27" name="TextBox 1">
          <a:extLst xmlns:a="http://schemas.openxmlformats.org/drawingml/2006/main">
            <a:ext uri="{FF2B5EF4-FFF2-40B4-BE49-F238E27FC236}">
              <a16:creationId xmlns:a16="http://schemas.microsoft.com/office/drawing/2014/main" id="{3CA3D0F0-2FAC-43AD-A2D6-046EE34A9B51}"/>
            </a:ext>
          </a:extLst>
        </cdr:cNvPr>
        <cdr:cNvSpPr txBox="1"/>
      </cdr:nvSpPr>
      <cdr:spPr>
        <a:xfrm xmlns:a="http://schemas.openxmlformats.org/drawingml/2006/main">
          <a:off x="3613150" y="2203450"/>
          <a:ext cx="866785" cy="24970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1100"/>
            <a:t>Ирландия</a:t>
          </a:r>
        </a:p>
      </cdr:txBody>
    </cdr:sp>
  </cdr:relSizeAnchor>
  <cdr:relSizeAnchor xmlns:cdr="http://schemas.openxmlformats.org/drawingml/2006/chartDrawing">
    <cdr:from>
      <cdr:x>0.13403</cdr:x>
      <cdr:y>0.66782</cdr:y>
    </cdr:from>
    <cdr:to>
      <cdr:x>0.275</cdr:x>
      <cdr:y>0.78517</cdr:y>
    </cdr:to>
    <cdr:sp macro="" textlink="">
      <cdr:nvSpPr>
        <cdr:cNvPr id="29" name="TextBox 1">
          <a:extLst xmlns:a="http://schemas.openxmlformats.org/drawingml/2006/main">
            <a:ext uri="{FF2B5EF4-FFF2-40B4-BE49-F238E27FC236}">
              <a16:creationId xmlns:a16="http://schemas.microsoft.com/office/drawing/2014/main" id="{D44A6D1E-4DC1-4798-A1D9-536556BD04E7}"/>
            </a:ext>
          </a:extLst>
        </cdr:cNvPr>
        <cdr:cNvSpPr txBox="1"/>
      </cdr:nvSpPr>
      <cdr:spPr>
        <a:xfrm xmlns:a="http://schemas.openxmlformats.org/drawingml/2006/main">
          <a:off x="612775" y="1831975"/>
          <a:ext cx="644510" cy="3218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1100"/>
            <a:t>Гърция</a:t>
          </a:r>
        </a:p>
      </cdr:txBody>
    </cdr:sp>
  </cdr:relSizeAnchor>
  <cdr:relSizeAnchor xmlns:cdr="http://schemas.openxmlformats.org/drawingml/2006/chartDrawing">
    <cdr:from>
      <cdr:x>0.37153</cdr:x>
      <cdr:y>0.70255</cdr:y>
    </cdr:from>
    <cdr:to>
      <cdr:x>0.525</cdr:x>
      <cdr:y>0.81989</cdr:y>
    </cdr:to>
    <cdr:sp macro="" textlink="">
      <cdr:nvSpPr>
        <cdr:cNvPr id="30" name="TextBox 1">
          <a:extLst xmlns:a="http://schemas.openxmlformats.org/drawingml/2006/main">
            <a:ext uri="{FF2B5EF4-FFF2-40B4-BE49-F238E27FC236}">
              <a16:creationId xmlns:a16="http://schemas.microsoft.com/office/drawing/2014/main" id="{7F7C04DE-B019-42F1-9969-20C9BCFE674D}"/>
            </a:ext>
          </a:extLst>
        </cdr:cNvPr>
        <cdr:cNvSpPr txBox="1"/>
      </cdr:nvSpPr>
      <cdr:spPr>
        <a:xfrm xmlns:a="http://schemas.openxmlformats.org/drawingml/2006/main">
          <a:off x="1698624" y="1927225"/>
          <a:ext cx="701675" cy="3218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1100"/>
            <a:t>Испания</a:t>
          </a:r>
        </a:p>
      </cdr:txBody>
    </cdr:sp>
  </cdr:relSizeAnchor>
  <cdr:relSizeAnchor xmlns:cdr="http://schemas.openxmlformats.org/drawingml/2006/chartDrawing">
    <cdr:from>
      <cdr:x>0.35903</cdr:x>
      <cdr:y>0.61227</cdr:y>
    </cdr:from>
    <cdr:to>
      <cdr:x>0.55</cdr:x>
      <cdr:y>0.72961</cdr:y>
    </cdr:to>
    <cdr:sp macro="" textlink="">
      <cdr:nvSpPr>
        <cdr:cNvPr id="31" name="TextBox 1">
          <a:extLst xmlns:a="http://schemas.openxmlformats.org/drawingml/2006/main">
            <a:ext uri="{FF2B5EF4-FFF2-40B4-BE49-F238E27FC236}">
              <a16:creationId xmlns:a16="http://schemas.microsoft.com/office/drawing/2014/main" id="{0F1CAA9A-929C-4501-BE2E-6B1329C1D2A1}"/>
            </a:ext>
          </a:extLst>
        </cdr:cNvPr>
        <cdr:cNvSpPr txBox="1"/>
      </cdr:nvSpPr>
      <cdr:spPr>
        <a:xfrm xmlns:a="http://schemas.openxmlformats.org/drawingml/2006/main">
          <a:off x="1641475" y="1679575"/>
          <a:ext cx="873125" cy="3218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1100"/>
            <a:t>Португалия</a:t>
          </a:r>
        </a:p>
      </cdr:txBody>
    </cdr:sp>
  </cdr:relSizeAnchor>
  <cdr:relSizeAnchor xmlns:cdr="http://schemas.openxmlformats.org/drawingml/2006/chartDrawing">
    <cdr:from>
      <cdr:x>0.53194</cdr:x>
      <cdr:y>0.23032</cdr:y>
    </cdr:from>
    <cdr:to>
      <cdr:x>0.72292</cdr:x>
      <cdr:y>0.34767</cdr:y>
    </cdr:to>
    <cdr:sp macro="" textlink="">
      <cdr:nvSpPr>
        <cdr:cNvPr id="32" name="TextBox 1">
          <a:extLst xmlns:a="http://schemas.openxmlformats.org/drawingml/2006/main">
            <a:ext uri="{FF2B5EF4-FFF2-40B4-BE49-F238E27FC236}">
              <a16:creationId xmlns:a16="http://schemas.microsoft.com/office/drawing/2014/main" id="{7006500B-0E93-4AD5-9120-287CFBB2DA17}"/>
            </a:ext>
          </a:extLst>
        </cdr:cNvPr>
        <cdr:cNvSpPr txBox="1"/>
      </cdr:nvSpPr>
      <cdr:spPr>
        <a:xfrm xmlns:a="http://schemas.openxmlformats.org/drawingml/2006/main">
          <a:off x="2432050" y="631825"/>
          <a:ext cx="873125" cy="3218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1100"/>
            <a:t>България</a:t>
          </a:r>
        </a:p>
      </cdr:txBody>
    </cdr:sp>
  </cdr:relSizeAnchor>
  <cdr:relSizeAnchor xmlns:cdr="http://schemas.openxmlformats.org/drawingml/2006/chartDrawing">
    <cdr:from>
      <cdr:x>0.47342</cdr:x>
      <cdr:y>0.45255</cdr:y>
    </cdr:from>
    <cdr:to>
      <cdr:x>0.61439</cdr:x>
      <cdr:y>0.56989</cdr:y>
    </cdr:to>
    <cdr:sp macro="" textlink="">
      <cdr:nvSpPr>
        <cdr:cNvPr id="33" name="TextBox 1">
          <a:extLst xmlns:a="http://schemas.openxmlformats.org/drawingml/2006/main">
            <a:ext uri="{FF2B5EF4-FFF2-40B4-BE49-F238E27FC236}">
              <a16:creationId xmlns:a16="http://schemas.microsoft.com/office/drawing/2014/main" id="{93E6A2CC-5CE9-4209-96C3-2E05720B07FF}"/>
            </a:ext>
          </a:extLst>
        </cdr:cNvPr>
        <cdr:cNvSpPr txBox="1"/>
      </cdr:nvSpPr>
      <cdr:spPr>
        <a:xfrm xmlns:a="http://schemas.openxmlformats.org/drawingml/2006/main">
          <a:off x="2173515" y="1241425"/>
          <a:ext cx="647196" cy="3218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1100"/>
            <a:t>ЕС 28</a:t>
          </a:r>
        </a:p>
      </cdr:txBody>
    </cdr:sp>
  </cdr:relSizeAnchor>
</c:userShapes>
</file>

<file path=ppt/drawings/drawing13.xml><?xml version="1.0" encoding="utf-8"?>
<c:userShapes xmlns:c="http://schemas.openxmlformats.org/drawingml/2006/chart">
  <cdr:relSizeAnchor xmlns:cdr="http://schemas.openxmlformats.org/drawingml/2006/chartDrawing">
    <cdr:from>
      <cdr:x>0.34444</cdr:x>
      <cdr:y>0.32407</cdr:y>
    </cdr:from>
    <cdr:to>
      <cdr:x>0.51458</cdr:x>
      <cdr:y>0.40104</cdr:y>
    </cdr:to>
    <cdr:sp macro="" textlink="">
      <cdr:nvSpPr>
        <cdr:cNvPr id="2" name="TextBox 1">
          <a:extLst xmlns:a="http://schemas.openxmlformats.org/drawingml/2006/main">
            <a:ext uri="{FF2B5EF4-FFF2-40B4-BE49-F238E27FC236}">
              <a16:creationId xmlns:a16="http://schemas.microsoft.com/office/drawing/2014/main" id="{B52CC4B5-5357-4F31-B55C-C3F70015726D}"/>
            </a:ext>
          </a:extLst>
        </cdr:cNvPr>
        <cdr:cNvSpPr txBox="1"/>
      </cdr:nvSpPr>
      <cdr:spPr>
        <a:xfrm xmlns:a="http://schemas.openxmlformats.org/drawingml/2006/main">
          <a:off x="1574800" y="889000"/>
          <a:ext cx="777875" cy="211138"/>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bg-BG" sz="1100"/>
            <a:t>България</a:t>
          </a:r>
        </a:p>
      </cdr:txBody>
    </cdr:sp>
  </cdr:relSizeAnchor>
  <cdr:relSizeAnchor xmlns:cdr="http://schemas.openxmlformats.org/drawingml/2006/chartDrawing">
    <cdr:from>
      <cdr:x>0.50208</cdr:x>
      <cdr:y>0.34896</cdr:y>
    </cdr:from>
    <cdr:to>
      <cdr:x>0.57083</cdr:x>
      <cdr:y>0.36285</cdr:y>
    </cdr:to>
    <cdr:cxnSp macro="">
      <cdr:nvCxnSpPr>
        <cdr:cNvPr id="4" name="Straight Arrow Connector 3">
          <a:extLst xmlns:a="http://schemas.openxmlformats.org/drawingml/2006/main">
            <a:ext uri="{FF2B5EF4-FFF2-40B4-BE49-F238E27FC236}">
              <a16:creationId xmlns:a16="http://schemas.microsoft.com/office/drawing/2014/main" id="{0DB09731-7958-479D-AF4E-449195613B33}"/>
            </a:ext>
          </a:extLst>
        </cdr:cNvPr>
        <cdr:cNvCxnSpPr/>
      </cdr:nvCxnSpPr>
      <cdr:spPr>
        <a:xfrm xmlns:a="http://schemas.openxmlformats.org/drawingml/2006/main" flipV="1">
          <a:off x="2295525" y="957264"/>
          <a:ext cx="314325" cy="38099"/>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0.20486</cdr:x>
      <cdr:y>0.64352</cdr:y>
    </cdr:from>
    <cdr:to>
      <cdr:x>0.38402</cdr:x>
      <cdr:y>0.72338</cdr:y>
    </cdr:to>
    <cdr:sp macro="" textlink="">
      <cdr:nvSpPr>
        <cdr:cNvPr id="6" name="TextBox 1">
          <a:extLst xmlns:a="http://schemas.openxmlformats.org/drawingml/2006/main">
            <a:ext uri="{FF2B5EF4-FFF2-40B4-BE49-F238E27FC236}">
              <a16:creationId xmlns:a16="http://schemas.microsoft.com/office/drawing/2014/main" id="{F1775440-F743-406C-9E01-731254AEF670}"/>
            </a:ext>
          </a:extLst>
        </cdr:cNvPr>
        <cdr:cNvSpPr txBox="1"/>
      </cdr:nvSpPr>
      <cdr:spPr>
        <a:xfrm xmlns:a="http://schemas.openxmlformats.org/drawingml/2006/main">
          <a:off x="936625" y="1765300"/>
          <a:ext cx="819106" cy="2190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1100"/>
            <a:t>Хърватия</a:t>
          </a:r>
        </a:p>
      </cdr:txBody>
    </cdr:sp>
  </cdr:relSizeAnchor>
  <cdr:relSizeAnchor xmlns:cdr="http://schemas.openxmlformats.org/drawingml/2006/chartDrawing">
    <cdr:from>
      <cdr:x>0.40903</cdr:x>
      <cdr:y>0.76852</cdr:y>
    </cdr:from>
    <cdr:to>
      <cdr:x>0.58542</cdr:x>
      <cdr:y>0.84895</cdr:y>
    </cdr:to>
    <cdr:sp macro="" textlink="">
      <cdr:nvSpPr>
        <cdr:cNvPr id="7" name="TextBox 1">
          <a:extLst xmlns:a="http://schemas.openxmlformats.org/drawingml/2006/main">
            <a:ext uri="{FF2B5EF4-FFF2-40B4-BE49-F238E27FC236}">
              <a16:creationId xmlns:a16="http://schemas.microsoft.com/office/drawing/2014/main" id="{7A4B94C1-DE4D-4ACE-9CF7-A0A48F30C989}"/>
            </a:ext>
          </a:extLst>
        </cdr:cNvPr>
        <cdr:cNvSpPr txBox="1"/>
      </cdr:nvSpPr>
      <cdr:spPr>
        <a:xfrm xmlns:a="http://schemas.openxmlformats.org/drawingml/2006/main">
          <a:off x="1870075" y="2108200"/>
          <a:ext cx="806451" cy="2206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1100"/>
            <a:t>Словения</a:t>
          </a:r>
        </a:p>
      </cdr:txBody>
    </cdr:sp>
  </cdr:relSizeAnchor>
  <cdr:relSizeAnchor xmlns:cdr="http://schemas.openxmlformats.org/drawingml/2006/chartDrawing">
    <cdr:from>
      <cdr:x>0.58403</cdr:x>
      <cdr:y>0.34144</cdr:y>
    </cdr:from>
    <cdr:to>
      <cdr:x>0.71667</cdr:x>
      <cdr:y>0.43229</cdr:y>
    </cdr:to>
    <cdr:sp macro="" textlink="">
      <cdr:nvSpPr>
        <cdr:cNvPr id="8" name="TextBox 1">
          <a:extLst xmlns:a="http://schemas.openxmlformats.org/drawingml/2006/main">
            <a:ext uri="{FF2B5EF4-FFF2-40B4-BE49-F238E27FC236}">
              <a16:creationId xmlns:a16="http://schemas.microsoft.com/office/drawing/2014/main" id="{7355E17A-E71B-4974-83E3-06DDD3371B73}"/>
            </a:ext>
          </a:extLst>
        </cdr:cNvPr>
        <cdr:cNvSpPr txBox="1"/>
      </cdr:nvSpPr>
      <cdr:spPr>
        <a:xfrm xmlns:a="http://schemas.openxmlformats.org/drawingml/2006/main">
          <a:off x="2669549" y="936625"/>
          <a:ext cx="606284" cy="2492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1100"/>
            <a:t>Чехия</a:t>
          </a:r>
        </a:p>
      </cdr:txBody>
    </cdr:sp>
  </cdr:relSizeAnchor>
  <cdr:relSizeAnchor xmlns:cdr="http://schemas.openxmlformats.org/drawingml/2006/chartDrawing">
    <cdr:from>
      <cdr:x>0.58612</cdr:x>
      <cdr:y>0.49769</cdr:y>
    </cdr:from>
    <cdr:to>
      <cdr:x>0.73334</cdr:x>
      <cdr:y>0.59201</cdr:y>
    </cdr:to>
    <cdr:sp macro="" textlink="">
      <cdr:nvSpPr>
        <cdr:cNvPr id="9" name="TextBox 1">
          <a:extLst xmlns:a="http://schemas.openxmlformats.org/drawingml/2006/main">
            <a:ext uri="{FF2B5EF4-FFF2-40B4-BE49-F238E27FC236}">
              <a16:creationId xmlns:a16="http://schemas.microsoft.com/office/drawing/2014/main" id="{D0F6F99C-156F-4AF4-A093-64888E9FC91C}"/>
            </a:ext>
          </a:extLst>
        </cdr:cNvPr>
        <cdr:cNvSpPr txBox="1"/>
      </cdr:nvSpPr>
      <cdr:spPr>
        <a:xfrm xmlns:a="http://schemas.openxmlformats.org/drawingml/2006/main">
          <a:off x="2679072" y="1365250"/>
          <a:ext cx="672941" cy="2587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1100"/>
            <a:t>Унгария</a:t>
          </a:r>
        </a:p>
      </cdr:txBody>
    </cdr:sp>
  </cdr:relSizeAnchor>
  <cdr:relSizeAnchor xmlns:cdr="http://schemas.openxmlformats.org/drawingml/2006/chartDrawing">
    <cdr:from>
      <cdr:x>0.81319</cdr:x>
      <cdr:y>0.05324</cdr:y>
    </cdr:from>
    <cdr:to>
      <cdr:x>0.99376</cdr:x>
      <cdr:y>0.13022</cdr:y>
    </cdr:to>
    <cdr:sp macro="" textlink="">
      <cdr:nvSpPr>
        <cdr:cNvPr id="10" name="TextBox 1">
          <a:extLst xmlns:a="http://schemas.openxmlformats.org/drawingml/2006/main">
            <a:ext uri="{FF2B5EF4-FFF2-40B4-BE49-F238E27FC236}">
              <a16:creationId xmlns:a16="http://schemas.microsoft.com/office/drawing/2014/main" id="{D4E9824B-61B3-4ECA-A354-CD07B390FA64}"/>
            </a:ext>
          </a:extLst>
        </cdr:cNvPr>
        <cdr:cNvSpPr txBox="1"/>
      </cdr:nvSpPr>
      <cdr:spPr>
        <a:xfrm xmlns:a="http://schemas.openxmlformats.org/drawingml/2006/main">
          <a:off x="3717925" y="146050"/>
          <a:ext cx="825538" cy="2111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1100"/>
            <a:t>Естония</a:t>
          </a:r>
        </a:p>
      </cdr:txBody>
    </cdr:sp>
  </cdr:relSizeAnchor>
  <cdr:relSizeAnchor xmlns:cdr="http://schemas.openxmlformats.org/drawingml/2006/chartDrawing">
    <cdr:from>
      <cdr:x>0.66528</cdr:x>
      <cdr:y>0.42477</cdr:y>
    </cdr:from>
    <cdr:to>
      <cdr:x>0.80208</cdr:x>
      <cdr:y>0.50521</cdr:y>
    </cdr:to>
    <cdr:sp macro="" textlink="">
      <cdr:nvSpPr>
        <cdr:cNvPr id="11" name="TextBox 1">
          <a:extLst xmlns:a="http://schemas.openxmlformats.org/drawingml/2006/main">
            <a:ext uri="{FF2B5EF4-FFF2-40B4-BE49-F238E27FC236}">
              <a16:creationId xmlns:a16="http://schemas.microsoft.com/office/drawing/2014/main" id="{1F082660-145B-47E2-B84D-9B9B43C569E4}"/>
            </a:ext>
          </a:extLst>
        </cdr:cNvPr>
        <cdr:cNvSpPr txBox="1"/>
      </cdr:nvSpPr>
      <cdr:spPr>
        <a:xfrm xmlns:a="http://schemas.openxmlformats.org/drawingml/2006/main">
          <a:off x="3041650" y="1165225"/>
          <a:ext cx="625468" cy="2206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1100"/>
            <a:t>Латвия</a:t>
          </a:r>
        </a:p>
      </cdr:txBody>
    </cdr:sp>
  </cdr:relSizeAnchor>
  <cdr:relSizeAnchor xmlns:cdr="http://schemas.openxmlformats.org/drawingml/2006/chartDrawing">
    <cdr:from>
      <cdr:x>0.81111</cdr:x>
      <cdr:y>0.59838</cdr:y>
    </cdr:from>
    <cdr:to>
      <cdr:x>0.94375</cdr:x>
      <cdr:y>0.68924</cdr:y>
    </cdr:to>
    <cdr:sp macro="" textlink="">
      <cdr:nvSpPr>
        <cdr:cNvPr id="12" name="TextBox 1">
          <a:extLst xmlns:a="http://schemas.openxmlformats.org/drawingml/2006/main">
            <a:ext uri="{FF2B5EF4-FFF2-40B4-BE49-F238E27FC236}">
              <a16:creationId xmlns:a16="http://schemas.microsoft.com/office/drawing/2014/main" id="{F10A6288-3C0C-4691-AD66-42B9CC32921D}"/>
            </a:ext>
          </a:extLst>
        </cdr:cNvPr>
        <cdr:cNvSpPr txBox="1"/>
      </cdr:nvSpPr>
      <cdr:spPr>
        <a:xfrm xmlns:a="http://schemas.openxmlformats.org/drawingml/2006/main">
          <a:off x="3708400" y="1641475"/>
          <a:ext cx="606433" cy="2492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1100"/>
            <a:t>Полша</a:t>
          </a:r>
        </a:p>
      </cdr:txBody>
    </cdr:sp>
  </cdr:relSizeAnchor>
  <cdr:relSizeAnchor xmlns:cdr="http://schemas.openxmlformats.org/drawingml/2006/chartDrawing">
    <cdr:from>
      <cdr:x>0.82569</cdr:x>
      <cdr:y>0.43866</cdr:y>
    </cdr:from>
    <cdr:to>
      <cdr:x>0.96667</cdr:x>
      <cdr:y>0.51909</cdr:y>
    </cdr:to>
    <cdr:sp macro="" textlink="">
      <cdr:nvSpPr>
        <cdr:cNvPr id="13" name="TextBox 1">
          <a:extLst xmlns:a="http://schemas.openxmlformats.org/drawingml/2006/main">
            <a:ext uri="{FF2B5EF4-FFF2-40B4-BE49-F238E27FC236}">
              <a16:creationId xmlns:a16="http://schemas.microsoft.com/office/drawing/2014/main" id="{1DA32DCC-B0B8-40C4-A4A1-7BD2342DB13B}"/>
            </a:ext>
          </a:extLst>
        </cdr:cNvPr>
        <cdr:cNvSpPr txBox="1"/>
      </cdr:nvSpPr>
      <cdr:spPr>
        <a:xfrm xmlns:a="http://schemas.openxmlformats.org/drawingml/2006/main">
          <a:off x="3775075" y="1203325"/>
          <a:ext cx="644555" cy="22064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1100"/>
            <a:t>Литва</a:t>
          </a:r>
        </a:p>
      </cdr:txBody>
    </cdr:sp>
  </cdr:relSizeAnchor>
  <cdr:relSizeAnchor xmlns:cdr="http://schemas.openxmlformats.org/drawingml/2006/chartDrawing">
    <cdr:from>
      <cdr:x>0.60139</cdr:x>
      <cdr:y>0.59838</cdr:y>
    </cdr:from>
    <cdr:to>
      <cdr:x>0.77361</cdr:x>
      <cdr:y>0.68924</cdr:y>
    </cdr:to>
    <cdr:sp macro="" textlink="">
      <cdr:nvSpPr>
        <cdr:cNvPr id="14" name="TextBox 1">
          <a:extLst xmlns:a="http://schemas.openxmlformats.org/drawingml/2006/main">
            <a:ext uri="{FF2B5EF4-FFF2-40B4-BE49-F238E27FC236}">
              <a16:creationId xmlns:a16="http://schemas.microsoft.com/office/drawing/2014/main" id="{C4C3A158-FD25-4FDC-BF1E-2FFB63255FBD}"/>
            </a:ext>
          </a:extLst>
        </cdr:cNvPr>
        <cdr:cNvSpPr txBox="1"/>
      </cdr:nvSpPr>
      <cdr:spPr>
        <a:xfrm xmlns:a="http://schemas.openxmlformats.org/drawingml/2006/main">
          <a:off x="2749551" y="1641475"/>
          <a:ext cx="787400" cy="2492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1100"/>
            <a:t>Словакия</a:t>
          </a:r>
        </a:p>
      </cdr:txBody>
    </cdr:sp>
  </cdr:relSizeAnchor>
  <cdr:relSizeAnchor xmlns:cdr="http://schemas.openxmlformats.org/drawingml/2006/chartDrawing">
    <cdr:from>
      <cdr:x>0.83264</cdr:x>
      <cdr:y>0.50116</cdr:y>
    </cdr:from>
    <cdr:to>
      <cdr:x>0.98889</cdr:x>
      <cdr:y>0.57813</cdr:y>
    </cdr:to>
    <cdr:sp macro="" textlink="">
      <cdr:nvSpPr>
        <cdr:cNvPr id="15" name="TextBox 1">
          <a:extLst xmlns:a="http://schemas.openxmlformats.org/drawingml/2006/main">
            <a:ext uri="{FF2B5EF4-FFF2-40B4-BE49-F238E27FC236}">
              <a16:creationId xmlns:a16="http://schemas.microsoft.com/office/drawing/2014/main" id="{F8ED65F1-1E46-4AEF-B89F-05C957414762}"/>
            </a:ext>
          </a:extLst>
        </cdr:cNvPr>
        <cdr:cNvSpPr txBox="1"/>
      </cdr:nvSpPr>
      <cdr:spPr>
        <a:xfrm xmlns:a="http://schemas.openxmlformats.org/drawingml/2006/main">
          <a:off x="3806825" y="1374775"/>
          <a:ext cx="714375" cy="21115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1100"/>
            <a:t>Румъния</a:t>
          </a:r>
        </a:p>
      </cdr:txBody>
    </cdr:sp>
  </cdr:relSizeAnchor>
  <cdr:relSizeAnchor xmlns:cdr="http://schemas.openxmlformats.org/drawingml/2006/chartDrawing">
    <cdr:from>
      <cdr:x>0.78889</cdr:x>
      <cdr:y>0.55266</cdr:y>
    </cdr:from>
    <cdr:to>
      <cdr:x>0.83611</cdr:x>
      <cdr:y>0.56192</cdr:y>
    </cdr:to>
    <cdr:cxnSp macro="">
      <cdr:nvCxnSpPr>
        <cdr:cNvPr id="17" name="Straight Arrow Connector 16">
          <a:extLst xmlns:a="http://schemas.openxmlformats.org/drawingml/2006/main">
            <a:ext uri="{FF2B5EF4-FFF2-40B4-BE49-F238E27FC236}">
              <a16:creationId xmlns:a16="http://schemas.microsoft.com/office/drawing/2014/main" id="{8E576E7D-1FCB-4624-A540-11212307C681}"/>
            </a:ext>
          </a:extLst>
        </cdr:cNvPr>
        <cdr:cNvCxnSpPr/>
      </cdr:nvCxnSpPr>
      <cdr:spPr>
        <a:xfrm xmlns:a="http://schemas.openxmlformats.org/drawingml/2006/main" flipH="1">
          <a:off x="3606800" y="1516063"/>
          <a:ext cx="215900" cy="2540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0.70417</cdr:x>
      <cdr:y>0.55961</cdr:y>
    </cdr:from>
    <cdr:to>
      <cdr:x>0.75139</cdr:x>
      <cdr:y>0.61516</cdr:y>
    </cdr:to>
    <cdr:cxnSp macro="">
      <cdr:nvCxnSpPr>
        <cdr:cNvPr id="25" name="Straight Arrow Connector 24">
          <a:extLst xmlns:a="http://schemas.openxmlformats.org/drawingml/2006/main">
            <a:ext uri="{FF2B5EF4-FFF2-40B4-BE49-F238E27FC236}">
              <a16:creationId xmlns:a16="http://schemas.microsoft.com/office/drawing/2014/main" id="{824B3EDD-4C34-4495-BD93-E65B63883EE9}"/>
            </a:ext>
          </a:extLst>
        </cdr:cNvPr>
        <cdr:cNvCxnSpPr/>
      </cdr:nvCxnSpPr>
      <cdr:spPr>
        <a:xfrm xmlns:a="http://schemas.openxmlformats.org/drawingml/2006/main" flipV="1">
          <a:off x="3219450" y="1535113"/>
          <a:ext cx="215900" cy="15240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0.59019</cdr:x>
      <cdr:y>0.17301</cdr:y>
    </cdr:from>
    <cdr:to>
      <cdr:x>0.59224</cdr:x>
      <cdr:y>0.87828</cdr:y>
    </cdr:to>
    <cdr:cxnSp macro="">
      <cdr:nvCxnSpPr>
        <cdr:cNvPr id="28" name="Straight Connector 27">
          <a:extLst xmlns:a="http://schemas.openxmlformats.org/drawingml/2006/main">
            <a:ext uri="{FF2B5EF4-FFF2-40B4-BE49-F238E27FC236}">
              <a16:creationId xmlns:a16="http://schemas.microsoft.com/office/drawing/2014/main" id="{C1FCC104-2B58-433A-B43D-B28EFC49F59F}"/>
            </a:ext>
          </a:extLst>
        </cdr:cNvPr>
        <cdr:cNvCxnSpPr/>
      </cdr:nvCxnSpPr>
      <cdr:spPr>
        <a:xfrm xmlns:a="http://schemas.openxmlformats.org/drawingml/2006/main">
          <a:off x="2699555" y="471438"/>
          <a:ext cx="9379" cy="1921827"/>
        </a:xfrm>
        <a:prstGeom xmlns:a="http://schemas.openxmlformats.org/drawingml/2006/main" prst="line">
          <a:avLst/>
        </a:prstGeom>
        <a:ln xmlns:a="http://schemas.openxmlformats.org/drawingml/2006/main">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0.1445</cdr:x>
      <cdr:y>0.02997</cdr:y>
    </cdr:from>
    <cdr:to>
      <cdr:x>0.53209</cdr:x>
      <cdr:y>0.11677</cdr:y>
    </cdr:to>
    <cdr:sp macro="" textlink="">
      <cdr:nvSpPr>
        <cdr:cNvPr id="44" name="TextBox 43">
          <a:extLst xmlns:a="http://schemas.openxmlformats.org/drawingml/2006/main">
            <a:ext uri="{FF2B5EF4-FFF2-40B4-BE49-F238E27FC236}">
              <a16:creationId xmlns:a16="http://schemas.microsoft.com/office/drawing/2014/main" id="{AF3EB967-AB62-413A-A88A-9E255C9E31F4}"/>
            </a:ext>
          </a:extLst>
        </cdr:cNvPr>
        <cdr:cNvSpPr txBox="1"/>
      </cdr:nvSpPr>
      <cdr:spPr>
        <a:xfrm xmlns:a="http://schemas.openxmlformats.org/drawingml/2006/main">
          <a:off x="660470" y="82202"/>
          <a:ext cx="1771650" cy="238125"/>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bg-BG" sz="1400"/>
            <a:t>Нови страни членки</a:t>
          </a:r>
          <a:endParaRPr lang="en-US" sz="1400"/>
        </a:p>
      </cdr:txBody>
    </cdr:sp>
  </cdr:relSizeAnchor>
</c:userShapes>
</file>

<file path=ppt/drawings/drawing14.xml><?xml version="1.0" encoding="utf-8"?>
<c:userShapes xmlns:c="http://schemas.openxmlformats.org/drawingml/2006/chart">
  <cdr:relSizeAnchor xmlns:cdr="http://schemas.openxmlformats.org/drawingml/2006/chartDrawing">
    <cdr:from>
      <cdr:x>0.45157</cdr:x>
      <cdr:y>0.29057</cdr:y>
    </cdr:from>
    <cdr:to>
      <cdr:x>0.95906</cdr:x>
      <cdr:y>0.43019</cdr:y>
    </cdr:to>
    <cdr:sp macro="" textlink="">
      <cdr:nvSpPr>
        <cdr:cNvPr id="2" name="TextBox 1">
          <a:extLst xmlns:a="http://schemas.openxmlformats.org/drawingml/2006/main">
            <a:ext uri="{FF2B5EF4-FFF2-40B4-BE49-F238E27FC236}">
              <a16:creationId xmlns:a16="http://schemas.microsoft.com/office/drawing/2014/main" id="{223002BC-66E8-4A9B-9CB9-99777AE746B2}"/>
            </a:ext>
          </a:extLst>
        </cdr:cNvPr>
        <cdr:cNvSpPr txBox="1"/>
      </cdr:nvSpPr>
      <cdr:spPr>
        <a:xfrm xmlns:a="http://schemas.openxmlformats.org/drawingml/2006/main">
          <a:off x="1743885" y="608547"/>
          <a:ext cx="1959822" cy="292408"/>
        </a:xfrm>
        <a:prstGeom xmlns:a="http://schemas.openxmlformats.org/drawingml/2006/main" prst="rect">
          <a:avLst/>
        </a:prstGeom>
        <a:effectLst xmlns:a="http://schemas.openxmlformats.org/drawingml/2006/mai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bg-BG" sz="1200" b="1" dirty="0">
              <a:ln>
                <a:noFill/>
              </a:ln>
              <a:solidFill>
                <a:sysClr val="windowText" lastClr="000000"/>
              </a:solidFill>
            </a:rPr>
            <a:t>Средномесечни разходи</a:t>
          </a:r>
          <a:endParaRPr lang="en-US" sz="1200" b="1" dirty="0">
            <a:ln>
              <a:noFill/>
            </a:ln>
            <a:solidFill>
              <a:sysClr val="windowText" lastClr="000000"/>
            </a:solidFill>
          </a:endParaRPr>
        </a:p>
      </cdr:txBody>
    </cdr:sp>
  </cdr:relSizeAnchor>
  <cdr:relSizeAnchor xmlns:cdr="http://schemas.openxmlformats.org/drawingml/2006/chartDrawing">
    <cdr:from>
      <cdr:x>0.71074</cdr:x>
      <cdr:y>0.45638</cdr:y>
    </cdr:from>
    <cdr:to>
      <cdr:x>0.71074</cdr:x>
      <cdr:y>0.57354</cdr:y>
    </cdr:to>
    <cdr:cxnSp macro="">
      <cdr:nvCxnSpPr>
        <cdr:cNvPr id="3" name="Straight Arrow Connector 2">
          <a:extLst xmlns:a="http://schemas.openxmlformats.org/drawingml/2006/main">
            <a:ext uri="{FF2B5EF4-FFF2-40B4-BE49-F238E27FC236}">
              <a16:creationId xmlns:a16="http://schemas.microsoft.com/office/drawing/2014/main" id="{9D011B7C-4477-4DE6-9A2E-FCA98BF8B609}"/>
            </a:ext>
          </a:extLst>
        </cdr:cNvPr>
        <cdr:cNvCxnSpPr/>
      </cdr:nvCxnSpPr>
      <cdr:spPr>
        <a:xfrm xmlns:a="http://schemas.openxmlformats.org/drawingml/2006/main" flipH="1">
          <a:off x="2744745" y="955809"/>
          <a:ext cx="1" cy="24537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0.11701</cdr:x>
      <cdr:y>0.10239</cdr:y>
    </cdr:from>
    <cdr:to>
      <cdr:x>0.51004</cdr:x>
      <cdr:y>0.23502</cdr:y>
    </cdr:to>
    <cdr:sp macro="" textlink="">
      <cdr:nvSpPr>
        <cdr:cNvPr id="5" name="TextBox 1">
          <a:extLst xmlns:a="http://schemas.openxmlformats.org/drawingml/2006/main">
            <a:ext uri="{FF2B5EF4-FFF2-40B4-BE49-F238E27FC236}">
              <a16:creationId xmlns:a16="http://schemas.microsoft.com/office/drawing/2014/main" id="{2F23291C-84CA-4B46-B856-81AF4098E4F5}"/>
            </a:ext>
          </a:extLst>
        </cdr:cNvPr>
        <cdr:cNvSpPr txBox="1"/>
      </cdr:nvSpPr>
      <cdr:spPr>
        <a:xfrm xmlns:a="http://schemas.openxmlformats.org/drawingml/2006/main">
          <a:off x="546100" y="279400"/>
          <a:ext cx="1834396" cy="36193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1200"/>
            <a:t>Капиталови разходи</a:t>
          </a:r>
        </a:p>
      </cdr:txBody>
    </cdr:sp>
  </cdr:relSizeAnchor>
</c:userShapes>
</file>

<file path=ppt/drawings/drawing15.xml><?xml version="1.0" encoding="utf-8"?>
<c:userShapes xmlns:c="http://schemas.openxmlformats.org/drawingml/2006/chart">
  <cdr:relSizeAnchor xmlns:cdr="http://schemas.openxmlformats.org/drawingml/2006/chartDrawing">
    <cdr:from>
      <cdr:x>0.34444</cdr:x>
      <cdr:y>0.32407</cdr:y>
    </cdr:from>
    <cdr:to>
      <cdr:x>0.51458</cdr:x>
      <cdr:y>0.40104</cdr:y>
    </cdr:to>
    <cdr:sp macro="" textlink="">
      <cdr:nvSpPr>
        <cdr:cNvPr id="2" name="TextBox 1">
          <a:extLst xmlns:a="http://schemas.openxmlformats.org/drawingml/2006/main">
            <a:ext uri="{FF2B5EF4-FFF2-40B4-BE49-F238E27FC236}">
              <a16:creationId xmlns:a16="http://schemas.microsoft.com/office/drawing/2014/main" id="{B52CC4B5-5357-4F31-B55C-C3F70015726D}"/>
            </a:ext>
          </a:extLst>
        </cdr:cNvPr>
        <cdr:cNvSpPr txBox="1"/>
      </cdr:nvSpPr>
      <cdr:spPr>
        <a:xfrm xmlns:a="http://schemas.openxmlformats.org/drawingml/2006/main">
          <a:off x="1574800" y="889000"/>
          <a:ext cx="777875" cy="211138"/>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bg-BG" sz="800" dirty="0"/>
            <a:t>България</a:t>
          </a:r>
        </a:p>
      </cdr:txBody>
    </cdr:sp>
  </cdr:relSizeAnchor>
  <cdr:relSizeAnchor xmlns:cdr="http://schemas.openxmlformats.org/drawingml/2006/chartDrawing">
    <cdr:from>
      <cdr:x>0.50208</cdr:x>
      <cdr:y>0.34896</cdr:y>
    </cdr:from>
    <cdr:to>
      <cdr:x>0.57083</cdr:x>
      <cdr:y>0.36285</cdr:y>
    </cdr:to>
    <cdr:cxnSp macro="">
      <cdr:nvCxnSpPr>
        <cdr:cNvPr id="4" name="Straight Arrow Connector 3">
          <a:extLst xmlns:a="http://schemas.openxmlformats.org/drawingml/2006/main">
            <a:ext uri="{FF2B5EF4-FFF2-40B4-BE49-F238E27FC236}">
              <a16:creationId xmlns:a16="http://schemas.microsoft.com/office/drawing/2014/main" id="{0DB09731-7958-479D-AF4E-449195613B33}"/>
            </a:ext>
          </a:extLst>
        </cdr:cNvPr>
        <cdr:cNvCxnSpPr/>
      </cdr:nvCxnSpPr>
      <cdr:spPr>
        <a:xfrm xmlns:a="http://schemas.openxmlformats.org/drawingml/2006/main" flipV="1">
          <a:off x="2295525" y="957264"/>
          <a:ext cx="314325" cy="38099"/>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0.20486</cdr:x>
      <cdr:y>0.64352</cdr:y>
    </cdr:from>
    <cdr:to>
      <cdr:x>0.38402</cdr:x>
      <cdr:y>0.72338</cdr:y>
    </cdr:to>
    <cdr:sp macro="" textlink="">
      <cdr:nvSpPr>
        <cdr:cNvPr id="6" name="TextBox 1">
          <a:extLst xmlns:a="http://schemas.openxmlformats.org/drawingml/2006/main">
            <a:ext uri="{FF2B5EF4-FFF2-40B4-BE49-F238E27FC236}">
              <a16:creationId xmlns:a16="http://schemas.microsoft.com/office/drawing/2014/main" id="{F1775440-F743-406C-9E01-731254AEF670}"/>
            </a:ext>
          </a:extLst>
        </cdr:cNvPr>
        <cdr:cNvSpPr txBox="1"/>
      </cdr:nvSpPr>
      <cdr:spPr>
        <a:xfrm xmlns:a="http://schemas.openxmlformats.org/drawingml/2006/main">
          <a:off x="875155" y="1633587"/>
          <a:ext cx="765365" cy="2027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Хърватия</a:t>
          </a:r>
        </a:p>
      </cdr:txBody>
    </cdr:sp>
  </cdr:relSizeAnchor>
  <cdr:relSizeAnchor xmlns:cdr="http://schemas.openxmlformats.org/drawingml/2006/chartDrawing">
    <cdr:from>
      <cdr:x>0.40903</cdr:x>
      <cdr:y>0.76852</cdr:y>
    </cdr:from>
    <cdr:to>
      <cdr:x>0.58542</cdr:x>
      <cdr:y>0.84895</cdr:y>
    </cdr:to>
    <cdr:sp macro="" textlink="">
      <cdr:nvSpPr>
        <cdr:cNvPr id="7" name="TextBox 1">
          <a:extLst xmlns:a="http://schemas.openxmlformats.org/drawingml/2006/main">
            <a:ext uri="{FF2B5EF4-FFF2-40B4-BE49-F238E27FC236}">
              <a16:creationId xmlns:a16="http://schemas.microsoft.com/office/drawing/2014/main" id="{7A4B94C1-DE4D-4ACE-9CF7-A0A48F30C989}"/>
            </a:ext>
          </a:extLst>
        </cdr:cNvPr>
        <cdr:cNvSpPr txBox="1"/>
      </cdr:nvSpPr>
      <cdr:spPr>
        <a:xfrm xmlns:a="http://schemas.openxmlformats.org/drawingml/2006/main">
          <a:off x="1870075" y="2108200"/>
          <a:ext cx="806451" cy="2206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Словения</a:t>
          </a:r>
        </a:p>
      </cdr:txBody>
    </cdr:sp>
  </cdr:relSizeAnchor>
  <cdr:relSizeAnchor xmlns:cdr="http://schemas.openxmlformats.org/drawingml/2006/chartDrawing">
    <cdr:from>
      <cdr:x>0.58403</cdr:x>
      <cdr:y>0.34144</cdr:y>
    </cdr:from>
    <cdr:to>
      <cdr:x>0.71667</cdr:x>
      <cdr:y>0.43229</cdr:y>
    </cdr:to>
    <cdr:sp macro="" textlink="">
      <cdr:nvSpPr>
        <cdr:cNvPr id="8" name="TextBox 1">
          <a:extLst xmlns:a="http://schemas.openxmlformats.org/drawingml/2006/main">
            <a:ext uri="{FF2B5EF4-FFF2-40B4-BE49-F238E27FC236}">
              <a16:creationId xmlns:a16="http://schemas.microsoft.com/office/drawing/2014/main" id="{7355E17A-E71B-4974-83E3-06DDD3371B73}"/>
            </a:ext>
          </a:extLst>
        </cdr:cNvPr>
        <cdr:cNvSpPr txBox="1"/>
      </cdr:nvSpPr>
      <cdr:spPr>
        <a:xfrm xmlns:a="http://schemas.openxmlformats.org/drawingml/2006/main">
          <a:off x="2669549" y="936625"/>
          <a:ext cx="606284" cy="2492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Чехия</a:t>
          </a:r>
        </a:p>
      </cdr:txBody>
    </cdr:sp>
  </cdr:relSizeAnchor>
  <cdr:relSizeAnchor xmlns:cdr="http://schemas.openxmlformats.org/drawingml/2006/chartDrawing">
    <cdr:from>
      <cdr:x>0.58612</cdr:x>
      <cdr:y>0.49769</cdr:y>
    </cdr:from>
    <cdr:to>
      <cdr:x>0.73334</cdr:x>
      <cdr:y>0.59201</cdr:y>
    </cdr:to>
    <cdr:sp macro="" textlink="">
      <cdr:nvSpPr>
        <cdr:cNvPr id="9" name="TextBox 1">
          <a:extLst xmlns:a="http://schemas.openxmlformats.org/drawingml/2006/main">
            <a:ext uri="{FF2B5EF4-FFF2-40B4-BE49-F238E27FC236}">
              <a16:creationId xmlns:a16="http://schemas.microsoft.com/office/drawing/2014/main" id="{D0F6F99C-156F-4AF4-A093-64888E9FC91C}"/>
            </a:ext>
          </a:extLst>
        </cdr:cNvPr>
        <cdr:cNvSpPr txBox="1"/>
      </cdr:nvSpPr>
      <cdr:spPr>
        <a:xfrm xmlns:a="http://schemas.openxmlformats.org/drawingml/2006/main">
          <a:off x="2679072" y="1365250"/>
          <a:ext cx="672941" cy="2587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Унгария</a:t>
          </a:r>
        </a:p>
      </cdr:txBody>
    </cdr:sp>
  </cdr:relSizeAnchor>
  <cdr:relSizeAnchor xmlns:cdr="http://schemas.openxmlformats.org/drawingml/2006/chartDrawing">
    <cdr:from>
      <cdr:x>0.81319</cdr:x>
      <cdr:y>0.05324</cdr:y>
    </cdr:from>
    <cdr:to>
      <cdr:x>0.99376</cdr:x>
      <cdr:y>0.13022</cdr:y>
    </cdr:to>
    <cdr:sp macro="" textlink="">
      <cdr:nvSpPr>
        <cdr:cNvPr id="10" name="TextBox 1">
          <a:extLst xmlns:a="http://schemas.openxmlformats.org/drawingml/2006/main">
            <a:ext uri="{FF2B5EF4-FFF2-40B4-BE49-F238E27FC236}">
              <a16:creationId xmlns:a16="http://schemas.microsoft.com/office/drawing/2014/main" id="{D4E9824B-61B3-4ECA-A354-CD07B390FA64}"/>
            </a:ext>
          </a:extLst>
        </cdr:cNvPr>
        <cdr:cNvSpPr txBox="1"/>
      </cdr:nvSpPr>
      <cdr:spPr>
        <a:xfrm xmlns:a="http://schemas.openxmlformats.org/drawingml/2006/main">
          <a:off x="3717925" y="146050"/>
          <a:ext cx="825538" cy="2111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Естония</a:t>
          </a:r>
        </a:p>
      </cdr:txBody>
    </cdr:sp>
  </cdr:relSizeAnchor>
  <cdr:relSizeAnchor xmlns:cdr="http://schemas.openxmlformats.org/drawingml/2006/chartDrawing">
    <cdr:from>
      <cdr:x>0.66528</cdr:x>
      <cdr:y>0.42477</cdr:y>
    </cdr:from>
    <cdr:to>
      <cdr:x>0.80208</cdr:x>
      <cdr:y>0.50521</cdr:y>
    </cdr:to>
    <cdr:sp macro="" textlink="">
      <cdr:nvSpPr>
        <cdr:cNvPr id="11" name="TextBox 1">
          <a:extLst xmlns:a="http://schemas.openxmlformats.org/drawingml/2006/main">
            <a:ext uri="{FF2B5EF4-FFF2-40B4-BE49-F238E27FC236}">
              <a16:creationId xmlns:a16="http://schemas.microsoft.com/office/drawing/2014/main" id="{1F082660-145B-47E2-B84D-9B9B43C569E4}"/>
            </a:ext>
          </a:extLst>
        </cdr:cNvPr>
        <cdr:cNvSpPr txBox="1"/>
      </cdr:nvSpPr>
      <cdr:spPr>
        <a:xfrm xmlns:a="http://schemas.openxmlformats.org/drawingml/2006/main">
          <a:off x="3041650" y="1165225"/>
          <a:ext cx="625468" cy="2206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Латвия</a:t>
          </a:r>
        </a:p>
      </cdr:txBody>
    </cdr:sp>
  </cdr:relSizeAnchor>
  <cdr:relSizeAnchor xmlns:cdr="http://schemas.openxmlformats.org/drawingml/2006/chartDrawing">
    <cdr:from>
      <cdr:x>0.81111</cdr:x>
      <cdr:y>0.59838</cdr:y>
    </cdr:from>
    <cdr:to>
      <cdr:x>0.94375</cdr:x>
      <cdr:y>0.68924</cdr:y>
    </cdr:to>
    <cdr:sp macro="" textlink="">
      <cdr:nvSpPr>
        <cdr:cNvPr id="12" name="TextBox 1">
          <a:extLst xmlns:a="http://schemas.openxmlformats.org/drawingml/2006/main">
            <a:ext uri="{FF2B5EF4-FFF2-40B4-BE49-F238E27FC236}">
              <a16:creationId xmlns:a16="http://schemas.microsoft.com/office/drawing/2014/main" id="{F10A6288-3C0C-4691-AD66-42B9CC32921D}"/>
            </a:ext>
          </a:extLst>
        </cdr:cNvPr>
        <cdr:cNvSpPr txBox="1"/>
      </cdr:nvSpPr>
      <cdr:spPr>
        <a:xfrm xmlns:a="http://schemas.openxmlformats.org/drawingml/2006/main">
          <a:off x="3708400" y="1641475"/>
          <a:ext cx="606433" cy="2492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Полша</a:t>
          </a:r>
        </a:p>
      </cdr:txBody>
    </cdr:sp>
  </cdr:relSizeAnchor>
  <cdr:relSizeAnchor xmlns:cdr="http://schemas.openxmlformats.org/drawingml/2006/chartDrawing">
    <cdr:from>
      <cdr:x>0.82569</cdr:x>
      <cdr:y>0.43866</cdr:y>
    </cdr:from>
    <cdr:to>
      <cdr:x>0.96667</cdr:x>
      <cdr:y>0.51909</cdr:y>
    </cdr:to>
    <cdr:sp macro="" textlink="">
      <cdr:nvSpPr>
        <cdr:cNvPr id="13" name="TextBox 1">
          <a:extLst xmlns:a="http://schemas.openxmlformats.org/drawingml/2006/main">
            <a:ext uri="{FF2B5EF4-FFF2-40B4-BE49-F238E27FC236}">
              <a16:creationId xmlns:a16="http://schemas.microsoft.com/office/drawing/2014/main" id="{1DA32DCC-B0B8-40C4-A4A1-7BD2342DB13B}"/>
            </a:ext>
          </a:extLst>
        </cdr:cNvPr>
        <cdr:cNvSpPr txBox="1"/>
      </cdr:nvSpPr>
      <cdr:spPr>
        <a:xfrm xmlns:a="http://schemas.openxmlformats.org/drawingml/2006/main">
          <a:off x="3775075" y="1203325"/>
          <a:ext cx="644555" cy="22064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Литва</a:t>
          </a:r>
        </a:p>
      </cdr:txBody>
    </cdr:sp>
  </cdr:relSizeAnchor>
  <cdr:relSizeAnchor xmlns:cdr="http://schemas.openxmlformats.org/drawingml/2006/chartDrawing">
    <cdr:from>
      <cdr:x>0.60139</cdr:x>
      <cdr:y>0.59838</cdr:y>
    </cdr:from>
    <cdr:to>
      <cdr:x>0.77361</cdr:x>
      <cdr:y>0.68924</cdr:y>
    </cdr:to>
    <cdr:sp macro="" textlink="">
      <cdr:nvSpPr>
        <cdr:cNvPr id="14" name="TextBox 1">
          <a:extLst xmlns:a="http://schemas.openxmlformats.org/drawingml/2006/main">
            <a:ext uri="{FF2B5EF4-FFF2-40B4-BE49-F238E27FC236}">
              <a16:creationId xmlns:a16="http://schemas.microsoft.com/office/drawing/2014/main" id="{C4C3A158-FD25-4FDC-BF1E-2FFB63255FBD}"/>
            </a:ext>
          </a:extLst>
        </cdr:cNvPr>
        <cdr:cNvSpPr txBox="1"/>
      </cdr:nvSpPr>
      <cdr:spPr>
        <a:xfrm xmlns:a="http://schemas.openxmlformats.org/drawingml/2006/main">
          <a:off x="2749551" y="1641475"/>
          <a:ext cx="787400" cy="2492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Словакия</a:t>
          </a:r>
        </a:p>
      </cdr:txBody>
    </cdr:sp>
  </cdr:relSizeAnchor>
  <cdr:relSizeAnchor xmlns:cdr="http://schemas.openxmlformats.org/drawingml/2006/chartDrawing">
    <cdr:from>
      <cdr:x>0.83264</cdr:x>
      <cdr:y>0.50116</cdr:y>
    </cdr:from>
    <cdr:to>
      <cdr:x>0.98889</cdr:x>
      <cdr:y>0.57813</cdr:y>
    </cdr:to>
    <cdr:sp macro="" textlink="">
      <cdr:nvSpPr>
        <cdr:cNvPr id="15" name="TextBox 1">
          <a:extLst xmlns:a="http://schemas.openxmlformats.org/drawingml/2006/main">
            <a:ext uri="{FF2B5EF4-FFF2-40B4-BE49-F238E27FC236}">
              <a16:creationId xmlns:a16="http://schemas.microsoft.com/office/drawing/2014/main" id="{F8ED65F1-1E46-4AEF-B89F-05C957414762}"/>
            </a:ext>
          </a:extLst>
        </cdr:cNvPr>
        <cdr:cNvSpPr txBox="1"/>
      </cdr:nvSpPr>
      <cdr:spPr>
        <a:xfrm xmlns:a="http://schemas.openxmlformats.org/drawingml/2006/main">
          <a:off x="3806825" y="1374775"/>
          <a:ext cx="714375" cy="21115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800" dirty="0"/>
            <a:t>Румъния</a:t>
          </a:r>
        </a:p>
      </cdr:txBody>
    </cdr:sp>
  </cdr:relSizeAnchor>
  <cdr:relSizeAnchor xmlns:cdr="http://schemas.openxmlformats.org/drawingml/2006/chartDrawing">
    <cdr:from>
      <cdr:x>0.78889</cdr:x>
      <cdr:y>0.55266</cdr:y>
    </cdr:from>
    <cdr:to>
      <cdr:x>0.83611</cdr:x>
      <cdr:y>0.56192</cdr:y>
    </cdr:to>
    <cdr:cxnSp macro="">
      <cdr:nvCxnSpPr>
        <cdr:cNvPr id="17" name="Straight Arrow Connector 16">
          <a:extLst xmlns:a="http://schemas.openxmlformats.org/drawingml/2006/main">
            <a:ext uri="{FF2B5EF4-FFF2-40B4-BE49-F238E27FC236}">
              <a16:creationId xmlns:a16="http://schemas.microsoft.com/office/drawing/2014/main" id="{8E576E7D-1FCB-4624-A540-11212307C681}"/>
            </a:ext>
          </a:extLst>
        </cdr:cNvPr>
        <cdr:cNvCxnSpPr/>
      </cdr:nvCxnSpPr>
      <cdr:spPr>
        <a:xfrm xmlns:a="http://schemas.openxmlformats.org/drawingml/2006/main" flipH="1">
          <a:off x="3606800" y="1516063"/>
          <a:ext cx="215900" cy="2540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0.70417</cdr:x>
      <cdr:y>0.55961</cdr:y>
    </cdr:from>
    <cdr:to>
      <cdr:x>0.75139</cdr:x>
      <cdr:y>0.61516</cdr:y>
    </cdr:to>
    <cdr:cxnSp macro="">
      <cdr:nvCxnSpPr>
        <cdr:cNvPr id="25" name="Straight Arrow Connector 24">
          <a:extLst xmlns:a="http://schemas.openxmlformats.org/drawingml/2006/main">
            <a:ext uri="{FF2B5EF4-FFF2-40B4-BE49-F238E27FC236}">
              <a16:creationId xmlns:a16="http://schemas.microsoft.com/office/drawing/2014/main" id="{824B3EDD-4C34-4495-BD93-E65B63883EE9}"/>
            </a:ext>
          </a:extLst>
        </cdr:cNvPr>
        <cdr:cNvCxnSpPr/>
      </cdr:nvCxnSpPr>
      <cdr:spPr>
        <a:xfrm xmlns:a="http://schemas.openxmlformats.org/drawingml/2006/main" flipV="1">
          <a:off x="3219450" y="1535113"/>
          <a:ext cx="215900" cy="15240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0.59019</cdr:x>
      <cdr:y>0.17301</cdr:y>
    </cdr:from>
    <cdr:to>
      <cdr:x>0.59224</cdr:x>
      <cdr:y>0.87828</cdr:y>
    </cdr:to>
    <cdr:cxnSp macro="">
      <cdr:nvCxnSpPr>
        <cdr:cNvPr id="28" name="Straight Connector 27">
          <a:extLst xmlns:a="http://schemas.openxmlformats.org/drawingml/2006/main">
            <a:ext uri="{FF2B5EF4-FFF2-40B4-BE49-F238E27FC236}">
              <a16:creationId xmlns:a16="http://schemas.microsoft.com/office/drawing/2014/main" id="{C1FCC104-2B58-433A-B43D-B28EFC49F59F}"/>
            </a:ext>
          </a:extLst>
        </cdr:cNvPr>
        <cdr:cNvCxnSpPr/>
      </cdr:nvCxnSpPr>
      <cdr:spPr>
        <a:xfrm xmlns:a="http://schemas.openxmlformats.org/drawingml/2006/main">
          <a:off x="2699555" y="471438"/>
          <a:ext cx="9379" cy="1921827"/>
        </a:xfrm>
        <a:prstGeom xmlns:a="http://schemas.openxmlformats.org/drawingml/2006/main" prst="line">
          <a:avLst/>
        </a:prstGeom>
        <a:ln xmlns:a="http://schemas.openxmlformats.org/drawingml/2006/main">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0.1445</cdr:x>
      <cdr:y>0.02997</cdr:y>
    </cdr:from>
    <cdr:to>
      <cdr:x>0.63623</cdr:x>
      <cdr:y>0.09735</cdr:y>
    </cdr:to>
    <cdr:sp macro="" textlink="">
      <cdr:nvSpPr>
        <cdr:cNvPr id="44" name="TextBox 43">
          <a:extLst xmlns:a="http://schemas.openxmlformats.org/drawingml/2006/main">
            <a:ext uri="{FF2B5EF4-FFF2-40B4-BE49-F238E27FC236}">
              <a16:creationId xmlns:a16="http://schemas.microsoft.com/office/drawing/2014/main" id="{AF3EB967-AB62-413A-A88A-9E255C9E31F4}"/>
            </a:ext>
          </a:extLst>
        </cdr:cNvPr>
        <cdr:cNvSpPr txBox="1"/>
      </cdr:nvSpPr>
      <cdr:spPr>
        <a:xfrm xmlns:a="http://schemas.openxmlformats.org/drawingml/2006/main">
          <a:off x="596469" y="71300"/>
          <a:ext cx="2029774" cy="160292"/>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bg-BG" sz="1400" dirty="0"/>
            <a:t>Нови страни членки</a:t>
          </a:r>
          <a:endParaRPr lang="en-US" sz="1400" dirty="0"/>
        </a:p>
      </cdr:txBody>
    </cdr:sp>
  </cdr:relSizeAnchor>
</c:userShapes>
</file>

<file path=ppt/drawings/drawing16.xml><?xml version="1.0" encoding="utf-8"?>
<c:userShapes xmlns:c="http://schemas.openxmlformats.org/drawingml/2006/chart">
  <cdr:relSizeAnchor xmlns:cdr="http://schemas.openxmlformats.org/drawingml/2006/chartDrawing">
    <cdr:from>
      <cdr:x>0.00166</cdr:x>
      <cdr:y>0.0277</cdr:y>
    </cdr:from>
    <cdr:to>
      <cdr:x>1</cdr:x>
      <cdr:y>0.21867</cdr:y>
    </cdr:to>
    <cdr:pic>
      <cdr:nvPicPr>
        <cdr:cNvPr id="2" name="chart">
          <a:extLst xmlns:a="http://schemas.openxmlformats.org/drawingml/2006/main">
            <a:ext uri="{FF2B5EF4-FFF2-40B4-BE49-F238E27FC236}">
              <a16:creationId xmlns:a16="http://schemas.microsoft.com/office/drawing/2014/main" id="{2D0FE758-5E63-467C-A156-6BBE139F85D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8734" y="132302"/>
          <a:ext cx="11245895" cy="912145"/>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0.09115</cdr:x>
      <cdr:y>0.02692</cdr:y>
    </cdr:from>
    <cdr:to>
      <cdr:x>0.25</cdr:x>
      <cdr:y>0.13077</cdr:y>
    </cdr:to>
    <cdr:sp macro="" textlink="">
      <cdr:nvSpPr>
        <cdr:cNvPr id="2" name="TextBox 1">
          <a:extLst xmlns:a="http://schemas.openxmlformats.org/drawingml/2006/main">
            <a:ext uri="{FF2B5EF4-FFF2-40B4-BE49-F238E27FC236}">
              <a16:creationId xmlns:a16="http://schemas.microsoft.com/office/drawing/2014/main" id="{1C4E8093-8398-42E6-A9BC-B282CBD4C497}"/>
            </a:ext>
          </a:extLst>
        </cdr:cNvPr>
        <cdr:cNvSpPr txBox="1"/>
      </cdr:nvSpPr>
      <cdr:spPr>
        <a:xfrm xmlns:a="http://schemas.openxmlformats.org/drawingml/2006/main">
          <a:off x="333374" y="66674"/>
          <a:ext cx="581025"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bg-BG" sz="1100"/>
            <a:t>внос</a:t>
          </a:r>
          <a:endParaRPr lang="en-US" sz="1100"/>
        </a:p>
      </cdr:txBody>
    </cdr:sp>
  </cdr:relSizeAnchor>
</c:userShapes>
</file>

<file path=ppt/drawings/drawing3.xml><?xml version="1.0" encoding="utf-8"?>
<c:userShapes xmlns:c="http://schemas.openxmlformats.org/drawingml/2006/chart">
  <cdr:relSizeAnchor xmlns:cdr="http://schemas.openxmlformats.org/drawingml/2006/chartDrawing">
    <cdr:from>
      <cdr:x>0.11791</cdr:x>
      <cdr:y>0.0902</cdr:y>
    </cdr:from>
    <cdr:to>
      <cdr:x>0.31293</cdr:x>
      <cdr:y>0.19216</cdr:y>
    </cdr:to>
    <cdr:sp macro="" textlink="">
      <cdr:nvSpPr>
        <cdr:cNvPr id="2" name="TextBox 1">
          <a:extLst xmlns:a="http://schemas.openxmlformats.org/drawingml/2006/main">
            <a:ext uri="{FF2B5EF4-FFF2-40B4-BE49-F238E27FC236}">
              <a16:creationId xmlns:a16="http://schemas.microsoft.com/office/drawing/2014/main" id="{F756FB01-6FEC-4FE1-9FC3-2B556F6F8A67}"/>
            </a:ext>
          </a:extLst>
        </cdr:cNvPr>
        <cdr:cNvSpPr txBox="1"/>
      </cdr:nvSpPr>
      <cdr:spPr>
        <a:xfrm xmlns:a="http://schemas.openxmlformats.org/drawingml/2006/main">
          <a:off x="495300" y="219076"/>
          <a:ext cx="819150"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bg-BG" dirty="0"/>
            <a:t>И</a:t>
          </a:r>
          <a:r>
            <a:rPr lang="bg-BG" sz="1100" dirty="0"/>
            <a:t>нфлация</a:t>
          </a:r>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0.20209</cdr:x>
      <cdr:y>0.57119</cdr:y>
    </cdr:from>
    <cdr:to>
      <cdr:x>0.79375</cdr:x>
      <cdr:y>0.67535</cdr:y>
    </cdr:to>
    <cdr:sp macro="" textlink="">
      <cdr:nvSpPr>
        <cdr:cNvPr id="2" name="TextBox 1">
          <a:extLst xmlns:a="http://schemas.openxmlformats.org/drawingml/2006/main">
            <a:ext uri="{FF2B5EF4-FFF2-40B4-BE49-F238E27FC236}">
              <a16:creationId xmlns:a16="http://schemas.microsoft.com/office/drawing/2014/main" id="{37B0DD2F-FDA2-4875-974A-C72947EC582B}"/>
            </a:ext>
          </a:extLst>
        </cdr:cNvPr>
        <cdr:cNvSpPr txBox="1"/>
      </cdr:nvSpPr>
      <cdr:spPr>
        <a:xfrm xmlns:a="http://schemas.openxmlformats.org/drawingml/2006/main">
          <a:off x="923939" y="1566876"/>
          <a:ext cx="2705085" cy="285737"/>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bg-BG" sz="1100"/>
            <a:t>темп</a:t>
          </a:r>
          <a:r>
            <a:rPr lang="bg-BG" sz="1100" baseline="0"/>
            <a:t> на нарастване (2007-2018) 5.83%</a:t>
          </a:r>
          <a:endParaRPr lang="en-US" sz="1100"/>
        </a:p>
      </cdr:txBody>
    </cdr:sp>
  </cdr:relSizeAnchor>
  <cdr:relSizeAnchor xmlns:cdr="http://schemas.openxmlformats.org/drawingml/2006/chartDrawing">
    <cdr:from>
      <cdr:x>0.18403</cdr:x>
      <cdr:y>0.08796</cdr:y>
    </cdr:from>
    <cdr:to>
      <cdr:x>0.74583</cdr:x>
      <cdr:y>0.19271</cdr:y>
    </cdr:to>
    <cdr:sp macro="" textlink="">
      <cdr:nvSpPr>
        <cdr:cNvPr id="3" name="TextBox 1">
          <a:extLst xmlns:a="http://schemas.openxmlformats.org/drawingml/2006/main">
            <a:ext uri="{FF2B5EF4-FFF2-40B4-BE49-F238E27FC236}">
              <a16:creationId xmlns:a16="http://schemas.microsoft.com/office/drawing/2014/main" id="{034ED07D-E5DB-4B8B-A3C2-493C073411C7}"/>
            </a:ext>
          </a:extLst>
        </cdr:cNvPr>
        <cdr:cNvSpPr txBox="1"/>
      </cdr:nvSpPr>
      <cdr:spPr>
        <a:xfrm xmlns:a="http://schemas.openxmlformats.org/drawingml/2006/main">
          <a:off x="841384" y="241301"/>
          <a:ext cx="2568565" cy="287337"/>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bg-BG" sz="1100"/>
            <a:t>темп</a:t>
          </a:r>
          <a:r>
            <a:rPr lang="bg-BG" sz="1100" baseline="0"/>
            <a:t> на нарастване (2007-2018) 1.</a:t>
          </a:r>
          <a:r>
            <a:rPr lang="en-US" sz="1100" baseline="0"/>
            <a:t>55</a:t>
          </a:r>
          <a:r>
            <a:rPr lang="bg-BG" sz="1100" baseline="0"/>
            <a:t>%</a:t>
          </a:r>
          <a:endParaRPr lang="en-US" sz="1100"/>
        </a:p>
      </cdr:txBody>
    </cdr:sp>
  </cdr:relSizeAnchor>
  <cdr:relSizeAnchor xmlns:cdr="http://schemas.openxmlformats.org/drawingml/2006/chartDrawing">
    <cdr:from>
      <cdr:x>0.51042</cdr:x>
      <cdr:y>0.24826</cdr:y>
    </cdr:from>
    <cdr:to>
      <cdr:x>0.98958</cdr:x>
      <cdr:y>0.55729</cdr:y>
    </cdr:to>
    <cdr:sp macro="" textlink="">
      <cdr:nvSpPr>
        <cdr:cNvPr id="4" name="TextBox 3">
          <a:extLst xmlns:a="http://schemas.openxmlformats.org/drawingml/2006/main">
            <a:ext uri="{FF2B5EF4-FFF2-40B4-BE49-F238E27FC236}">
              <a16:creationId xmlns:a16="http://schemas.microsoft.com/office/drawing/2014/main" id="{0233C317-ED70-46BB-B4DB-856575132990}"/>
            </a:ext>
          </a:extLst>
        </cdr:cNvPr>
        <cdr:cNvSpPr txBox="1"/>
      </cdr:nvSpPr>
      <cdr:spPr>
        <a:xfrm xmlns:a="http://schemas.openxmlformats.org/drawingml/2006/main">
          <a:off x="2333625" y="681038"/>
          <a:ext cx="2190750" cy="847725"/>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r>
            <a:rPr lang="bg-BG" sz="1100">
              <a:effectLst/>
            </a:rPr>
            <a:t>       Години за достигане на:</a:t>
          </a:r>
          <a:br>
            <a:rPr lang="bg-BG" sz="1100">
              <a:effectLst/>
            </a:rPr>
          </a:br>
          <a:r>
            <a:rPr lang="bg-BG" sz="1100">
              <a:effectLst/>
            </a:rPr>
            <a:t> 50 % от средното за ЕС      -   27</a:t>
          </a:r>
        </a:p>
        <a:p xmlns:a="http://schemas.openxmlformats.org/drawingml/2006/main">
          <a:r>
            <a:rPr lang="bg-BG" sz="1100">
              <a:effectLst/>
            </a:rPr>
            <a:t> 75 % </a:t>
          </a:r>
          <a:r>
            <a:rPr lang="bg-BG" sz="1100">
              <a:effectLst/>
              <a:latin typeface="+mn-lt"/>
              <a:ea typeface="+mn-ea"/>
              <a:cs typeface="+mn-cs"/>
            </a:rPr>
            <a:t>от средното за ЕС      -   37</a:t>
          </a:r>
          <a:endParaRPr lang="bg-BG" sz="1100">
            <a:effectLst/>
          </a:endParaRPr>
        </a:p>
        <a:p xmlns:a="http://schemas.openxmlformats.org/drawingml/2006/main">
          <a:r>
            <a:rPr lang="bg-BG" sz="1100">
              <a:effectLst/>
            </a:rPr>
            <a:t>100 % </a:t>
          </a:r>
          <a:r>
            <a:rPr lang="bg-BG" sz="1100">
              <a:effectLst/>
              <a:latin typeface="+mn-lt"/>
              <a:ea typeface="+mn-ea"/>
              <a:cs typeface="+mn-cs"/>
            </a:rPr>
            <a:t>от средното за ЕС     -   44</a:t>
          </a:r>
          <a:endParaRPr lang="en-US" sz="1100">
            <a:effectLst/>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0.112</cdr:x>
      <cdr:y>0.20942</cdr:y>
    </cdr:from>
    <cdr:to>
      <cdr:x>0.49757</cdr:x>
      <cdr:y>0.4268</cdr:y>
    </cdr:to>
    <cdr:sp macro="" textlink="">
      <cdr:nvSpPr>
        <cdr:cNvPr id="5" name="Oval 4">
          <a:extLst xmlns:a="http://schemas.openxmlformats.org/drawingml/2006/main">
            <a:ext uri="{FF2B5EF4-FFF2-40B4-BE49-F238E27FC236}">
              <a16:creationId xmlns:a16="http://schemas.microsoft.com/office/drawing/2014/main" id="{2CCC2E91-3ACB-44EC-A977-8DD0594B6661}"/>
            </a:ext>
          </a:extLst>
        </cdr:cNvPr>
        <cdr:cNvSpPr/>
      </cdr:nvSpPr>
      <cdr:spPr>
        <a:xfrm xmlns:a="http://schemas.openxmlformats.org/drawingml/2006/main" rot="1671591">
          <a:off x="624611" y="674224"/>
          <a:ext cx="2150290" cy="699837"/>
        </a:xfrm>
        <a:prstGeom xmlns:a="http://schemas.openxmlformats.org/drawingml/2006/main" prst="ellipse">
          <a:avLst/>
        </a:prstGeom>
        <a:noFill xmlns:a="http://schemas.openxmlformats.org/drawingml/2006/main"/>
        <a:ln xmlns:a="http://schemas.openxmlformats.org/drawingml/2006/main" w="12700">
          <a:solidFill>
            <a:schemeClr val="tx1"/>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0.51153</cdr:x>
      <cdr:y>0.44675</cdr:y>
    </cdr:from>
    <cdr:to>
      <cdr:x>0.7626</cdr:x>
      <cdr:y>0.5858</cdr:y>
    </cdr:to>
    <cdr:sp macro="" textlink="">
      <cdr:nvSpPr>
        <cdr:cNvPr id="6" name="Oval 5">
          <a:extLst xmlns:a="http://schemas.openxmlformats.org/drawingml/2006/main">
            <a:ext uri="{FF2B5EF4-FFF2-40B4-BE49-F238E27FC236}">
              <a16:creationId xmlns:a16="http://schemas.microsoft.com/office/drawing/2014/main" id="{C4EA6F25-74F1-490E-8C81-6056654B2FFE}"/>
            </a:ext>
          </a:extLst>
        </cdr:cNvPr>
        <cdr:cNvSpPr/>
      </cdr:nvSpPr>
      <cdr:spPr>
        <a:xfrm xmlns:a="http://schemas.openxmlformats.org/drawingml/2006/main">
          <a:off x="2852737" y="1438275"/>
          <a:ext cx="1400175" cy="447675"/>
        </a:xfrm>
        <a:prstGeom xmlns:a="http://schemas.openxmlformats.org/drawingml/2006/main" prst="ellipse">
          <a:avLst/>
        </a:prstGeom>
        <a:noFill xmlns:a="http://schemas.openxmlformats.org/drawingml/2006/main"/>
        <a:ln xmlns:a="http://schemas.openxmlformats.org/drawingml/2006/main" w="12700">
          <a:solidFill>
            <a:schemeClr val="tx1"/>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0.52297</cdr:x>
      <cdr:y>0.5817</cdr:y>
    </cdr:from>
    <cdr:to>
      <cdr:x>0.91143</cdr:x>
      <cdr:y>0.89782</cdr:y>
    </cdr:to>
    <cdr:sp macro="" textlink="">
      <cdr:nvSpPr>
        <cdr:cNvPr id="7" name="Oval 6">
          <a:extLst xmlns:a="http://schemas.openxmlformats.org/drawingml/2006/main">
            <a:ext uri="{FF2B5EF4-FFF2-40B4-BE49-F238E27FC236}">
              <a16:creationId xmlns:a16="http://schemas.microsoft.com/office/drawing/2014/main" id="{675D9FD1-4549-46BD-B849-526D2F101AA5}"/>
            </a:ext>
          </a:extLst>
        </cdr:cNvPr>
        <cdr:cNvSpPr/>
      </cdr:nvSpPr>
      <cdr:spPr>
        <a:xfrm xmlns:a="http://schemas.openxmlformats.org/drawingml/2006/main" rot="21328837">
          <a:off x="2916569" y="1872741"/>
          <a:ext cx="2166381" cy="1017749"/>
        </a:xfrm>
        <a:prstGeom xmlns:a="http://schemas.openxmlformats.org/drawingml/2006/main" prst="ellipse">
          <a:avLst/>
        </a:prstGeom>
        <a:noFill xmlns:a="http://schemas.openxmlformats.org/drawingml/2006/main"/>
        <a:ln xmlns:a="http://schemas.openxmlformats.org/drawingml/2006/main" w="12700">
          <a:solidFill>
            <a:schemeClr val="tx1"/>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0.56106</cdr:x>
      <cdr:y>0.21302</cdr:y>
    </cdr:from>
    <cdr:to>
      <cdr:x>0.84116</cdr:x>
      <cdr:y>0.36095</cdr:y>
    </cdr:to>
    <cdr:sp macro="" textlink="">
      <cdr:nvSpPr>
        <cdr:cNvPr id="8" name="TextBox 7">
          <a:extLst xmlns:a="http://schemas.openxmlformats.org/drawingml/2006/main">
            <a:ext uri="{FF2B5EF4-FFF2-40B4-BE49-F238E27FC236}">
              <a16:creationId xmlns:a16="http://schemas.microsoft.com/office/drawing/2014/main" id="{B0286C53-2156-4600-8C9C-9BB44A1E1744}"/>
            </a:ext>
          </a:extLst>
        </cdr:cNvPr>
        <cdr:cNvSpPr txBox="1"/>
      </cdr:nvSpPr>
      <cdr:spPr>
        <a:xfrm xmlns:a="http://schemas.openxmlformats.org/drawingml/2006/main">
          <a:off x="3128963" y="685800"/>
          <a:ext cx="1562100" cy="4762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0.56448</cdr:x>
      <cdr:y>0.44083</cdr:y>
    </cdr:from>
    <cdr:to>
      <cdr:x>0.73185</cdr:x>
      <cdr:y>0.60059</cdr:y>
    </cdr:to>
    <cdr:sp macro="" textlink="">
      <cdr:nvSpPr>
        <cdr:cNvPr id="9" name="TextBox 8">
          <a:extLst xmlns:a="http://schemas.openxmlformats.org/drawingml/2006/main">
            <a:ext uri="{FF2B5EF4-FFF2-40B4-BE49-F238E27FC236}">
              <a16:creationId xmlns:a16="http://schemas.microsoft.com/office/drawing/2014/main" id="{3F52B837-38C6-4155-96DF-448B58FD6620}"/>
            </a:ext>
          </a:extLst>
        </cdr:cNvPr>
        <cdr:cNvSpPr txBox="1"/>
      </cdr:nvSpPr>
      <cdr:spPr>
        <a:xfrm xmlns:a="http://schemas.openxmlformats.org/drawingml/2006/main">
          <a:off x="3148014" y="1419225"/>
          <a:ext cx="933450" cy="5143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bg-BG" sz="1000"/>
            <a:t>Балансиран растеж</a:t>
          </a:r>
          <a:endParaRPr lang="en-US" sz="1000"/>
        </a:p>
      </cdr:txBody>
    </cdr:sp>
  </cdr:relSizeAnchor>
  <cdr:relSizeAnchor xmlns:cdr="http://schemas.openxmlformats.org/drawingml/2006/chartDrawing">
    <cdr:from>
      <cdr:x>0.11353</cdr:x>
      <cdr:y>0.32418</cdr:y>
    </cdr:from>
    <cdr:to>
      <cdr:x>0.51853</cdr:x>
      <cdr:y>0.40308</cdr:y>
    </cdr:to>
    <cdr:sp macro="" textlink="">
      <cdr:nvSpPr>
        <cdr:cNvPr id="10" name="TextBox 1">
          <a:extLst xmlns:a="http://schemas.openxmlformats.org/drawingml/2006/main">
            <a:ext uri="{FF2B5EF4-FFF2-40B4-BE49-F238E27FC236}">
              <a16:creationId xmlns:a16="http://schemas.microsoft.com/office/drawing/2014/main" id="{A00FAB57-2D9E-47EC-87F2-14617E09EA67}"/>
            </a:ext>
          </a:extLst>
        </cdr:cNvPr>
        <cdr:cNvSpPr txBox="1"/>
      </cdr:nvSpPr>
      <cdr:spPr>
        <a:xfrm xmlns:a="http://schemas.openxmlformats.org/drawingml/2006/main" rot="1614132">
          <a:off x="633142" y="1043694"/>
          <a:ext cx="2258661" cy="254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1000" dirty="0"/>
            <a:t>Растеж основан на външно търсене</a:t>
          </a:r>
          <a:endParaRPr lang="en-US" sz="1000" dirty="0"/>
        </a:p>
      </cdr:txBody>
    </cdr:sp>
  </cdr:relSizeAnchor>
  <cdr:relSizeAnchor xmlns:cdr="http://schemas.openxmlformats.org/drawingml/2006/chartDrawing">
    <cdr:from>
      <cdr:x>0.54199</cdr:x>
      <cdr:y>0.73373</cdr:y>
    </cdr:from>
    <cdr:to>
      <cdr:x>0.81213</cdr:x>
      <cdr:y>0.88462</cdr:y>
    </cdr:to>
    <cdr:sp macro="" textlink="">
      <cdr:nvSpPr>
        <cdr:cNvPr id="11" name="TextBox 1">
          <a:extLst xmlns:a="http://schemas.openxmlformats.org/drawingml/2006/main">
            <a:ext uri="{FF2B5EF4-FFF2-40B4-BE49-F238E27FC236}">
              <a16:creationId xmlns:a16="http://schemas.microsoft.com/office/drawing/2014/main" id="{8024FFF9-7061-41F3-9A67-673538252A02}"/>
            </a:ext>
          </a:extLst>
        </cdr:cNvPr>
        <cdr:cNvSpPr txBox="1"/>
      </cdr:nvSpPr>
      <cdr:spPr>
        <a:xfrm xmlns:a="http://schemas.openxmlformats.org/drawingml/2006/main">
          <a:off x="3022601" y="2362200"/>
          <a:ext cx="1506538" cy="4857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bg-BG" sz="1000"/>
            <a:t>Растеж основан на вътрешно търсене</a:t>
          </a:r>
          <a:endParaRPr lang="en-US" sz="1000"/>
        </a:p>
      </cdr:txBody>
    </cdr:sp>
  </cdr:relSizeAnchor>
</c:userShapes>
</file>

<file path=ppt/drawings/drawing6.xml><?xml version="1.0" encoding="utf-8"?>
<c:userShapes xmlns:c="http://schemas.openxmlformats.org/drawingml/2006/chart">
  <cdr:relSizeAnchor xmlns:cdr="http://schemas.openxmlformats.org/drawingml/2006/chartDrawing">
    <cdr:from>
      <cdr:x>0.64479</cdr:x>
      <cdr:y>0.14945</cdr:y>
    </cdr:from>
    <cdr:to>
      <cdr:x>0.90558</cdr:x>
      <cdr:y>0.27348</cdr:y>
    </cdr:to>
    <cdr:sp macro="" textlink="">
      <cdr:nvSpPr>
        <cdr:cNvPr id="5" name="TextBox 4">
          <a:extLst xmlns:a="http://schemas.openxmlformats.org/drawingml/2006/main">
            <a:ext uri="{FF2B5EF4-FFF2-40B4-BE49-F238E27FC236}">
              <a16:creationId xmlns:a16="http://schemas.microsoft.com/office/drawing/2014/main" id="{19977C2E-37AC-4B17-AEBE-ED4DA386BD0D}"/>
            </a:ext>
          </a:extLst>
        </cdr:cNvPr>
        <cdr:cNvSpPr txBox="1"/>
      </cdr:nvSpPr>
      <cdr:spPr>
        <a:xfrm xmlns:a="http://schemas.openxmlformats.org/drawingml/2006/main">
          <a:off x="2745318" y="340216"/>
          <a:ext cx="1110359" cy="2823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bg-BG" sz="900" b="0" i="0">
              <a:latin typeface="Arial" panose="020B0604020202020204" pitchFamily="34" charset="0"/>
              <a:cs typeface="Arial" panose="020B0604020202020204" pitchFamily="34" charset="0"/>
            </a:rPr>
            <a:t>ЕС 28 - 34.7%</a:t>
          </a:r>
          <a:endParaRPr lang="en-US" sz="900" b="0" i="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0.75377</cdr:x>
      <cdr:y>0.25941</cdr:y>
    </cdr:from>
    <cdr:to>
      <cdr:x>0.75391</cdr:x>
      <cdr:y>0.42138</cdr:y>
    </cdr:to>
    <cdr:cxnSp macro="">
      <cdr:nvCxnSpPr>
        <cdr:cNvPr id="7" name="Straight Arrow Connector 6">
          <a:extLst xmlns:a="http://schemas.openxmlformats.org/drawingml/2006/main">
            <a:ext uri="{FF2B5EF4-FFF2-40B4-BE49-F238E27FC236}">
              <a16:creationId xmlns:a16="http://schemas.microsoft.com/office/drawing/2014/main" id="{F100980C-124F-4AAA-A7CF-073E64D22581}"/>
            </a:ext>
          </a:extLst>
        </cdr:cNvPr>
        <cdr:cNvCxnSpPr/>
      </cdr:nvCxnSpPr>
      <cdr:spPr>
        <a:xfrm xmlns:a="http://schemas.openxmlformats.org/drawingml/2006/main" flipV="1">
          <a:off x="3209314" y="590549"/>
          <a:ext cx="611" cy="368706"/>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0.0762</cdr:x>
      <cdr:y>0.09434</cdr:y>
    </cdr:from>
    <cdr:to>
      <cdr:x>0.48993</cdr:x>
      <cdr:y>0.16799</cdr:y>
    </cdr:to>
    <cdr:sp macro="" textlink="">
      <cdr:nvSpPr>
        <cdr:cNvPr id="9" name="TextBox 8">
          <a:extLst xmlns:a="http://schemas.openxmlformats.org/drawingml/2006/main">
            <a:ext uri="{FF2B5EF4-FFF2-40B4-BE49-F238E27FC236}">
              <a16:creationId xmlns:a16="http://schemas.microsoft.com/office/drawing/2014/main" id="{9B762017-CCFE-46E9-94CD-08505FD782A9}"/>
            </a:ext>
          </a:extLst>
        </cdr:cNvPr>
        <cdr:cNvSpPr txBox="1"/>
      </cdr:nvSpPr>
      <cdr:spPr>
        <a:xfrm xmlns:a="http://schemas.openxmlformats.org/drawingml/2006/main">
          <a:off x="357802" y="216556"/>
          <a:ext cx="1942804" cy="169065"/>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bg-BG" sz="1200" b="1" i="0" dirty="0">
              <a:solidFill>
                <a:schemeClr val="accent1">
                  <a:lumMod val="50000"/>
                </a:schemeClr>
              </a:solidFill>
              <a:latin typeface="Arial" panose="020B0604020202020204" pitchFamily="34" charset="0"/>
              <a:cs typeface="Arial" panose="020B0604020202020204" pitchFamily="34" charset="0"/>
            </a:rPr>
            <a:t>Косвени данъци</a:t>
          </a:r>
          <a:endParaRPr lang="en-US" sz="1200" b="1" i="0" dirty="0">
            <a:solidFill>
              <a:schemeClr val="accent1">
                <a:lumMod val="50000"/>
              </a:schemeClr>
            </a:solidFill>
            <a:latin typeface="Arial" panose="020B0604020202020204" pitchFamily="34" charset="0"/>
            <a:cs typeface="Arial" panose="020B0604020202020204" pitchFamily="34"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0.65537</cdr:x>
      <cdr:y>0.1583</cdr:y>
    </cdr:from>
    <cdr:to>
      <cdr:x>0.91868</cdr:x>
      <cdr:y>0.27027</cdr:y>
    </cdr:to>
    <cdr:sp macro="" textlink="">
      <cdr:nvSpPr>
        <cdr:cNvPr id="4" name="TextBox 3">
          <a:extLst xmlns:a="http://schemas.openxmlformats.org/drawingml/2006/main">
            <a:ext uri="{FF2B5EF4-FFF2-40B4-BE49-F238E27FC236}">
              <a16:creationId xmlns:a16="http://schemas.microsoft.com/office/drawing/2014/main" id="{41F00583-AA66-4204-AD40-36128057B7AE}"/>
            </a:ext>
          </a:extLst>
        </cdr:cNvPr>
        <cdr:cNvSpPr txBox="1"/>
      </cdr:nvSpPr>
      <cdr:spPr>
        <a:xfrm xmlns:a="http://schemas.openxmlformats.org/drawingml/2006/main">
          <a:off x="3224213" y="390524"/>
          <a:ext cx="1295400" cy="276225"/>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bg-BG" sz="900" b="0" i="0">
              <a:latin typeface="Arial" panose="020B0604020202020204" pitchFamily="34" charset="0"/>
              <a:cs typeface="Arial" panose="020B0604020202020204" pitchFamily="34" charset="0"/>
            </a:rPr>
            <a:t>ЕС 28 - 34.3%</a:t>
          </a:r>
          <a:endParaRPr lang="en-US" sz="900" b="0" i="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0.09321</cdr:x>
      <cdr:y>0.13715</cdr:y>
    </cdr:from>
    <cdr:to>
      <cdr:x>0.44943</cdr:x>
      <cdr:y>0.26073</cdr:y>
    </cdr:to>
    <cdr:sp macro="" textlink="">
      <cdr:nvSpPr>
        <cdr:cNvPr id="5" name="TextBox 4">
          <a:extLst xmlns:a="http://schemas.openxmlformats.org/drawingml/2006/main">
            <a:ext uri="{FF2B5EF4-FFF2-40B4-BE49-F238E27FC236}">
              <a16:creationId xmlns:a16="http://schemas.microsoft.com/office/drawing/2014/main" id="{EAFFAB72-B8C1-487F-B804-9D69B6BCB156}"/>
            </a:ext>
          </a:extLst>
        </cdr:cNvPr>
        <cdr:cNvSpPr txBox="1"/>
      </cdr:nvSpPr>
      <cdr:spPr>
        <a:xfrm xmlns:a="http://schemas.openxmlformats.org/drawingml/2006/main">
          <a:off x="396791" y="308019"/>
          <a:ext cx="1516399" cy="277547"/>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bg-BG" sz="1200" b="1" i="0" dirty="0">
              <a:solidFill>
                <a:schemeClr val="accent1">
                  <a:lumMod val="50000"/>
                </a:schemeClr>
              </a:solidFill>
              <a:latin typeface="Arial" panose="020B0604020202020204" pitchFamily="34" charset="0"/>
              <a:cs typeface="Arial" panose="020B0604020202020204" pitchFamily="34" charset="0"/>
            </a:rPr>
            <a:t>Преки данъци</a:t>
          </a:r>
          <a:endParaRPr lang="en-US" sz="1200" b="1" i="0" dirty="0">
            <a:solidFill>
              <a:schemeClr val="accent1">
                <a:lumMod val="50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0.79314</cdr:x>
      <cdr:y>0.28</cdr:y>
    </cdr:from>
    <cdr:to>
      <cdr:x>0.7935</cdr:x>
      <cdr:y>0.5466</cdr:y>
    </cdr:to>
    <cdr:cxnSp macro="">
      <cdr:nvCxnSpPr>
        <cdr:cNvPr id="7" name="Straight Arrow Connector 6">
          <a:extLst xmlns:a="http://schemas.openxmlformats.org/drawingml/2006/main">
            <a:ext uri="{FF2B5EF4-FFF2-40B4-BE49-F238E27FC236}">
              <a16:creationId xmlns:a16="http://schemas.microsoft.com/office/drawing/2014/main" id="{8934CE1F-E2D1-453A-8FEA-5E28C035E0CE}"/>
            </a:ext>
          </a:extLst>
        </cdr:cNvPr>
        <cdr:cNvCxnSpPr/>
      </cdr:nvCxnSpPr>
      <cdr:spPr>
        <a:xfrm xmlns:a="http://schemas.openxmlformats.org/drawingml/2006/main" flipH="1" flipV="1">
          <a:off x="3344529" y="631658"/>
          <a:ext cx="1517" cy="601421"/>
        </a:xfrm>
        <a:prstGeom xmlns:a="http://schemas.openxmlformats.org/drawingml/2006/main" prst="straightConnector1">
          <a:avLst/>
        </a:prstGeom>
        <a:ln xmlns:a="http://schemas.openxmlformats.org/drawingml/2006/main" w="127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0.62218</cdr:x>
      <cdr:y>0.04265</cdr:y>
    </cdr:from>
    <cdr:to>
      <cdr:x>0.87952</cdr:x>
      <cdr:y>0.12933</cdr:y>
    </cdr:to>
    <cdr:sp macro="" textlink="">
      <cdr:nvSpPr>
        <cdr:cNvPr id="2" name="TextBox 1">
          <a:extLst xmlns:a="http://schemas.openxmlformats.org/drawingml/2006/main">
            <a:ext uri="{FF2B5EF4-FFF2-40B4-BE49-F238E27FC236}">
              <a16:creationId xmlns:a16="http://schemas.microsoft.com/office/drawing/2014/main" id="{45E287F3-CECF-4BCA-8BD9-6F72C41AEA42}"/>
            </a:ext>
          </a:extLst>
        </cdr:cNvPr>
        <cdr:cNvSpPr txBox="1"/>
      </cdr:nvSpPr>
      <cdr:spPr>
        <a:xfrm xmlns:a="http://schemas.openxmlformats.org/drawingml/2006/main">
          <a:off x="3402725" y="118888"/>
          <a:ext cx="1407401" cy="241617"/>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bg-BG" sz="1000" b="0" i="0">
              <a:latin typeface="Arial" panose="020B0604020202020204" pitchFamily="34" charset="0"/>
              <a:cs typeface="Arial" panose="020B0604020202020204" pitchFamily="34" charset="0"/>
            </a:rPr>
            <a:t>ЕС 28 - 39%</a:t>
          </a:r>
          <a:endParaRPr lang="en-US" sz="1000" b="0" i="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0.73876</cdr:x>
      <cdr:y>0.14573</cdr:y>
    </cdr:from>
    <cdr:to>
      <cdr:x>0.7405</cdr:x>
      <cdr:y>0.25849</cdr:y>
    </cdr:to>
    <cdr:cxnSp macro="">
      <cdr:nvCxnSpPr>
        <cdr:cNvPr id="6" name="Straight Arrow Connector 5">
          <a:extLst xmlns:a="http://schemas.openxmlformats.org/drawingml/2006/main">
            <a:ext uri="{FF2B5EF4-FFF2-40B4-BE49-F238E27FC236}">
              <a16:creationId xmlns:a16="http://schemas.microsoft.com/office/drawing/2014/main" id="{5EFD0993-1A18-4A21-B2CD-F6C1F1E9026A}"/>
            </a:ext>
          </a:extLst>
        </cdr:cNvPr>
        <cdr:cNvCxnSpPr/>
      </cdr:nvCxnSpPr>
      <cdr:spPr>
        <a:xfrm xmlns:a="http://schemas.openxmlformats.org/drawingml/2006/main" flipH="1" flipV="1">
          <a:off x="4040282" y="406215"/>
          <a:ext cx="9525" cy="314324"/>
        </a:xfrm>
        <a:prstGeom xmlns:a="http://schemas.openxmlformats.org/drawingml/2006/main" prst="straightConnector1">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9.xml><?xml version="1.0" encoding="utf-8"?>
<c:userShapes xmlns:c="http://schemas.openxmlformats.org/drawingml/2006/chart">
  <cdr:relSizeAnchor xmlns:cdr="http://schemas.openxmlformats.org/drawingml/2006/chartDrawing">
    <cdr:from>
      <cdr:x>0.63451</cdr:x>
      <cdr:y>0.18531</cdr:y>
    </cdr:from>
    <cdr:to>
      <cdr:x>0.87899</cdr:x>
      <cdr:y>0.30578</cdr:y>
    </cdr:to>
    <cdr:sp macro="" textlink="">
      <cdr:nvSpPr>
        <cdr:cNvPr id="2" name="TextBox 1">
          <a:extLst xmlns:a="http://schemas.openxmlformats.org/drawingml/2006/main">
            <a:ext uri="{FF2B5EF4-FFF2-40B4-BE49-F238E27FC236}">
              <a16:creationId xmlns:a16="http://schemas.microsoft.com/office/drawing/2014/main" id="{8E726EE6-66A9-46A5-974F-FEDEB38EB679}"/>
            </a:ext>
          </a:extLst>
        </cdr:cNvPr>
        <cdr:cNvSpPr txBox="1"/>
      </cdr:nvSpPr>
      <cdr:spPr>
        <a:xfrm xmlns:a="http://schemas.openxmlformats.org/drawingml/2006/main">
          <a:off x="3393097" y="576573"/>
          <a:ext cx="1307382" cy="3748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bg-BG" sz="1200"/>
            <a:t>ЕС 28 - 19.9 %</a:t>
          </a:r>
          <a:endParaRPr lang="en-US" sz="1200"/>
        </a:p>
      </cdr:txBody>
    </cdr:sp>
  </cdr:relSizeAnchor>
  <cdr:relSizeAnchor xmlns:cdr="http://schemas.openxmlformats.org/drawingml/2006/chartDrawing">
    <cdr:from>
      <cdr:x>0.73384</cdr:x>
      <cdr:y>0.31222</cdr:y>
    </cdr:from>
    <cdr:to>
      <cdr:x>0.73384</cdr:x>
      <cdr:y>0.4256</cdr:y>
    </cdr:to>
    <cdr:cxnSp macro="">
      <cdr:nvCxnSpPr>
        <cdr:cNvPr id="4" name="Straight Arrow Connector 3">
          <a:extLst xmlns:a="http://schemas.openxmlformats.org/drawingml/2006/main">
            <a:ext uri="{FF2B5EF4-FFF2-40B4-BE49-F238E27FC236}">
              <a16:creationId xmlns:a16="http://schemas.microsoft.com/office/drawing/2014/main" id="{9A4FF099-999D-48DF-ACE2-392E8488135E}"/>
            </a:ext>
          </a:extLst>
        </cdr:cNvPr>
        <cdr:cNvCxnSpPr/>
      </cdr:nvCxnSpPr>
      <cdr:spPr>
        <a:xfrm xmlns:a="http://schemas.openxmlformats.org/drawingml/2006/main" flipH="1" flipV="1">
          <a:off x="3355132" y="856473"/>
          <a:ext cx="1" cy="311021"/>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3226" cy="499091"/>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60335" y="0"/>
            <a:ext cx="2953226" cy="499091"/>
          </a:xfrm>
          <a:prstGeom prst="rect">
            <a:avLst/>
          </a:prstGeom>
        </p:spPr>
        <p:txBody>
          <a:bodyPr vert="horz" lIns="91440" tIns="45720" rIns="91440" bIns="45720" rtlCol="0"/>
          <a:lstStyle>
            <a:lvl1pPr algn="r">
              <a:defRPr sz="1200"/>
            </a:lvl1pPr>
          </a:lstStyle>
          <a:p>
            <a:fld id="{A5FF32C4-F0D1-4454-9995-82FED2F134F7}" type="datetimeFigureOut">
              <a:rPr lang="bg-BG" smtClean="0"/>
              <a:t>6.5.2019 г.</a:t>
            </a:fld>
            <a:endParaRPr lang="bg-BG"/>
          </a:p>
        </p:txBody>
      </p:sp>
      <p:sp>
        <p:nvSpPr>
          <p:cNvPr id="4" name="Slide Image Placeholder 3"/>
          <p:cNvSpPr>
            <a:spLocks noGrp="1" noRot="1" noChangeAspect="1"/>
          </p:cNvSpPr>
          <p:nvPr>
            <p:ph type="sldImg" idx="2"/>
          </p:nvPr>
        </p:nvSpPr>
        <p:spPr>
          <a:xfrm>
            <a:off x="423863" y="1243013"/>
            <a:ext cx="5967412" cy="3357562"/>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1514" y="4787126"/>
            <a:ext cx="5452110" cy="391674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6" name="Footer Placeholder 5"/>
          <p:cNvSpPr>
            <a:spLocks noGrp="1"/>
          </p:cNvSpPr>
          <p:nvPr>
            <p:ph type="ftr" sz="quarter" idx="4"/>
          </p:nvPr>
        </p:nvSpPr>
        <p:spPr>
          <a:xfrm>
            <a:off x="0" y="9448185"/>
            <a:ext cx="2953226" cy="499090"/>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60335" y="9448185"/>
            <a:ext cx="2953226" cy="499090"/>
          </a:xfrm>
          <a:prstGeom prst="rect">
            <a:avLst/>
          </a:prstGeom>
        </p:spPr>
        <p:txBody>
          <a:bodyPr vert="horz" lIns="91440" tIns="45720" rIns="91440" bIns="45720" rtlCol="0" anchor="b"/>
          <a:lstStyle>
            <a:lvl1pPr algn="r">
              <a:defRPr sz="1200"/>
            </a:lvl1pPr>
          </a:lstStyle>
          <a:p>
            <a:fld id="{EA225583-1BF4-4E88-AFBC-0020327217BE}" type="slidenum">
              <a:rPr lang="bg-BG" smtClean="0"/>
              <a:t>‹#›</a:t>
            </a:fld>
            <a:endParaRPr lang="bg-BG"/>
          </a:p>
        </p:txBody>
      </p:sp>
    </p:spTree>
    <p:extLst>
      <p:ext uri="{BB962C8B-B14F-4D97-AF65-F5344CB8AC3E}">
        <p14:creationId xmlns:p14="http://schemas.microsoft.com/office/powerpoint/2010/main" val="340637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EA225583-1BF4-4E88-AFBC-0020327217BE}" type="slidenum">
              <a:rPr lang="bg-BG" smtClean="0"/>
              <a:t>1</a:t>
            </a:fld>
            <a:endParaRPr lang="bg-BG" dirty="0"/>
          </a:p>
        </p:txBody>
      </p:sp>
    </p:spTree>
    <p:extLst>
      <p:ext uri="{BB962C8B-B14F-4D97-AF65-F5344CB8AC3E}">
        <p14:creationId xmlns:p14="http://schemas.microsoft.com/office/powerpoint/2010/main" val="1664128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Tx/>
              <a:buNone/>
            </a:pPr>
            <a:endParaRPr lang="bg-BG" altLang="bg-BG" sz="1000" dirty="0">
              <a:latin typeface="Arial" panose="020B0604020202020204" pitchFamily="34" charset="0"/>
              <a:cs typeface="Arial" panose="020B0604020202020204" pitchFamily="34" charset="0"/>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16BB388-9AE9-4D76-BEF0-62DF44B94667}" type="slidenum">
              <a:rPr lang="bg-BG" altLang="bg-BG"/>
              <a:pPr eaLnBrk="1" hangingPunct="1"/>
              <a:t>10</a:t>
            </a:fld>
            <a:endParaRPr lang="bg-BG" altLang="bg-BG"/>
          </a:p>
        </p:txBody>
      </p:sp>
    </p:spTree>
    <p:extLst>
      <p:ext uri="{BB962C8B-B14F-4D97-AF65-F5344CB8AC3E}">
        <p14:creationId xmlns:p14="http://schemas.microsoft.com/office/powerpoint/2010/main" val="1097044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Tx/>
              <a:buNone/>
            </a:pPr>
            <a:endParaRPr lang="bg-BG" altLang="bg-BG" sz="1000" dirty="0">
              <a:latin typeface="Arial" panose="020B0604020202020204" pitchFamily="34" charset="0"/>
              <a:cs typeface="Arial" panose="020B0604020202020204" pitchFamily="34" charset="0"/>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16BB388-9AE9-4D76-BEF0-62DF44B94667}" type="slidenum">
              <a:rPr lang="bg-BG" altLang="bg-BG"/>
              <a:pPr eaLnBrk="1" hangingPunct="1"/>
              <a:t>11</a:t>
            </a:fld>
            <a:endParaRPr lang="bg-BG" altLang="bg-BG"/>
          </a:p>
        </p:txBody>
      </p:sp>
    </p:spTree>
    <p:extLst>
      <p:ext uri="{BB962C8B-B14F-4D97-AF65-F5344CB8AC3E}">
        <p14:creationId xmlns:p14="http://schemas.microsoft.com/office/powerpoint/2010/main" val="66780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Tx/>
              <a:buNone/>
            </a:pPr>
            <a:endParaRPr lang="bg-BG" altLang="bg-BG" sz="1000" dirty="0">
              <a:latin typeface="Arial" panose="020B0604020202020204" pitchFamily="34" charset="0"/>
              <a:cs typeface="Arial" panose="020B0604020202020204" pitchFamily="34" charset="0"/>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16BB388-9AE9-4D76-BEF0-62DF44B94667}" type="slidenum">
              <a:rPr lang="bg-BG" altLang="bg-BG"/>
              <a:pPr eaLnBrk="1" hangingPunct="1"/>
              <a:t>12</a:t>
            </a:fld>
            <a:endParaRPr lang="bg-BG" altLang="bg-BG"/>
          </a:p>
        </p:txBody>
      </p:sp>
    </p:spTree>
    <p:extLst>
      <p:ext uri="{BB962C8B-B14F-4D97-AF65-F5344CB8AC3E}">
        <p14:creationId xmlns:p14="http://schemas.microsoft.com/office/powerpoint/2010/main" val="791906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Tx/>
              <a:buNone/>
            </a:pPr>
            <a:endParaRPr lang="bg-BG" altLang="bg-BG" sz="1000" dirty="0">
              <a:latin typeface="Arial" panose="020B0604020202020204" pitchFamily="34" charset="0"/>
              <a:cs typeface="Arial" panose="020B0604020202020204" pitchFamily="34" charset="0"/>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16BB388-9AE9-4D76-BEF0-62DF44B94667}" type="slidenum">
              <a:rPr lang="bg-BG" altLang="bg-BG"/>
              <a:pPr eaLnBrk="1" hangingPunct="1"/>
              <a:t>13</a:t>
            </a:fld>
            <a:endParaRPr lang="bg-BG" altLang="bg-BG"/>
          </a:p>
        </p:txBody>
      </p:sp>
    </p:spTree>
    <p:extLst>
      <p:ext uri="{BB962C8B-B14F-4D97-AF65-F5344CB8AC3E}">
        <p14:creationId xmlns:p14="http://schemas.microsoft.com/office/powerpoint/2010/main" val="198770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Tx/>
              <a:buNone/>
            </a:pPr>
            <a:endParaRPr lang="bg-BG" altLang="bg-BG" sz="1000" dirty="0">
              <a:latin typeface="Arial" panose="020B0604020202020204" pitchFamily="34" charset="0"/>
              <a:cs typeface="Arial" panose="020B0604020202020204" pitchFamily="34" charset="0"/>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16BB388-9AE9-4D76-BEF0-62DF44B94667}" type="slidenum">
              <a:rPr lang="bg-BG" altLang="bg-BG"/>
              <a:pPr eaLnBrk="1" hangingPunct="1"/>
              <a:t>14</a:t>
            </a:fld>
            <a:endParaRPr lang="bg-BG" altLang="bg-BG"/>
          </a:p>
        </p:txBody>
      </p:sp>
    </p:spTree>
    <p:extLst>
      <p:ext uri="{BB962C8B-B14F-4D97-AF65-F5344CB8AC3E}">
        <p14:creationId xmlns:p14="http://schemas.microsoft.com/office/powerpoint/2010/main" val="49925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Tx/>
              <a:buNone/>
            </a:pPr>
            <a:endParaRPr lang="bg-BG" altLang="bg-BG" sz="1000" dirty="0">
              <a:latin typeface="Arial" panose="020B0604020202020204" pitchFamily="34" charset="0"/>
              <a:cs typeface="Arial" panose="020B0604020202020204" pitchFamily="34" charset="0"/>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16BB388-9AE9-4D76-BEF0-62DF44B94667}" type="slidenum">
              <a:rPr lang="bg-BG" altLang="bg-BG"/>
              <a:pPr eaLnBrk="1" hangingPunct="1"/>
              <a:t>15</a:t>
            </a:fld>
            <a:endParaRPr lang="bg-BG" altLang="bg-BG"/>
          </a:p>
        </p:txBody>
      </p:sp>
    </p:spTree>
    <p:extLst>
      <p:ext uri="{BB962C8B-B14F-4D97-AF65-F5344CB8AC3E}">
        <p14:creationId xmlns:p14="http://schemas.microsoft.com/office/powerpoint/2010/main" val="1663197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bg-BG" sz="1200" kern="1200" dirty="0">
                <a:solidFill>
                  <a:schemeClr val="tx1"/>
                </a:solidFill>
                <a:effectLst/>
                <a:latin typeface="+mn-lt"/>
                <a:ea typeface="+mn-ea"/>
                <a:cs typeface="+mn-cs"/>
              </a:rPr>
              <a:t>Средносрочната прогноза, която предложихме миналата година, до голяма степен се оправда. Важното в такъв род прогнози не е да се „уцелят“ точните числа, а да се доловят тенденциите. От тази гледна точка няма сериозни основания да бъдем недоволни. Прогнозата на ИИИ беше единствената, която усети, че забавянето на икономическия растеж ще продължи и през 2018 г. Оправдаха се и очакванията по отношение на динамиката на глобалната търговия.</a:t>
            </a:r>
          </a:p>
          <a:p>
            <a:r>
              <a:rPr lang="bg-BG" sz="1200" kern="1200" dirty="0">
                <a:solidFill>
                  <a:schemeClr val="tx1"/>
                </a:solidFill>
                <a:effectLst/>
                <a:latin typeface="+mn-lt"/>
                <a:ea typeface="+mn-ea"/>
                <a:cs typeface="+mn-cs"/>
              </a:rPr>
              <a:t>По отношение на основните макроикономически показатели, в преобладаващия брой случаи тенденциите (например, спад в темпа на икономическия растеж; отслабване на външното търсене като фактор за растежа; засилване на инфлационния натиск; положителни тенденции в пазара на труда) бяха разпознати. По-съществените разминавания са както следва:</a:t>
            </a:r>
            <a:endParaRPr lang="en-US" sz="1200" kern="1200" dirty="0">
              <a:solidFill>
                <a:schemeClr val="tx1"/>
              </a:solidFill>
              <a:effectLst/>
              <a:latin typeface="+mn-lt"/>
              <a:ea typeface="+mn-ea"/>
              <a:cs typeface="+mn-cs"/>
            </a:endParaRPr>
          </a:p>
          <a:p>
            <a:pPr lvl="0"/>
            <a:r>
              <a:rPr lang="bg-BG" sz="1200" kern="1200" dirty="0">
                <a:solidFill>
                  <a:schemeClr val="tx1"/>
                </a:solidFill>
                <a:effectLst/>
                <a:latin typeface="+mn-lt"/>
                <a:ea typeface="+mn-ea"/>
                <a:cs typeface="+mn-cs"/>
              </a:rPr>
              <a:t>Сериозно подценяване на влиянието на кризата в Турция, довело до значителен спад в обемите на износа конкретно към тази икономика и като цяло;</a:t>
            </a:r>
            <a:endParaRPr lang="en-US" sz="1200" kern="1200" dirty="0">
              <a:solidFill>
                <a:schemeClr val="tx1"/>
              </a:solidFill>
              <a:effectLst/>
              <a:latin typeface="+mn-lt"/>
              <a:ea typeface="+mn-ea"/>
              <a:cs typeface="+mn-cs"/>
            </a:endParaRPr>
          </a:p>
          <a:p>
            <a:pPr lvl="0"/>
            <a:r>
              <a:rPr lang="bg-BG" sz="1200" kern="1200" dirty="0">
                <a:solidFill>
                  <a:schemeClr val="tx1"/>
                </a:solidFill>
                <a:effectLst/>
                <a:latin typeface="+mn-lt"/>
                <a:ea typeface="+mn-ea"/>
                <a:cs typeface="+mn-cs"/>
              </a:rPr>
              <a:t>Подценяване на темповете на възстановяване на частното потребление;</a:t>
            </a:r>
            <a:endParaRPr lang="en-US" sz="1200" kern="1200" dirty="0">
              <a:solidFill>
                <a:schemeClr val="tx1"/>
              </a:solidFill>
              <a:effectLst/>
              <a:latin typeface="+mn-lt"/>
              <a:ea typeface="+mn-ea"/>
              <a:cs typeface="+mn-cs"/>
            </a:endParaRPr>
          </a:p>
          <a:p>
            <a:pPr lvl="0"/>
            <a:r>
              <a:rPr lang="bg-BG" sz="1200" kern="1200" dirty="0">
                <a:solidFill>
                  <a:schemeClr val="tx1"/>
                </a:solidFill>
                <a:effectLst/>
                <a:latin typeface="+mn-lt"/>
                <a:ea typeface="+mn-ea"/>
                <a:cs typeface="+mn-cs"/>
              </a:rPr>
              <a:t>По-висок оптимизъм по отношение на кредитите към реалния сектор и свързаните с тях инвестиции;</a:t>
            </a:r>
            <a:endParaRPr lang="en-US" sz="1200" kern="1200" dirty="0">
              <a:solidFill>
                <a:schemeClr val="tx1"/>
              </a:solidFill>
              <a:effectLst/>
              <a:latin typeface="+mn-lt"/>
              <a:ea typeface="+mn-ea"/>
              <a:cs typeface="+mn-cs"/>
            </a:endParaRPr>
          </a:p>
          <a:p>
            <a:pPr lvl="0"/>
            <a:r>
              <a:rPr lang="bg-BG" sz="1200" kern="1200" dirty="0">
                <a:solidFill>
                  <a:schemeClr val="tx1"/>
                </a:solidFill>
                <a:effectLst/>
                <a:latin typeface="+mn-lt"/>
                <a:ea typeface="+mn-ea"/>
                <a:cs typeface="+mn-cs"/>
              </a:rPr>
              <a:t>Надценяване на разходната част на консолидирания бюджет, което се обяснява с по-високите очаквания за капиталовите разходи на държавата.</a:t>
            </a:r>
            <a:endParaRPr lang="en-US" sz="1200" kern="1200" dirty="0">
              <a:solidFill>
                <a:schemeClr val="tx1"/>
              </a:solidFill>
              <a:effectLst/>
              <a:latin typeface="+mn-lt"/>
              <a:ea typeface="+mn-ea"/>
              <a:cs typeface="+mn-cs"/>
            </a:endParaRPr>
          </a:p>
          <a:p>
            <a:endParaRPr lang="bg-BG" sz="1200" kern="1200" noProof="0" dirty="0">
              <a:solidFill>
                <a:schemeClr val="tx1"/>
              </a:solidFill>
              <a:effectLst/>
              <a:latin typeface="+mn-lt"/>
              <a:ea typeface="+mn-ea"/>
              <a:cs typeface="+mn-cs"/>
            </a:endParaRPr>
          </a:p>
        </p:txBody>
      </p:sp>
      <p:sp>
        <p:nvSpPr>
          <p:cNvPr id="922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A85CF64-B378-499D-A2AE-F6EBD4A73BE8}" type="slidenum">
              <a:rPr lang="bg-BG" altLang="bg-BG"/>
              <a:pPr eaLnBrk="1" hangingPunct="1"/>
              <a:t>16</a:t>
            </a:fld>
            <a:endParaRPr lang="bg-BG" altLang="bg-BG" dirty="0"/>
          </a:p>
        </p:txBody>
      </p:sp>
    </p:spTree>
    <p:extLst>
      <p:ext uri="{BB962C8B-B14F-4D97-AF65-F5344CB8AC3E}">
        <p14:creationId xmlns:p14="http://schemas.microsoft.com/office/powerpoint/2010/main" val="49604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bg-BG" altLang="bg-BG" dirty="0">
              <a:latin typeface="Arial" panose="020B0604020202020204" pitchFamily="34" charset="0"/>
              <a:cs typeface="Arial" panose="020B0604020202020204" pitchFamily="34" charset="0"/>
            </a:endParaRPr>
          </a:p>
        </p:txBody>
      </p:sp>
      <p:sp>
        <p:nvSpPr>
          <p:cNvPr id="2150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C812582-5467-44F3-8C22-2E74B164D5F3}" type="slidenum">
              <a:rPr lang="bg-BG" altLang="bg-BG"/>
              <a:pPr eaLnBrk="1" hangingPunct="1"/>
              <a:t>17</a:t>
            </a:fld>
            <a:endParaRPr lang="bg-BG" altLang="bg-BG" dirty="0"/>
          </a:p>
        </p:txBody>
      </p:sp>
    </p:spTree>
    <p:extLst>
      <p:ext uri="{BB962C8B-B14F-4D97-AF65-F5344CB8AC3E}">
        <p14:creationId xmlns:p14="http://schemas.microsoft.com/office/powerpoint/2010/main" val="557668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bg-BG" altLang="bg-BG" sz="1000" noProof="0" dirty="0">
              <a:latin typeface="Arial" panose="020B0604020202020204" pitchFamily="34" charset="0"/>
              <a:cs typeface="Arial" panose="020B0604020202020204" pitchFamily="34" charset="0"/>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16BB388-9AE9-4D76-BEF0-62DF44B94667}" type="slidenum">
              <a:rPr lang="bg-BG" altLang="bg-BG"/>
              <a:pPr eaLnBrk="1" hangingPunct="1"/>
              <a:t>18</a:t>
            </a:fld>
            <a:endParaRPr lang="bg-BG" altLang="bg-BG"/>
          </a:p>
        </p:txBody>
      </p:sp>
    </p:spTree>
    <p:extLst>
      <p:ext uri="{BB962C8B-B14F-4D97-AF65-F5344CB8AC3E}">
        <p14:creationId xmlns:p14="http://schemas.microsoft.com/office/powerpoint/2010/main" val="4276950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bg-BG" altLang="bg-BG" sz="1000" noProof="0" dirty="0">
              <a:latin typeface="Arial" panose="020B0604020202020204" pitchFamily="34" charset="0"/>
              <a:cs typeface="Arial" panose="020B0604020202020204" pitchFamily="34" charset="0"/>
            </a:endParaRPr>
          </a:p>
        </p:txBody>
      </p:sp>
      <p:sp>
        <p:nvSpPr>
          <p:cNvPr id="133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45A1D59-8DB2-49A0-A565-712E681D30B5}" type="slidenum">
              <a:rPr lang="bg-BG" altLang="bg-BG"/>
              <a:pPr eaLnBrk="1" hangingPunct="1"/>
              <a:t>19</a:t>
            </a:fld>
            <a:endParaRPr lang="bg-BG" altLang="bg-BG"/>
          </a:p>
        </p:txBody>
      </p:sp>
    </p:spTree>
    <p:extLst>
      <p:ext uri="{BB962C8B-B14F-4D97-AF65-F5344CB8AC3E}">
        <p14:creationId xmlns:p14="http://schemas.microsoft.com/office/powerpoint/2010/main" val="376904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bg-BG" altLang="en-US" sz="1200" b="0" i="0" u="none" strike="noStrike" cap="none" normalizeH="0" baseline="0" dirty="0">
                <a:ln>
                  <a:noFill/>
                </a:ln>
                <a:solidFill>
                  <a:schemeClr val="bg1"/>
                </a:solidFill>
                <a:effectLst/>
                <a:ea typeface="Calibri" panose="020F0502020204030204" pitchFamily="34" charset="0"/>
                <a:cs typeface="Arial" panose="020B0604020202020204" pitchFamily="34" charset="0"/>
              </a:rPr>
              <a:t>Политическите и икономически проблеми в ЕС се натрупват отдавна и регионът е на път да се озове в рецесия по-скоро отколкото се очакваше, като това се случва въпреки отказа на ЕЦБ да промени експанзионистичната си парична политика. Дисбалансите в китайската икономика и трудностите свързани с пренастройването на факторите на растеж от предимно външни към вътрешни доведоха до бързо натрупване на дълг както в корпоративния, така и в публичния сектор. Опитите за овладяване на ситуацията с бързото нарастване на кредитите се отразиха негативно на финансовата стабилност, която е изправена пред сериозни предизвикателства.</a:t>
            </a:r>
          </a:p>
          <a:p>
            <a:endParaRPr kumimoji="0" lang="bg-BG" sz="1200" b="0" i="0" u="none" strike="noStrike" cap="none" normalizeH="0" baseline="0" dirty="0">
              <a:ln>
                <a:noFill/>
              </a:ln>
              <a:solidFill>
                <a:schemeClr val="bg1"/>
              </a:solidFill>
              <a:effectLst/>
              <a:cs typeface="Arial" panose="020B0604020202020204" pitchFamily="34" charset="0"/>
            </a:endParaRPr>
          </a:p>
          <a:p>
            <a:r>
              <a:rPr lang="bg-BG" sz="1200" dirty="0">
                <a:solidFill>
                  <a:schemeClr val="bg1"/>
                </a:solidFill>
                <a:cs typeface="Arial" panose="020B0604020202020204" pitchFamily="34" charset="0"/>
              </a:rPr>
              <a:t>Данните на МВФ за 2017 г. сочат, че на тези три икономики се пада 51% от световното производство</a:t>
            </a:r>
            <a:endParaRPr lang="bg-BG" dirty="0"/>
          </a:p>
        </p:txBody>
      </p:sp>
      <p:sp>
        <p:nvSpPr>
          <p:cNvPr id="4" name="Slide Number Placeholder 3"/>
          <p:cNvSpPr>
            <a:spLocks noGrp="1"/>
          </p:cNvSpPr>
          <p:nvPr>
            <p:ph type="sldNum" sz="quarter" idx="10"/>
          </p:nvPr>
        </p:nvSpPr>
        <p:spPr/>
        <p:txBody>
          <a:bodyPr/>
          <a:lstStyle/>
          <a:p>
            <a:fld id="{EA225583-1BF4-4E88-AFBC-0020327217BE}" type="slidenum">
              <a:rPr lang="bg-BG" smtClean="0"/>
              <a:t>2</a:t>
            </a:fld>
            <a:endParaRPr lang="bg-BG" dirty="0"/>
          </a:p>
        </p:txBody>
      </p:sp>
    </p:spTree>
    <p:extLst>
      <p:ext uri="{BB962C8B-B14F-4D97-AF65-F5344CB8AC3E}">
        <p14:creationId xmlns:p14="http://schemas.microsoft.com/office/powerpoint/2010/main" val="2238510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EA225583-1BF4-4E88-AFBC-0020327217BE}" type="slidenum">
              <a:rPr lang="bg-BG" smtClean="0"/>
              <a:pPr/>
              <a:t>20</a:t>
            </a:fld>
            <a:endParaRPr lang="bg-BG"/>
          </a:p>
        </p:txBody>
      </p:sp>
    </p:spTree>
    <p:extLst>
      <p:ext uri="{BB962C8B-B14F-4D97-AF65-F5344CB8AC3E}">
        <p14:creationId xmlns:p14="http://schemas.microsoft.com/office/powerpoint/2010/main" val="4051798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EA225583-1BF4-4E88-AFBC-0020327217BE}" type="slidenum">
              <a:rPr lang="bg-BG" smtClean="0"/>
              <a:pPr/>
              <a:t>21</a:t>
            </a:fld>
            <a:endParaRPr lang="bg-BG"/>
          </a:p>
        </p:txBody>
      </p:sp>
    </p:spTree>
    <p:extLst>
      <p:ext uri="{BB962C8B-B14F-4D97-AF65-F5344CB8AC3E}">
        <p14:creationId xmlns:p14="http://schemas.microsoft.com/office/powerpoint/2010/main" val="4051798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EA225583-1BF4-4E88-AFBC-0020327217BE}" type="slidenum">
              <a:rPr lang="bg-BG" smtClean="0"/>
              <a:pPr/>
              <a:t>22</a:t>
            </a:fld>
            <a:endParaRPr lang="bg-BG"/>
          </a:p>
        </p:txBody>
      </p:sp>
    </p:spTree>
    <p:extLst>
      <p:ext uri="{BB962C8B-B14F-4D97-AF65-F5344CB8AC3E}">
        <p14:creationId xmlns:p14="http://schemas.microsoft.com/office/powerpoint/2010/main" val="1970036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702065FE-E8BF-481F-BA77-117D3833F709}" type="slidenum">
              <a:rPr lang="en-US" smtClean="0"/>
              <a:pPr/>
              <a:t>24</a:t>
            </a:fld>
            <a:endParaRPr lang="en-US"/>
          </a:p>
        </p:txBody>
      </p:sp>
    </p:spTree>
    <p:extLst>
      <p:ext uri="{BB962C8B-B14F-4D97-AF65-F5344CB8AC3E}">
        <p14:creationId xmlns:p14="http://schemas.microsoft.com/office/powerpoint/2010/main" val="869032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2065FE-E8BF-481F-BA77-117D3833F709}" type="slidenum">
              <a:rPr lang="en-US" smtClean="0"/>
              <a:pPr/>
              <a:t>25</a:t>
            </a:fld>
            <a:endParaRPr lang="en-US"/>
          </a:p>
        </p:txBody>
      </p:sp>
    </p:spTree>
    <p:extLst>
      <p:ext uri="{BB962C8B-B14F-4D97-AF65-F5344CB8AC3E}">
        <p14:creationId xmlns:p14="http://schemas.microsoft.com/office/powerpoint/2010/main" val="869032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EA225583-1BF4-4E88-AFBC-0020327217BE}" type="slidenum">
              <a:rPr lang="bg-BG" smtClean="0"/>
              <a:t>27</a:t>
            </a:fld>
            <a:endParaRPr lang="bg-BG"/>
          </a:p>
        </p:txBody>
      </p:sp>
    </p:spTree>
    <p:extLst>
      <p:ext uri="{BB962C8B-B14F-4D97-AF65-F5344CB8AC3E}">
        <p14:creationId xmlns:p14="http://schemas.microsoft.com/office/powerpoint/2010/main" val="2050584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EA225583-1BF4-4E88-AFBC-0020327217BE}" type="slidenum">
              <a:rPr lang="bg-BG" smtClean="0"/>
              <a:t>28</a:t>
            </a:fld>
            <a:endParaRPr lang="bg-BG"/>
          </a:p>
        </p:txBody>
      </p:sp>
    </p:spTree>
    <p:extLst>
      <p:ext uri="{BB962C8B-B14F-4D97-AF65-F5344CB8AC3E}">
        <p14:creationId xmlns:p14="http://schemas.microsoft.com/office/powerpoint/2010/main" val="1173041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EA225583-1BF4-4E88-AFBC-0020327217BE}" type="slidenum">
              <a:rPr lang="bg-BG" smtClean="0"/>
              <a:t>29</a:t>
            </a:fld>
            <a:endParaRPr lang="bg-BG"/>
          </a:p>
        </p:txBody>
      </p:sp>
    </p:spTree>
    <p:extLst>
      <p:ext uri="{BB962C8B-B14F-4D97-AF65-F5344CB8AC3E}">
        <p14:creationId xmlns:p14="http://schemas.microsoft.com/office/powerpoint/2010/main" val="3211579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EA225583-1BF4-4E88-AFBC-0020327217BE}" type="slidenum">
              <a:rPr lang="bg-BG" smtClean="0"/>
              <a:t>30</a:t>
            </a:fld>
            <a:endParaRPr lang="bg-BG"/>
          </a:p>
        </p:txBody>
      </p:sp>
    </p:spTree>
    <p:extLst>
      <p:ext uri="{BB962C8B-B14F-4D97-AF65-F5344CB8AC3E}">
        <p14:creationId xmlns:p14="http://schemas.microsoft.com/office/powerpoint/2010/main" val="3270357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A225583-1BF4-4E88-AFBC-0020327217BE}" type="slidenum">
              <a:rPr lang="bg-BG" smtClean="0"/>
              <a:t>32</a:t>
            </a:fld>
            <a:endParaRPr lang="bg-BG"/>
          </a:p>
        </p:txBody>
      </p:sp>
    </p:spTree>
    <p:extLst>
      <p:ext uri="{BB962C8B-B14F-4D97-AF65-F5344CB8AC3E}">
        <p14:creationId xmlns:p14="http://schemas.microsoft.com/office/powerpoint/2010/main" val="398902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EA225583-1BF4-4E88-AFBC-0020327217BE}" type="slidenum">
              <a:rPr lang="bg-BG" smtClean="0"/>
              <a:t>3</a:t>
            </a:fld>
            <a:endParaRPr lang="bg-BG" dirty="0"/>
          </a:p>
        </p:txBody>
      </p:sp>
    </p:spTree>
    <p:extLst>
      <p:ext uri="{BB962C8B-B14F-4D97-AF65-F5344CB8AC3E}">
        <p14:creationId xmlns:p14="http://schemas.microsoft.com/office/powerpoint/2010/main" val="31264714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EA225583-1BF4-4E88-AFBC-0020327217BE}" type="slidenum">
              <a:rPr lang="bg-BG" smtClean="0"/>
              <a:t>59</a:t>
            </a:fld>
            <a:endParaRPr lang="bg-BG"/>
          </a:p>
        </p:txBody>
      </p:sp>
    </p:spTree>
    <p:extLst>
      <p:ext uri="{BB962C8B-B14F-4D97-AF65-F5344CB8AC3E}">
        <p14:creationId xmlns:p14="http://schemas.microsoft.com/office/powerpoint/2010/main" val="109404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EA225583-1BF4-4E88-AFBC-0020327217BE}" type="slidenum">
              <a:rPr lang="bg-BG" smtClean="0"/>
              <a:t>4</a:t>
            </a:fld>
            <a:endParaRPr lang="bg-BG" dirty="0"/>
          </a:p>
        </p:txBody>
      </p:sp>
    </p:spTree>
    <p:extLst>
      <p:ext uri="{BB962C8B-B14F-4D97-AF65-F5344CB8AC3E}">
        <p14:creationId xmlns:p14="http://schemas.microsoft.com/office/powerpoint/2010/main" val="3921315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EA225583-1BF4-4E88-AFBC-0020327217BE}" type="slidenum">
              <a:rPr lang="bg-BG" smtClean="0"/>
              <a:t>5</a:t>
            </a:fld>
            <a:endParaRPr lang="bg-BG" dirty="0"/>
          </a:p>
        </p:txBody>
      </p:sp>
    </p:spTree>
    <p:extLst>
      <p:ext uri="{BB962C8B-B14F-4D97-AF65-F5344CB8AC3E}">
        <p14:creationId xmlns:p14="http://schemas.microsoft.com/office/powerpoint/2010/main" val="2229083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EA225583-1BF4-4E88-AFBC-0020327217BE}" type="slidenum">
              <a:rPr lang="bg-BG" smtClean="0"/>
              <a:t>6</a:t>
            </a:fld>
            <a:endParaRPr lang="bg-BG" dirty="0"/>
          </a:p>
        </p:txBody>
      </p:sp>
    </p:spTree>
    <p:extLst>
      <p:ext uri="{BB962C8B-B14F-4D97-AF65-F5344CB8AC3E}">
        <p14:creationId xmlns:p14="http://schemas.microsoft.com/office/powerpoint/2010/main" val="3825576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bg-BG" altLang="bg-BG" sz="1000" dirty="0">
              <a:latin typeface="Arial" panose="020B0604020202020204" pitchFamily="34" charset="0"/>
              <a:cs typeface="Arial" panose="020B0604020202020204" pitchFamily="34" charset="0"/>
            </a:endParaRPr>
          </a:p>
        </p:txBody>
      </p:sp>
      <p:sp>
        <p:nvSpPr>
          <p:cNvPr id="1536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DE0BE0B-DAF5-4676-B032-BF058FEB290B}" type="slidenum">
              <a:rPr lang="bg-BG" altLang="bg-BG"/>
              <a:pPr eaLnBrk="1" hangingPunct="1"/>
              <a:t>7</a:t>
            </a:fld>
            <a:endParaRPr lang="bg-BG" altLang="bg-BG" dirty="0"/>
          </a:p>
        </p:txBody>
      </p:sp>
    </p:spTree>
    <p:extLst>
      <p:ext uri="{BB962C8B-B14F-4D97-AF65-F5344CB8AC3E}">
        <p14:creationId xmlns:p14="http://schemas.microsoft.com/office/powerpoint/2010/main" val="326546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bg-BG" altLang="bg-BG" sz="1000" dirty="0">
              <a:latin typeface="Arial" panose="020B0604020202020204" pitchFamily="34" charset="0"/>
              <a:cs typeface="Arial" panose="020B0604020202020204" pitchFamily="34" charset="0"/>
            </a:endParaRPr>
          </a:p>
        </p:txBody>
      </p:sp>
      <p:sp>
        <p:nvSpPr>
          <p:cNvPr id="1536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DE0BE0B-DAF5-4676-B032-BF058FEB290B}" type="slidenum">
              <a:rPr lang="bg-BG" altLang="bg-BG"/>
              <a:pPr eaLnBrk="1" hangingPunct="1"/>
              <a:t>8</a:t>
            </a:fld>
            <a:endParaRPr lang="bg-BG" altLang="bg-BG" dirty="0"/>
          </a:p>
        </p:txBody>
      </p:sp>
    </p:spTree>
    <p:extLst>
      <p:ext uri="{BB962C8B-B14F-4D97-AF65-F5344CB8AC3E}">
        <p14:creationId xmlns:p14="http://schemas.microsoft.com/office/powerpoint/2010/main" val="2380093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Tx/>
              <a:buNone/>
            </a:pPr>
            <a:endParaRPr lang="bg-BG" altLang="bg-BG" sz="1000" dirty="0">
              <a:latin typeface="Arial" panose="020B0604020202020204" pitchFamily="34" charset="0"/>
              <a:cs typeface="Arial" panose="020B0604020202020204" pitchFamily="34" charset="0"/>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16BB388-9AE9-4D76-BEF0-62DF44B94667}" type="slidenum">
              <a:rPr lang="bg-BG" altLang="bg-BG"/>
              <a:pPr eaLnBrk="1" hangingPunct="1"/>
              <a:t>9</a:t>
            </a:fld>
            <a:endParaRPr lang="bg-BG" altLang="bg-BG"/>
          </a:p>
        </p:txBody>
      </p:sp>
    </p:spTree>
    <p:extLst>
      <p:ext uri="{BB962C8B-B14F-4D97-AF65-F5344CB8AC3E}">
        <p14:creationId xmlns:p14="http://schemas.microsoft.com/office/powerpoint/2010/main" val="2293117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invGray">
          <a:xfrm>
            <a:off x="0" y="1436688"/>
            <a:ext cx="12192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Rectangle 4"/>
          <p:cNvSpPr/>
          <p:nvPr/>
        </p:nvSpPr>
        <p:spPr bwMode="ltGray">
          <a:xfrm>
            <a:off x="0" y="1"/>
            <a:ext cx="12192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Rectangle 5"/>
          <p:cNvSpPr/>
          <p:nvPr/>
        </p:nvSpPr>
        <p:spPr bwMode="ltGray">
          <a:xfrm>
            <a:off x="0" y="1"/>
            <a:ext cx="12192000" cy="5135563"/>
          </a:xfrm>
          <a:prstGeom prst="rect">
            <a:avLst/>
          </a:prstGeom>
          <a:solidFill>
            <a:schemeClr val="accent6">
              <a:lumMod val="75000"/>
              <a:alpha val="79000"/>
            </a:schemeClr>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Rectangle 6"/>
          <p:cNvSpPr/>
          <p:nvPr/>
        </p:nvSpPr>
        <p:spPr bwMode="invGray">
          <a:xfrm>
            <a:off x="0" y="5127625"/>
            <a:ext cx="12192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 name="Title 1"/>
          <p:cNvSpPr>
            <a:spLocks noGrp="1"/>
          </p:cNvSpPr>
          <p:nvPr>
            <p:ph type="ctrTitle"/>
          </p:nvPr>
        </p:nvSpPr>
        <p:spPr>
          <a:xfrm>
            <a:off x="914400" y="3355848"/>
            <a:ext cx="107696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8" name="Date Placeholder 3"/>
          <p:cNvSpPr>
            <a:spLocks noGrp="1"/>
          </p:cNvSpPr>
          <p:nvPr>
            <p:ph type="dt" sz="half" idx="10"/>
          </p:nvPr>
        </p:nvSpPr>
        <p:spPr/>
        <p:txBody>
          <a:bodyPr/>
          <a:lstStyle>
            <a:lvl1pPr>
              <a:defRPr/>
            </a:lvl1pPr>
          </a:lstStyle>
          <a:p>
            <a:pPr>
              <a:defRPr/>
            </a:pPr>
            <a:fld id="{AD4DDA67-93AF-40C2-9484-B3B02F9927C7}" type="datetimeFigureOut">
              <a:rPr lang="bg-BG"/>
              <a:pPr>
                <a:defRPr/>
              </a:pPr>
              <a:t>6.5.2019 г.</a:t>
            </a:fld>
            <a:endParaRPr lang="bg-BG"/>
          </a:p>
        </p:txBody>
      </p:sp>
      <p:sp>
        <p:nvSpPr>
          <p:cNvPr id="9" name="Footer Placeholder 4"/>
          <p:cNvSpPr>
            <a:spLocks noGrp="1"/>
          </p:cNvSpPr>
          <p:nvPr>
            <p:ph type="ftr" sz="quarter" idx="11"/>
          </p:nvPr>
        </p:nvSpPr>
        <p:spPr/>
        <p:txBody>
          <a:bodyPr/>
          <a:lstStyle>
            <a:lvl1pPr>
              <a:defRPr/>
            </a:lvl1pPr>
          </a:lstStyle>
          <a:p>
            <a:pPr>
              <a:defRPr/>
            </a:pPr>
            <a:endParaRPr lang="bg-BG"/>
          </a:p>
        </p:txBody>
      </p:sp>
      <p:sp>
        <p:nvSpPr>
          <p:cNvPr id="10" name="Slide Number Placeholder 5"/>
          <p:cNvSpPr>
            <a:spLocks noGrp="1"/>
          </p:cNvSpPr>
          <p:nvPr>
            <p:ph type="sldNum" sz="quarter" idx="12"/>
          </p:nvPr>
        </p:nvSpPr>
        <p:spPr/>
        <p:txBody>
          <a:bodyPr/>
          <a:lstStyle>
            <a:lvl1pPr>
              <a:defRPr/>
            </a:lvl1pPr>
          </a:lstStyle>
          <a:p>
            <a:fld id="{24249811-A55A-4773-A6F7-610B46952298}" type="slidenum">
              <a:rPr lang="bg-BG" altLang="en-US"/>
              <a:pPr/>
              <a:t>‹#›</a:t>
            </a:fld>
            <a:endParaRPr lang="bg-BG" altLang="en-US"/>
          </a:p>
        </p:txBody>
      </p:sp>
    </p:spTree>
    <p:extLst>
      <p:ext uri="{BB962C8B-B14F-4D97-AF65-F5344CB8AC3E}">
        <p14:creationId xmlns:p14="http://schemas.microsoft.com/office/powerpoint/2010/main" val="237644343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userDrawn="1"/>
        </p:nvSpPr>
        <p:spPr>
          <a:xfrm>
            <a:off x="0" y="0"/>
            <a:ext cx="12192000" cy="1428750"/>
          </a:xfrm>
          <a:prstGeom prst="rect">
            <a:avLst/>
          </a:prstGeom>
          <a:solidFill>
            <a:schemeClr val="accent6">
              <a:lumMod val="75000"/>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sz="180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761963" y="0"/>
            <a:ext cx="10972800" cy="1252728"/>
          </a:xfrm>
        </p:spPr>
        <p:txBody>
          <a:bodyPr>
            <a:normAutofit/>
          </a:bodyPr>
          <a:lstStyle>
            <a:lvl1pPr algn="ctr">
              <a:defRPr sz="3600">
                <a:effectLst>
                  <a:outerShdw blurRad="38100" dist="38100" dir="2700000" algn="tl">
                    <a:srgbClr val="000000">
                      <a:alpha val="43137"/>
                    </a:srgbClr>
                  </a:outerShdw>
                </a:effectLst>
              </a:defRPr>
            </a:lvl1pPr>
          </a:lstStyle>
          <a:p>
            <a:r>
              <a:rPr lang="en-US" dirty="0"/>
              <a:t>Click to edit Master title style</a:t>
            </a:r>
          </a:p>
        </p:txBody>
      </p:sp>
      <p:sp>
        <p:nvSpPr>
          <p:cNvPr id="6" name="Slide Number Placeholder 8"/>
          <p:cNvSpPr>
            <a:spLocks noGrp="1"/>
          </p:cNvSpPr>
          <p:nvPr>
            <p:ph type="sldNum" sz="quarter" idx="10"/>
          </p:nvPr>
        </p:nvSpPr>
        <p:spPr/>
        <p:txBody>
          <a:bodyPr/>
          <a:lstStyle>
            <a:lvl1pPr>
              <a:defRPr/>
            </a:lvl1pPr>
          </a:lstStyle>
          <a:p>
            <a:fld id="{FB098518-A8B1-4328-9C18-706FF8254D77}" type="slidenum">
              <a:rPr lang="bg-BG" altLang="en-US"/>
              <a:pPr/>
              <a:t>‹#›</a:t>
            </a:fld>
            <a:endParaRPr lang="bg-BG" altLang="en-US"/>
          </a:p>
        </p:txBody>
      </p:sp>
    </p:spTree>
    <p:extLst>
      <p:ext uri="{BB962C8B-B14F-4D97-AF65-F5344CB8AC3E}">
        <p14:creationId xmlns:p14="http://schemas.microsoft.com/office/powerpoint/2010/main" val="1530746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78584"/>
          </a:xfrm>
        </p:spPr>
        <p:txBody>
          <a:bodyPr>
            <a:normAutofit/>
          </a:bodyPr>
          <a:lstStyle>
            <a:lvl1pPr algn="ctr">
              <a:defRPr sz="4000" b="1">
                <a:effectLst>
                  <a:outerShdw blurRad="38100" dist="38100" dir="2700000" algn="tl">
                    <a:srgbClr val="000000">
                      <a:alpha val="43137"/>
                    </a:srgbClr>
                  </a:outerShdw>
                </a:effectLst>
              </a:defRPr>
            </a:lvl1pPr>
          </a:lstStyle>
          <a:p>
            <a:r>
              <a:rPr lang="en-US"/>
              <a:t>Click to edit Master title style</a:t>
            </a:r>
          </a:p>
        </p:txBody>
      </p:sp>
    </p:spTree>
    <p:extLst>
      <p:ext uri="{BB962C8B-B14F-4D97-AF65-F5344CB8AC3E}">
        <p14:creationId xmlns:p14="http://schemas.microsoft.com/office/powerpoint/2010/main" val="1038890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C388">
            <a:alpha val="83136"/>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400"/>
            <a:ext cx="109728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dirty="0"/>
              <a:t>Click to edit Master title style</a:t>
            </a:r>
          </a:p>
        </p:txBody>
      </p:sp>
      <p:sp>
        <p:nvSpPr>
          <p:cNvPr id="1027" name="Text Placeholder 2"/>
          <p:cNvSpPr>
            <a:spLocks noGrp="1"/>
          </p:cNvSpPr>
          <p:nvPr>
            <p:ph type="body" idx="1"/>
          </p:nvPr>
        </p:nvSpPr>
        <p:spPr bwMode="auto">
          <a:xfrm>
            <a:off x="609600" y="1774825"/>
            <a:ext cx="109728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 name="Date Placeholder 3"/>
          <p:cNvSpPr>
            <a:spLocks noGrp="1"/>
          </p:cNvSpPr>
          <p:nvPr>
            <p:ph type="dt" sz="half" idx="2"/>
          </p:nvPr>
        </p:nvSpPr>
        <p:spPr>
          <a:xfrm>
            <a:off x="609600" y="6477000"/>
            <a:ext cx="2844800" cy="274638"/>
          </a:xfrm>
          <a:prstGeom prst="rect">
            <a:avLst/>
          </a:prstGeom>
        </p:spPr>
        <p:txBody>
          <a:bodyPr vert="horz" lIns="109728" rIns="45720" bIns="0" rtlCol="0" anchor="b"/>
          <a:lstStyle>
            <a:lvl1pPr>
              <a:defRPr sz="1200">
                <a:solidFill>
                  <a:schemeClr val="tx1">
                    <a:tint val="95000"/>
                  </a:schemeClr>
                </a:solidFill>
                <a:latin typeface="Arial" charset="0"/>
              </a:defRPr>
            </a:lvl1pPr>
          </a:lstStyle>
          <a:p>
            <a:pPr>
              <a:defRPr/>
            </a:pPr>
            <a:fld id="{A2613003-28BB-43CA-86E5-ED1B499DBCA5}" type="datetimeFigureOut">
              <a:rPr lang="bg-BG"/>
              <a:pPr>
                <a:defRPr/>
              </a:pPr>
              <a:t>6.5.2019 г.</a:t>
            </a:fld>
            <a:endParaRPr lang="bg-BG"/>
          </a:p>
        </p:txBody>
      </p:sp>
      <p:sp>
        <p:nvSpPr>
          <p:cNvPr id="13" name="Footer Placeholder 4"/>
          <p:cNvSpPr>
            <a:spLocks noGrp="1"/>
          </p:cNvSpPr>
          <p:nvPr>
            <p:ph type="ftr" sz="quarter" idx="3"/>
          </p:nvPr>
        </p:nvSpPr>
        <p:spPr>
          <a:xfrm>
            <a:off x="3520018" y="6477000"/>
            <a:ext cx="7344833" cy="274638"/>
          </a:xfrm>
          <a:prstGeom prst="rect">
            <a:avLst/>
          </a:prstGeom>
        </p:spPr>
        <p:txBody>
          <a:bodyPr vert="horz" lIns="45720" rIns="45720" bIns="0" rtlCol="0" anchor="b"/>
          <a:lstStyle>
            <a:lvl1pPr>
              <a:defRPr sz="1000">
                <a:solidFill>
                  <a:schemeClr val="tx1">
                    <a:tint val="95000"/>
                  </a:schemeClr>
                </a:solidFill>
                <a:latin typeface="Arial" charset="0"/>
              </a:defRPr>
            </a:lvl1pPr>
          </a:lstStyle>
          <a:p>
            <a:pPr>
              <a:defRPr/>
            </a:pPr>
            <a:endParaRPr lang="bg-BG"/>
          </a:p>
        </p:txBody>
      </p:sp>
      <p:sp>
        <p:nvSpPr>
          <p:cNvPr id="14" name="Slide Number Placeholder 5"/>
          <p:cNvSpPr>
            <a:spLocks noGrp="1"/>
          </p:cNvSpPr>
          <p:nvPr>
            <p:ph type="sldNum" sz="quarter" idx="4"/>
          </p:nvPr>
        </p:nvSpPr>
        <p:spPr>
          <a:xfrm>
            <a:off x="10938934" y="6477000"/>
            <a:ext cx="977900" cy="274638"/>
          </a:xfrm>
          <a:prstGeom prst="rect">
            <a:avLst/>
          </a:prstGeom>
        </p:spPr>
        <p:txBody>
          <a:bodyPr vert="horz" wrap="square" lIns="91440" tIns="45720" rIns="91440" bIns="0" numCol="1" anchor="b" anchorCtr="0" compatLnSpc="1">
            <a:prstTxWarp prst="textNoShape">
              <a:avLst/>
            </a:prstTxWarp>
          </a:bodyPr>
          <a:lstStyle>
            <a:lvl1pPr algn="r">
              <a:defRPr sz="1200">
                <a:solidFill>
                  <a:srgbClr val="FFFFFF"/>
                </a:solidFill>
              </a:defRPr>
            </a:lvl1pPr>
          </a:lstStyle>
          <a:p>
            <a:fld id="{BA0D492C-EC04-478C-A787-1E0BD8A8C1A1}" type="slidenum">
              <a:rPr lang="bg-BG" altLang="en-US"/>
              <a:pPr/>
              <a:t>‹#›</a:t>
            </a:fld>
            <a:endParaRPr lang="bg-BG" altLang="en-US"/>
          </a:p>
        </p:txBody>
      </p:sp>
    </p:spTree>
    <p:extLst>
      <p:ext uri="{BB962C8B-B14F-4D97-AF65-F5344CB8AC3E}">
        <p14:creationId xmlns:p14="http://schemas.microsoft.com/office/powerpoint/2010/main" val="90974543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rtl="0" eaLnBrk="0" fontAlgn="base" hangingPunct="0">
        <a:spcBef>
          <a:spcPct val="0"/>
        </a:spcBef>
        <a:spcAft>
          <a:spcPct val="0"/>
        </a:spcAft>
        <a:defRPr sz="4500" b="1" kern="1200">
          <a:solidFill>
            <a:srgbClr val="FFC800"/>
          </a:solidFill>
          <a:latin typeface="Arial" pitchFamily="34" charset="0"/>
          <a:ea typeface="+mj-ea"/>
          <a:cs typeface="+mj-cs"/>
        </a:defRPr>
      </a:lvl1pPr>
      <a:lvl2pPr algn="l" rtl="0" eaLnBrk="0" fontAlgn="base" hangingPunct="0">
        <a:spcBef>
          <a:spcPct val="0"/>
        </a:spcBef>
        <a:spcAft>
          <a:spcPct val="0"/>
        </a:spcAft>
        <a:defRPr sz="4500" b="1">
          <a:solidFill>
            <a:srgbClr val="FFC800"/>
          </a:solidFill>
          <a:latin typeface="Arial" pitchFamily="34" charset="0"/>
        </a:defRPr>
      </a:lvl2pPr>
      <a:lvl3pPr algn="l" rtl="0" eaLnBrk="0" fontAlgn="base" hangingPunct="0">
        <a:spcBef>
          <a:spcPct val="0"/>
        </a:spcBef>
        <a:spcAft>
          <a:spcPct val="0"/>
        </a:spcAft>
        <a:defRPr sz="4500" b="1">
          <a:solidFill>
            <a:srgbClr val="FFC800"/>
          </a:solidFill>
          <a:latin typeface="Arial" pitchFamily="34" charset="0"/>
        </a:defRPr>
      </a:lvl3pPr>
      <a:lvl4pPr algn="l" rtl="0" eaLnBrk="0" fontAlgn="base" hangingPunct="0">
        <a:spcBef>
          <a:spcPct val="0"/>
        </a:spcBef>
        <a:spcAft>
          <a:spcPct val="0"/>
        </a:spcAft>
        <a:defRPr sz="4500" b="1">
          <a:solidFill>
            <a:srgbClr val="FFC800"/>
          </a:solidFill>
          <a:latin typeface="Arial" pitchFamily="34" charset="0"/>
        </a:defRPr>
      </a:lvl4pPr>
      <a:lvl5pPr algn="l" rtl="0" eaLnBrk="0" fontAlgn="base" hangingPunct="0">
        <a:spcBef>
          <a:spcPct val="0"/>
        </a:spcBef>
        <a:spcAft>
          <a:spcPct val="0"/>
        </a:spcAft>
        <a:defRPr sz="4500" b="1">
          <a:solidFill>
            <a:srgbClr val="FFC800"/>
          </a:solidFill>
          <a:latin typeface="Aria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Arial" pitchFamily="34" charset="0"/>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Arial" pitchFamily="34" charset="0"/>
          <a:ea typeface="+mn-ea"/>
          <a:cs typeface="+mn-cs"/>
        </a:defRPr>
      </a:lvl2pPr>
      <a:lvl3pPr marL="995363" indent="-228600" algn="l" rtl="0" eaLnBrk="0" fontAlgn="base" hangingPunct="0">
        <a:spcBef>
          <a:spcPct val="20000"/>
        </a:spcBef>
        <a:spcAft>
          <a:spcPct val="0"/>
        </a:spcAft>
        <a:buClr>
          <a:srgbClr val="E66C7D"/>
        </a:buClr>
        <a:buFont typeface="Arial" panose="020B0604020202020204" pitchFamily="34" charset="0"/>
        <a:buChar char="▪"/>
        <a:defRPr sz="2400" kern="1200">
          <a:solidFill>
            <a:schemeClr val="tx1"/>
          </a:solidFill>
          <a:latin typeface="Arial" pitchFamily="34" charset="0"/>
          <a:ea typeface="+mn-ea"/>
          <a:cs typeface="+mn-cs"/>
        </a:defRPr>
      </a:lvl3pPr>
      <a:lvl4pPr marL="1216025" indent="-182563" algn="l" rtl="0" eaLnBrk="0" fontAlgn="base" hangingPunct="0">
        <a:spcBef>
          <a:spcPct val="20000"/>
        </a:spcBef>
        <a:spcAft>
          <a:spcPct val="0"/>
        </a:spcAft>
        <a:buClr>
          <a:srgbClr val="6BB76D"/>
        </a:buClr>
        <a:buFont typeface="Arial" panose="020B0604020202020204" pitchFamily="34" charset="0"/>
        <a:buChar char="▪"/>
        <a:defRPr sz="2000" kern="1200">
          <a:solidFill>
            <a:schemeClr val="tx1"/>
          </a:solidFill>
          <a:latin typeface="Arial" pitchFamily="34" charset="0"/>
          <a:ea typeface="+mn-ea"/>
          <a:cs typeface="+mn-cs"/>
        </a:defRPr>
      </a:lvl4pPr>
      <a:lvl5pPr marL="1425575" indent="-182563" algn="l" rtl="0" eaLnBrk="0" fontAlgn="base" hangingPunct="0">
        <a:spcBef>
          <a:spcPct val="20000"/>
        </a:spcBef>
        <a:spcAft>
          <a:spcPct val="0"/>
        </a:spcAft>
        <a:buClr>
          <a:srgbClr val="E88651"/>
        </a:buClr>
        <a:buFont typeface="Wingdings 3" panose="05040102010807070707" pitchFamily="18" charset="2"/>
        <a:buChar char=""/>
        <a:defRPr lang="en-US" sz="2000" kern="1200">
          <a:solidFill>
            <a:schemeClr val="tx1"/>
          </a:solidFill>
          <a:latin typeface="Arial" pitchFamily="34" charset="0"/>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10.xml"/><Relationship Id="rId7" Type="http://schemas.openxmlformats.org/officeDocument/2006/relationships/diagramLayout" Target="../diagrams/layout1.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diagramData" Target="../diagrams/data1.xml"/><Relationship Id="rId5" Type="http://schemas.openxmlformats.org/officeDocument/2006/relationships/chart" Target="../charts/chart16.xml"/><Relationship Id="rId10" Type="http://schemas.microsoft.com/office/2007/relationships/diagramDrawing" Target="../diagrams/drawing1.xml"/><Relationship Id="rId4" Type="http://schemas.openxmlformats.org/officeDocument/2006/relationships/chart" Target="../charts/chart15.xml"/><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chart" Target="../charts/chart24.xml"/><Relationship Id="rId4" Type="http://schemas.openxmlformats.org/officeDocument/2006/relationships/chart" Target="../charts/chart2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chart" Target="../charts/chart26.xml"/><Relationship Id="rId4" Type="http://schemas.openxmlformats.org/officeDocument/2006/relationships/chart" Target="../charts/chart2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chart" Target="../charts/chart28.xml"/><Relationship Id="rId4" Type="http://schemas.openxmlformats.org/officeDocument/2006/relationships/chart" Target="../charts/chart2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7.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chart" Target="../charts/chart2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chart" Target="../charts/chart33.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chart" Target="../charts/chart32.xml"/><Relationship Id="rId5" Type="http://schemas.openxmlformats.org/officeDocument/2006/relationships/chart" Target="../charts/chart31.xml"/><Relationship Id="rId4" Type="http://schemas.openxmlformats.org/officeDocument/2006/relationships/chart" Target="../charts/chart3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chart" Target="../charts/chart3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chart" Target="../charts/chart35.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hart" Target="../charts/chart39.xml"/></Relationships>
</file>

<file path=ppt/slides/_rels/slide25.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42.xml"/></Relationships>
</file>

<file path=ppt/slides/_rels/slide28.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hart" Target="../charts/chart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3.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chart" Target="../charts/chart5.xml"/><Relationship Id="rId4" Type="http://schemas.openxmlformats.org/officeDocument/2006/relationships/chart" Target="../charts/char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chart" Target="../charts/chart7.xml"/><Relationship Id="rId4" Type="http://schemas.openxmlformats.org/officeDocument/2006/relationships/chart" Target="../charts/char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chart" Target="../charts/chart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chart" Target="../charts/chart10.xml"/><Relationship Id="rId4" Type="http://schemas.openxmlformats.org/officeDocument/2006/relationships/chart" Target="../charts/chart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chart" Target="../charts/chart13.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emf"/><Relationship Id="rId5" Type="http://schemas.openxmlformats.org/officeDocument/2006/relationships/chart" Target="../charts/chart12.xml"/><Relationship Id="rId4" Type="http://schemas.openxmlformats.org/officeDocument/2006/relationships/chart" Target="../charts/chart1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chart" Target="../charts/char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391" y="1700808"/>
            <a:ext cx="11794921" cy="2520280"/>
          </a:xfrm>
        </p:spPr>
        <p:txBody>
          <a:bodyPr>
            <a:noAutofit/>
          </a:bodyPr>
          <a:lstStyle/>
          <a:p>
            <a:pPr marL="484632" eaLnBrk="1" fontAlgn="auto" hangingPunct="1">
              <a:spcAft>
                <a:spcPts val="0"/>
              </a:spcAft>
              <a:defRPr/>
            </a:pPr>
            <a:r>
              <a:rPr lang="bg-BG" sz="2600" cap="all" dirty="0">
                <a:latin typeface="+mj-lt"/>
              </a:rPr>
              <a:t>Икономическо развитие и политики в България: </a:t>
            </a:r>
            <a:br>
              <a:rPr lang="bg-BG" sz="2600" cap="all" dirty="0">
                <a:latin typeface="+mj-lt"/>
              </a:rPr>
            </a:br>
            <a:r>
              <a:rPr lang="bg-BG" sz="2600" cap="all" dirty="0">
                <a:latin typeface="+mj-lt"/>
              </a:rPr>
              <a:t>оценки и очаквания </a:t>
            </a:r>
            <a:br>
              <a:rPr lang="bg-BG" sz="2800" cap="all" dirty="0">
                <a:latin typeface="+mj-lt"/>
              </a:rPr>
            </a:br>
            <a:br>
              <a:rPr lang="bg-BG" sz="2800" cap="all" dirty="0">
                <a:latin typeface="+mj-lt"/>
              </a:rPr>
            </a:br>
            <a:r>
              <a:rPr lang="bg-BG" sz="2600" dirty="0">
                <a:latin typeface="+mj-lt"/>
              </a:rPr>
              <a:t>СПЕЦИАЛЕН ФОКУС</a:t>
            </a:r>
            <a:r>
              <a:rPr lang="bg-BG" sz="2400" dirty="0">
                <a:latin typeface="+mj-lt"/>
              </a:rPr>
              <a:t>: </a:t>
            </a:r>
            <a:br>
              <a:rPr lang="bg-BG" sz="2400" dirty="0">
                <a:latin typeface="+mj-lt"/>
              </a:rPr>
            </a:br>
            <a:r>
              <a:rPr lang="bg-BG" sz="2400" dirty="0">
                <a:latin typeface="+mj-lt"/>
              </a:rPr>
              <a:t>„Структурни дисбаланси и рискове за икономиката”</a:t>
            </a:r>
            <a:endParaRPr lang="bg-BG" sz="2400" dirty="0">
              <a:solidFill>
                <a:schemeClr val="accent1">
                  <a:tint val="83000"/>
                  <a:satMod val="150000"/>
                </a:schemeClr>
              </a:solidFill>
              <a:latin typeface="+mj-lt"/>
            </a:endParaRPr>
          </a:p>
        </p:txBody>
      </p:sp>
      <p:sp>
        <p:nvSpPr>
          <p:cNvPr id="4099" name="Subtitle 2"/>
          <p:cNvSpPr>
            <a:spLocks noGrp="1"/>
          </p:cNvSpPr>
          <p:nvPr>
            <p:ph type="subTitle" idx="1"/>
          </p:nvPr>
        </p:nvSpPr>
        <p:spPr>
          <a:xfrm>
            <a:off x="833215" y="4221088"/>
            <a:ext cx="10816435" cy="837281"/>
          </a:xfrm>
        </p:spPr>
        <p:txBody>
          <a:bodyPr anchor="ctr"/>
          <a:lstStyle/>
          <a:p>
            <a:pPr algn="r" eaLnBrk="1" hangingPunct="1"/>
            <a:r>
              <a:rPr lang="bg-BG" altLang="en-US" sz="1600" i="1" dirty="0"/>
              <a:t> Виктор Йоцов, Победа Луканова, Даниела Бобева, Григор Сарийски, Димитър Златинов, Недялко Несторов</a:t>
            </a:r>
            <a:endParaRPr lang="bg-BG" altLang="en-US" sz="1600" dirty="0">
              <a:latin typeface="Corbel" panose="020B0503020204020204" pitchFamily="34" charset="0"/>
            </a:endParaRPr>
          </a:p>
        </p:txBody>
      </p:sp>
      <p:sp>
        <p:nvSpPr>
          <p:cNvPr id="4100" name="TextBox 3"/>
          <p:cNvSpPr txBox="1">
            <a:spLocks noChangeArrowheads="1"/>
          </p:cNvSpPr>
          <p:nvPr/>
        </p:nvSpPr>
        <p:spPr bwMode="auto">
          <a:xfrm>
            <a:off x="2407336" y="5692732"/>
            <a:ext cx="71278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bg-BG" altLang="en-US" kern="0" dirty="0">
                <a:solidFill>
                  <a:schemeClr val="bg1"/>
                </a:solidFill>
                <a:latin typeface="Century Gothic" panose="020B0502020202020204" pitchFamily="34" charset="0"/>
              </a:rPr>
              <a:t>07. 05. </a:t>
            </a:r>
            <a:r>
              <a:rPr lang="en-US" altLang="en-US" kern="0" dirty="0">
                <a:solidFill>
                  <a:schemeClr val="bg1"/>
                </a:solidFill>
                <a:latin typeface="Century Gothic" panose="020B0502020202020204" pitchFamily="34" charset="0"/>
              </a:rPr>
              <a:t>20</a:t>
            </a:r>
            <a:r>
              <a:rPr lang="bg-BG" altLang="en-US" kern="0" dirty="0">
                <a:solidFill>
                  <a:schemeClr val="bg1"/>
                </a:solidFill>
                <a:latin typeface="Century Gothic" panose="020B0502020202020204" pitchFamily="34" charset="0"/>
              </a:rPr>
              <a:t>19</a:t>
            </a:r>
            <a:r>
              <a:rPr lang="en-US" altLang="en-US" kern="0" dirty="0">
                <a:solidFill>
                  <a:schemeClr val="bg1"/>
                </a:solidFill>
                <a:latin typeface="Century Gothic" panose="020B0502020202020204" pitchFamily="34" charset="0"/>
              </a:rPr>
              <a:t> </a:t>
            </a:r>
            <a:r>
              <a:rPr lang="bg-BG" altLang="en-US" kern="0" dirty="0">
                <a:solidFill>
                  <a:schemeClr val="bg1"/>
                </a:solidFill>
                <a:latin typeface="Century Gothic" panose="020B0502020202020204" pitchFamily="34" charset="0"/>
              </a:rPr>
              <a:t>г.</a:t>
            </a:r>
          </a:p>
          <a:p>
            <a:pPr algn="ctr" eaLnBrk="1" hangingPunct="1"/>
            <a:r>
              <a:rPr lang="bg-BG" altLang="en-US" kern="0" dirty="0">
                <a:solidFill>
                  <a:schemeClr val="bg1"/>
                </a:solidFill>
                <a:latin typeface="Century Gothic" panose="020B0502020202020204" pitchFamily="34" charset="0"/>
              </a:rPr>
              <a:t>София</a:t>
            </a:r>
          </a:p>
        </p:txBody>
      </p:sp>
      <p:sp>
        <p:nvSpPr>
          <p:cNvPr id="4101" name="TextBox 4"/>
          <p:cNvSpPr txBox="1">
            <a:spLocks noChangeArrowheads="1"/>
          </p:cNvSpPr>
          <p:nvPr/>
        </p:nvSpPr>
        <p:spPr bwMode="auto">
          <a:xfrm>
            <a:off x="1524000" y="214314"/>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bg-BG" altLang="en-US" sz="2800" b="1" kern="0" dirty="0">
                <a:latin typeface="Century Gothic" panose="020B0502020202020204" pitchFamily="34" charset="0"/>
              </a:rPr>
              <a:t>Институт за икономически изследвания при БАН</a:t>
            </a:r>
          </a:p>
        </p:txBody>
      </p:sp>
    </p:spTree>
    <p:custDataLst>
      <p:tags r:id="rId1"/>
    </p:custDataLst>
    <p:extLst>
      <p:ext uri="{BB962C8B-B14F-4D97-AF65-F5344CB8AC3E}">
        <p14:creationId xmlns:p14="http://schemas.microsoft.com/office/powerpoint/2010/main" val="366667027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t>Акценти в приходната част на КФП</a:t>
            </a:r>
          </a:p>
        </p:txBody>
      </p:sp>
      <p:sp>
        <p:nvSpPr>
          <p:cNvPr id="9" name="TextBox 8"/>
          <p:cNvSpPr txBox="1"/>
          <p:nvPr/>
        </p:nvSpPr>
        <p:spPr>
          <a:xfrm>
            <a:off x="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graphicFrame>
        <p:nvGraphicFramePr>
          <p:cNvPr id="12" name="Content Placeholder 11">
            <a:extLst>
              <a:ext uri="{FF2B5EF4-FFF2-40B4-BE49-F238E27FC236}">
                <a16:creationId xmlns:a16="http://schemas.microsoft.com/office/drawing/2014/main" id="{AC4E3994-6152-4B4D-9762-47CB128D5626}"/>
              </a:ext>
            </a:extLst>
          </p:cNvPr>
          <p:cNvGraphicFramePr>
            <a:graphicFrameLocks noGrp="1"/>
          </p:cNvGraphicFramePr>
          <p:nvPr>
            <p:ph idx="1"/>
            <p:extLst>
              <p:ext uri="{D42A27DB-BD31-4B8C-83A1-F6EECF244321}">
                <p14:modId xmlns:p14="http://schemas.microsoft.com/office/powerpoint/2010/main" val="305763868"/>
              </p:ext>
            </p:extLst>
          </p:nvPr>
        </p:nvGraphicFramePr>
        <p:xfrm>
          <a:off x="7421526" y="1518131"/>
          <a:ext cx="4511746" cy="23414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20EB49F7-D8D1-4EB9-AE9B-61BA15B271BE}"/>
              </a:ext>
            </a:extLst>
          </p:cNvPr>
          <p:cNvGraphicFramePr>
            <a:graphicFrameLocks/>
          </p:cNvGraphicFramePr>
          <p:nvPr>
            <p:extLst>
              <p:ext uri="{D42A27DB-BD31-4B8C-83A1-F6EECF244321}">
                <p14:modId xmlns:p14="http://schemas.microsoft.com/office/powerpoint/2010/main" val="628665664"/>
              </p:ext>
            </p:extLst>
          </p:nvPr>
        </p:nvGraphicFramePr>
        <p:xfrm>
          <a:off x="8006315" y="3964021"/>
          <a:ext cx="3926957" cy="25841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Diagram 15">
            <a:extLst>
              <a:ext uri="{FF2B5EF4-FFF2-40B4-BE49-F238E27FC236}">
                <a16:creationId xmlns:a16="http://schemas.microsoft.com/office/drawing/2014/main" id="{537EEEA8-2A71-4B2C-A835-944ADEA4A184}"/>
              </a:ext>
            </a:extLst>
          </p:cNvPr>
          <p:cNvGraphicFramePr/>
          <p:nvPr>
            <p:extLst>
              <p:ext uri="{D42A27DB-BD31-4B8C-83A1-F6EECF244321}">
                <p14:modId xmlns:p14="http://schemas.microsoft.com/office/powerpoint/2010/main" val="1674867067"/>
              </p:ext>
            </p:extLst>
          </p:nvPr>
        </p:nvGraphicFramePr>
        <p:xfrm>
          <a:off x="113412" y="1540270"/>
          <a:ext cx="7180523" cy="49295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323879123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t>Акценти в приходната част на КФП</a:t>
            </a:r>
          </a:p>
        </p:txBody>
      </p:sp>
      <p:sp>
        <p:nvSpPr>
          <p:cNvPr id="9" name="TextBox 8"/>
          <p:cNvSpPr txBox="1"/>
          <p:nvPr/>
        </p:nvSpPr>
        <p:spPr>
          <a:xfrm>
            <a:off x="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graphicFrame>
        <p:nvGraphicFramePr>
          <p:cNvPr id="7" name="Content Placeholder 6">
            <a:extLst>
              <a:ext uri="{FF2B5EF4-FFF2-40B4-BE49-F238E27FC236}">
                <a16:creationId xmlns:a16="http://schemas.microsoft.com/office/drawing/2014/main" id="{D93C5A8D-A32F-4197-9D70-1DB85062A337}"/>
              </a:ext>
            </a:extLst>
          </p:cNvPr>
          <p:cNvGraphicFramePr>
            <a:graphicFrameLocks noGrp="1"/>
          </p:cNvGraphicFramePr>
          <p:nvPr>
            <p:ph idx="1"/>
            <p:extLst>
              <p:ext uri="{D42A27DB-BD31-4B8C-83A1-F6EECF244321}">
                <p14:modId xmlns:p14="http://schemas.microsoft.com/office/powerpoint/2010/main" val="2641529512"/>
              </p:ext>
            </p:extLst>
          </p:nvPr>
        </p:nvGraphicFramePr>
        <p:xfrm>
          <a:off x="7345504" y="3787532"/>
          <a:ext cx="4532656" cy="24797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8E04B2DF-CC73-4EE4-B41D-6DE8D8D7FCA9}"/>
              </a:ext>
            </a:extLst>
          </p:cNvPr>
          <p:cNvGraphicFramePr>
            <a:graphicFrameLocks/>
          </p:cNvGraphicFramePr>
          <p:nvPr>
            <p:extLst>
              <p:ext uri="{D42A27DB-BD31-4B8C-83A1-F6EECF244321}">
                <p14:modId xmlns:p14="http://schemas.microsoft.com/office/powerpoint/2010/main" val="1465305705"/>
              </p:ext>
            </p:extLst>
          </p:nvPr>
        </p:nvGraphicFramePr>
        <p:xfrm>
          <a:off x="7167938" y="1499024"/>
          <a:ext cx="4710222" cy="228850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A11D4178-1FE5-473F-8C2C-D0106A0E51BE}"/>
              </a:ext>
            </a:extLst>
          </p:cNvPr>
          <p:cNvGraphicFramePr>
            <a:graphicFrameLocks/>
          </p:cNvGraphicFramePr>
          <p:nvPr>
            <p:extLst>
              <p:ext uri="{D42A27DB-BD31-4B8C-83A1-F6EECF244321}">
                <p14:modId xmlns:p14="http://schemas.microsoft.com/office/powerpoint/2010/main" val="592868410"/>
              </p:ext>
            </p:extLst>
          </p:nvPr>
        </p:nvGraphicFramePr>
        <p:xfrm>
          <a:off x="779331" y="2351187"/>
          <a:ext cx="5632102" cy="2965092"/>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06B24B0-9962-4EA9-A203-7EAA6BB8CA70}"/>
              </a:ext>
            </a:extLst>
          </p:cNvPr>
          <p:cNvSpPr txBox="1"/>
          <p:nvPr/>
        </p:nvSpPr>
        <p:spPr>
          <a:xfrm>
            <a:off x="1254642" y="1903228"/>
            <a:ext cx="4710223" cy="369332"/>
          </a:xfrm>
          <a:prstGeom prst="rect">
            <a:avLst/>
          </a:prstGeom>
          <a:noFill/>
        </p:spPr>
        <p:txBody>
          <a:bodyPr wrap="square" rtlCol="0">
            <a:spAutoFit/>
          </a:bodyPr>
          <a:lstStyle/>
          <a:p>
            <a:pPr algn="ctr"/>
            <a:r>
              <a:rPr lang="bg-BG" b="1" dirty="0">
                <a:solidFill>
                  <a:schemeClr val="accent1">
                    <a:lumMod val="50000"/>
                  </a:schemeClr>
                </a:solidFill>
              </a:rPr>
              <a:t>Бюджетни приходи като дял от БВП</a:t>
            </a:r>
            <a:endParaRPr lang="en-US" b="1" dirty="0">
              <a:solidFill>
                <a:schemeClr val="accent1">
                  <a:lumMod val="50000"/>
                </a:schemeClr>
              </a:solidFill>
            </a:endParaRPr>
          </a:p>
        </p:txBody>
      </p:sp>
    </p:spTree>
    <p:custDataLst>
      <p:tags r:id="rId1"/>
    </p:custDataLst>
    <p:extLst>
      <p:ext uri="{BB962C8B-B14F-4D97-AF65-F5344CB8AC3E}">
        <p14:creationId xmlns:p14="http://schemas.microsoft.com/office/powerpoint/2010/main" val="119378087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t>Акценти в приходната част на КФП</a:t>
            </a:r>
          </a:p>
        </p:txBody>
      </p:sp>
      <p:sp>
        <p:nvSpPr>
          <p:cNvPr id="9" name="TextBox 8"/>
          <p:cNvSpPr txBox="1"/>
          <p:nvPr/>
        </p:nvSpPr>
        <p:spPr>
          <a:xfrm>
            <a:off x="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
        <p:nvSpPr>
          <p:cNvPr id="4" name="TextBox 3">
            <a:extLst>
              <a:ext uri="{FF2B5EF4-FFF2-40B4-BE49-F238E27FC236}">
                <a16:creationId xmlns:a16="http://schemas.microsoft.com/office/drawing/2014/main" id="{706B24B0-9962-4EA9-A203-7EAA6BB8CA70}"/>
              </a:ext>
            </a:extLst>
          </p:cNvPr>
          <p:cNvSpPr txBox="1"/>
          <p:nvPr/>
        </p:nvSpPr>
        <p:spPr>
          <a:xfrm>
            <a:off x="1658674" y="1877867"/>
            <a:ext cx="3732028" cy="400110"/>
          </a:xfrm>
          <a:prstGeom prst="rect">
            <a:avLst/>
          </a:prstGeom>
          <a:noFill/>
        </p:spPr>
        <p:txBody>
          <a:bodyPr wrap="square" rtlCol="0">
            <a:spAutoFit/>
          </a:bodyPr>
          <a:lstStyle/>
          <a:p>
            <a:pPr algn="ctr"/>
            <a:r>
              <a:rPr lang="bg-BG" sz="2000" b="1" dirty="0">
                <a:solidFill>
                  <a:schemeClr val="accent1">
                    <a:lumMod val="50000"/>
                  </a:schemeClr>
                </a:solidFill>
              </a:rPr>
              <a:t>Ефективни данъчни ставки</a:t>
            </a:r>
            <a:endParaRPr lang="en-US" sz="2000" b="1" dirty="0">
              <a:solidFill>
                <a:schemeClr val="accent1">
                  <a:lumMod val="50000"/>
                </a:schemeClr>
              </a:solidFill>
            </a:endParaRPr>
          </a:p>
        </p:txBody>
      </p:sp>
      <p:graphicFrame>
        <p:nvGraphicFramePr>
          <p:cNvPr id="11" name="Content Placeholder 10">
            <a:extLst>
              <a:ext uri="{FF2B5EF4-FFF2-40B4-BE49-F238E27FC236}">
                <a16:creationId xmlns:a16="http://schemas.microsoft.com/office/drawing/2014/main" id="{B89E6DFA-ABD7-4B17-8AA6-E0443A92A12E}"/>
              </a:ext>
            </a:extLst>
          </p:cNvPr>
          <p:cNvGraphicFramePr>
            <a:graphicFrameLocks noGrp="1"/>
          </p:cNvGraphicFramePr>
          <p:nvPr>
            <p:ph idx="1"/>
            <p:extLst>
              <p:ext uri="{D42A27DB-BD31-4B8C-83A1-F6EECF244321}">
                <p14:modId xmlns:p14="http://schemas.microsoft.com/office/powerpoint/2010/main" val="106091562"/>
              </p:ext>
            </p:extLst>
          </p:nvPr>
        </p:nvGraphicFramePr>
        <p:xfrm>
          <a:off x="1" y="2470569"/>
          <a:ext cx="6634716" cy="34517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44807F84-EB8A-44BC-BC7E-EB9EAFA197B0}"/>
              </a:ext>
            </a:extLst>
          </p:cNvPr>
          <p:cNvGraphicFramePr>
            <a:graphicFrameLocks/>
          </p:cNvGraphicFramePr>
          <p:nvPr>
            <p:extLst>
              <p:ext uri="{D42A27DB-BD31-4B8C-83A1-F6EECF244321}">
                <p14:modId xmlns:p14="http://schemas.microsoft.com/office/powerpoint/2010/main" val="952357501"/>
              </p:ext>
            </p:extLst>
          </p:nvPr>
        </p:nvGraphicFramePr>
        <p:xfrm>
          <a:off x="6739054" y="1478871"/>
          <a:ext cx="4175716" cy="23807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AE73305A-8CB3-4CF4-B99C-C48F55C7347F}"/>
              </a:ext>
            </a:extLst>
          </p:cNvPr>
          <p:cNvGraphicFramePr>
            <a:graphicFrameLocks/>
          </p:cNvGraphicFramePr>
          <p:nvPr>
            <p:extLst>
              <p:ext uri="{D42A27DB-BD31-4B8C-83A1-F6EECF244321}">
                <p14:modId xmlns:p14="http://schemas.microsoft.com/office/powerpoint/2010/main" val="4069223158"/>
              </p:ext>
            </p:extLst>
          </p:nvPr>
        </p:nvGraphicFramePr>
        <p:xfrm>
          <a:off x="6770953" y="3930620"/>
          <a:ext cx="4175715" cy="2645040"/>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extLst>
      <p:ext uri="{BB962C8B-B14F-4D97-AF65-F5344CB8AC3E}">
        <p14:creationId xmlns:p14="http://schemas.microsoft.com/office/powerpoint/2010/main" val="386668680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t>Акценти в приходната част на КФП</a:t>
            </a:r>
          </a:p>
        </p:txBody>
      </p:sp>
      <p:sp>
        <p:nvSpPr>
          <p:cNvPr id="9" name="TextBox 8"/>
          <p:cNvSpPr txBox="1"/>
          <p:nvPr/>
        </p:nvSpPr>
        <p:spPr>
          <a:xfrm>
            <a:off x="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graphicFrame>
        <p:nvGraphicFramePr>
          <p:cNvPr id="10" name="Chart 9">
            <a:extLst>
              <a:ext uri="{FF2B5EF4-FFF2-40B4-BE49-F238E27FC236}">
                <a16:creationId xmlns:a16="http://schemas.microsoft.com/office/drawing/2014/main" id="{3627CF37-55AC-4FD1-8A51-CE8BA5D883CE}"/>
              </a:ext>
            </a:extLst>
          </p:cNvPr>
          <p:cNvGraphicFramePr>
            <a:graphicFrameLocks/>
          </p:cNvGraphicFramePr>
          <p:nvPr>
            <p:extLst>
              <p:ext uri="{D42A27DB-BD31-4B8C-83A1-F6EECF244321}">
                <p14:modId xmlns:p14="http://schemas.microsoft.com/office/powerpoint/2010/main" val="1601993886"/>
              </p:ext>
            </p:extLst>
          </p:nvPr>
        </p:nvGraphicFramePr>
        <p:xfrm>
          <a:off x="393405" y="2198004"/>
          <a:ext cx="5109719" cy="34372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56CF1DD9-6561-4C18-8A96-8ECBEE9B8B5A}"/>
              </a:ext>
            </a:extLst>
          </p:cNvPr>
          <p:cNvGraphicFramePr>
            <a:graphicFrameLocks/>
          </p:cNvGraphicFramePr>
          <p:nvPr>
            <p:extLst>
              <p:ext uri="{D42A27DB-BD31-4B8C-83A1-F6EECF244321}">
                <p14:modId xmlns:p14="http://schemas.microsoft.com/office/powerpoint/2010/main" val="587732492"/>
              </p:ext>
            </p:extLst>
          </p:nvPr>
        </p:nvGraphicFramePr>
        <p:xfrm>
          <a:off x="6330475" y="2198005"/>
          <a:ext cx="5684316" cy="3437250"/>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67565888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4" y="332345"/>
            <a:ext cx="11972926" cy="809625"/>
          </a:xfrm>
          <a:ln>
            <a:solidFill>
              <a:schemeClr val="accent1"/>
            </a:solidFill>
          </a:ln>
        </p:spPr>
        <p:txBody>
          <a:bodyPr/>
          <a:lstStyle/>
          <a:p>
            <a:pPr algn="ctr" eaLnBrk="1" fontAlgn="auto" hangingPunct="1">
              <a:spcAft>
                <a:spcPts val="0"/>
              </a:spcAft>
              <a:defRPr/>
            </a:pPr>
            <a:r>
              <a:rPr lang="bg-BG" sz="3200" dirty="0"/>
              <a:t>Акценти в разходната част на КФП</a:t>
            </a:r>
            <a:endParaRPr lang="bg-BG" sz="3600" dirty="0">
              <a:solidFill>
                <a:schemeClr val="accent1">
                  <a:satMod val="150000"/>
                </a:schemeClr>
              </a:solidFill>
              <a:latin typeface="+mj-lt"/>
            </a:endParaRPr>
          </a:p>
        </p:txBody>
      </p:sp>
      <p:sp>
        <p:nvSpPr>
          <p:cNvPr id="9" name="TextBox 8"/>
          <p:cNvSpPr txBox="1"/>
          <p:nvPr/>
        </p:nvSpPr>
        <p:spPr>
          <a:xfrm>
            <a:off x="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
        <p:nvSpPr>
          <p:cNvPr id="6" name="Content Placeholder 5">
            <a:extLst>
              <a:ext uri="{FF2B5EF4-FFF2-40B4-BE49-F238E27FC236}">
                <a16:creationId xmlns:a16="http://schemas.microsoft.com/office/drawing/2014/main" id="{DE9DE2B2-036D-42A1-AF7B-1303E4EEF719}"/>
              </a:ext>
            </a:extLst>
          </p:cNvPr>
          <p:cNvSpPr>
            <a:spLocks noGrp="1"/>
          </p:cNvSpPr>
          <p:nvPr>
            <p:ph idx="1"/>
          </p:nvPr>
        </p:nvSpPr>
        <p:spPr>
          <a:xfrm>
            <a:off x="85724" y="1619345"/>
            <a:ext cx="6381751" cy="4992593"/>
          </a:xfrm>
        </p:spPr>
        <p:txBody>
          <a:bodyPr/>
          <a:lstStyle/>
          <a:p>
            <a:pPr algn="just">
              <a:spcAft>
                <a:spcPts val="600"/>
              </a:spcAft>
              <a:buClr>
                <a:schemeClr val="bg1"/>
              </a:buClr>
            </a:pPr>
            <a:r>
              <a:rPr lang="bg-BG" sz="1400" dirty="0">
                <a:solidFill>
                  <a:schemeClr val="bg1"/>
                </a:solidFill>
              </a:rPr>
              <a:t>Реализираните излишъци по КФП през последните две години се дължат в решаваща степен на недоизпълнението на разходната част и в много по-малка степен на приходната.</a:t>
            </a:r>
          </a:p>
          <a:p>
            <a:pPr algn="just">
              <a:spcAft>
                <a:spcPts val="600"/>
              </a:spcAft>
              <a:buClr>
                <a:schemeClr val="bg1"/>
              </a:buClr>
            </a:pPr>
            <a:r>
              <a:rPr lang="bg-BG" sz="1400" dirty="0">
                <a:solidFill>
                  <a:schemeClr val="bg1"/>
                </a:solidFill>
              </a:rPr>
              <a:t>Капиталовите разходи в КФП заслужават специално внимание. Почти традиционно отчетените капиталови разходи изостават чувствително от планираните. За последните десет години са „</a:t>
            </a:r>
            <a:r>
              <a:rPr lang="bg-BG" sz="1400" i="1" dirty="0">
                <a:solidFill>
                  <a:schemeClr val="bg1"/>
                </a:solidFill>
              </a:rPr>
              <a:t>спестени</a:t>
            </a:r>
            <a:r>
              <a:rPr lang="bg-BG" sz="1400" dirty="0">
                <a:solidFill>
                  <a:schemeClr val="bg1"/>
                </a:solidFill>
              </a:rPr>
              <a:t>” повече от 12 млрд. лв. капиталови разходи (държавни инвестиции) от официално планираните. Ако те бяха реализирани, БВП щеше със сигурност да бъде значително по-висок.</a:t>
            </a:r>
            <a:endParaRPr lang="en-US" sz="1400" dirty="0">
              <a:solidFill>
                <a:schemeClr val="bg1"/>
              </a:solidFill>
            </a:endParaRPr>
          </a:p>
          <a:p>
            <a:pPr algn="just">
              <a:spcAft>
                <a:spcPts val="600"/>
              </a:spcAft>
              <a:buClr>
                <a:schemeClr val="bg1"/>
              </a:buClr>
            </a:pPr>
            <a:r>
              <a:rPr lang="bg-BG" sz="1400" dirty="0">
                <a:solidFill>
                  <a:schemeClr val="bg1"/>
                </a:solidFill>
              </a:rPr>
              <a:t>При капиталовите разходи се откроява много по-ясно и отчетливо въздържането през първите 11 месеца на годината, особено през последните две години, когато делът на капиталовите разходи, разпределени през м. декември, достига до изключително високите 46% от общата им годишна величина! При такъв модел на помесечно разпределение не може да се осигури необходимата и желана ефективност на държавните инвестиции, нито пък да се въздейства позитивно върху частните инвеститори. </a:t>
            </a:r>
            <a:endParaRPr lang="en-US" sz="1400" dirty="0">
              <a:solidFill>
                <a:schemeClr val="bg1"/>
              </a:solidFill>
            </a:endParaRPr>
          </a:p>
          <a:p>
            <a:pPr algn="just">
              <a:spcAft>
                <a:spcPts val="600"/>
              </a:spcAft>
              <a:buClr>
                <a:schemeClr val="bg1"/>
              </a:buClr>
            </a:pPr>
            <a:r>
              <a:rPr lang="bg-BG" sz="1400" dirty="0">
                <a:solidFill>
                  <a:schemeClr val="bg1"/>
                </a:solidFill>
              </a:rPr>
              <a:t>Капиталови разходи служат и се приемат до голяма степен като своеобразен буфер при изпълнението на най-строго наблюдавания показател от страна на Народното събрание – дефицита на КФП.</a:t>
            </a:r>
          </a:p>
        </p:txBody>
      </p:sp>
      <p:sp>
        <p:nvSpPr>
          <p:cNvPr id="7" name="Rectangle 6">
            <a:extLst>
              <a:ext uri="{FF2B5EF4-FFF2-40B4-BE49-F238E27FC236}">
                <a16:creationId xmlns:a16="http://schemas.microsoft.com/office/drawing/2014/main" id="{CD2401E5-0FD8-48E2-AADC-4DAF79FA7BE7}"/>
              </a:ext>
            </a:extLst>
          </p:cNvPr>
          <p:cNvSpPr/>
          <p:nvPr/>
        </p:nvSpPr>
        <p:spPr>
          <a:xfrm>
            <a:off x="8759297" y="1450785"/>
            <a:ext cx="1330685" cy="276999"/>
          </a:xfrm>
          <a:prstGeom prst="rect">
            <a:avLst/>
          </a:prstGeom>
        </p:spPr>
        <p:txBody>
          <a:bodyPr wrap="none">
            <a:spAutoFit/>
          </a:bodyPr>
          <a:lstStyle/>
          <a:p>
            <a:r>
              <a:rPr lang="bg-BG" sz="12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Разходи в КФП</a:t>
            </a:r>
            <a:endParaRPr lang="bg-BG" sz="1200" b="1" dirty="0">
              <a:solidFill>
                <a:schemeClr val="accent1">
                  <a:lumMod val="50000"/>
                </a:schemeClr>
              </a:solidFill>
              <a:effectLst>
                <a:outerShdw blurRad="38100" dist="38100" dir="2700000" algn="tl">
                  <a:srgbClr val="000000">
                    <a:alpha val="43137"/>
                  </a:srgbClr>
                </a:outerShdw>
              </a:effectLst>
            </a:endParaRPr>
          </a:p>
        </p:txBody>
      </p:sp>
      <p:sp>
        <p:nvSpPr>
          <p:cNvPr id="8" name="Rectangle 7">
            <a:extLst>
              <a:ext uri="{FF2B5EF4-FFF2-40B4-BE49-F238E27FC236}">
                <a16:creationId xmlns:a16="http://schemas.microsoft.com/office/drawing/2014/main" id="{858F9177-F1FC-4988-AA7D-87AD3F13F0BD}"/>
              </a:ext>
            </a:extLst>
          </p:cNvPr>
          <p:cNvSpPr/>
          <p:nvPr/>
        </p:nvSpPr>
        <p:spPr>
          <a:xfrm>
            <a:off x="7653845" y="4050749"/>
            <a:ext cx="3463640" cy="276999"/>
          </a:xfrm>
          <a:prstGeom prst="rect">
            <a:avLst/>
          </a:prstGeom>
        </p:spPr>
        <p:txBody>
          <a:bodyPr wrap="none">
            <a:spAutoFit/>
          </a:bodyPr>
          <a:lstStyle/>
          <a:p>
            <a:pPr algn="ctr"/>
            <a:r>
              <a:rPr lang="bg-BG" sz="12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Капиталови разходи в КФП за м. декември</a:t>
            </a:r>
            <a:endParaRPr lang="bg-BG" sz="1200" b="1" dirty="0">
              <a:solidFill>
                <a:schemeClr val="accent1">
                  <a:lumMod val="50000"/>
                </a:schemeClr>
              </a:solidFill>
              <a:effectLst>
                <a:outerShdw blurRad="38100" dist="38100" dir="2700000" algn="tl">
                  <a:srgbClr val="000000">
                    <a:alpha val="43137"/>
                  </a:srgbClr>
                </a:outerShdw>
              </a:effectLst>
            </a:endParaRPr>
          </a:p>
        </p:txBody>
      </p:sp>
      <p:graphicFrame>
        <p:nvGraphicFramePr>
          <p:cNvPr id="10" name="Chart 9">
            <a:extLst>
              <a:ext uri="{FF2B5EF4-FFF2-40B4-BE49-F238E27FC236}">
                <a16:creationId xmlns:a16="http://schemas.microsoft.com/office/drawing/2014/main" id="{D2A13A60-685A-43EA-92BC-519A8A9499BB}"/>
              </a:ext>
            </a:extLst>
          </p:cNvPr>
          <p:cNvGraphicFramePr>
            <a:graphicFrameLocks/>
          </p:cNvGraphicFramePr>
          <p:nvPr>
            <p:extLst>
              <p:ext uri="{D42A27DB-BD31-4B8C-83A1-F6EECF244321}">
                <p14:modId xmlns:p14="http://schemas.microsoft.com/office/powerpoint/2010/main" val="3887646332"/>
              </p:ext>
            </p:extLst>
          </p:nvPr>
        </p:nvGraphicFramePr>
        <p:xfrm>
          <a:off x="7653845" y="4327747"/>
          <a:ext cx="3870736" cy="20071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83BC51B2-6FC4-47FE-888C-6EE4F3B3D1D4}"/>
              </a:ext>
            </a:extLst>
          </p:cNvPr>
          <p:cNvGraphicFramePr>
            <a:graphicFrameLocks/>
          </p:cNvGraphicFramePr>
          <p:nvPr>
            <p:extLst>
              <p:ext uri="{D42A27DB-BD31-4B8C-83A1-F6EECF244321}">
                <p14:modId xmlns:p14="http://schemas.microsoft.com/office/powerpoint/2010/main" val="3881224724"/>
              </p:ext>
            </p:extLst>
          </p:nvPr>
        </p:nvGraphicFramePr>
        <p:xfrm>
          <a:off x="7653845" y="1705627"/>
          <a:ext cx="3870736" cy="2345121"/>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74821788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4" y="332345"/>
            <a:ext cx="11972926" cy="809625"/>
          </a:xfrm>
          <a:ln>
            <a:solidFill>
              <a:schemeClr val="accent1"/>
            </a:solidFill>
          </a:ln>
        </p:spPr>
        <p:txBody>
          <a:bodyPr/>
          <a:lstStyle/>
          <a:p>
            <a:pPr algn="ctr" eaLnBrk="1" fontAlgn="auto" hangingPunct="1">
              <a:spcAft>
                <a:spcPts val="0"/>
              </a:spcAft>
              <a:defRPr/>
            </a:pPr>
            <a:r>
              <a:rPr lang="bg-BG" sz="3200" dirty="0"/>
              <a:t>Фискална стабилност</a:t>
            </a:r>
            <a:endParaRPr lang="bg-BG" sz="3600" dirty="0">
              <a:solidFill>
                <a:schemeClr val="accent1">
                  <a:satMod val="150000"/>
                </a:schemeClr>
              </a:solidFill>
              <a:latin typeface="+mj-lt"/>
            </a:endParaRPr>
          </a:p>
        </p:txBody>
      </p:sp>
      <p:sp>
        <p:nvSpPr>
          <p:cNvPr id="9" name="TextBox 8"/>
          <p:cNvSpPr txBox="1"/>
          <p:nvPr/>
        </p:nvSpPr>
        <p:spPr>
          <a:xfrm>
            <a:off x="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
        <p:nvSpPr>
          <p:cNvPr id="6" name="Content Placeholder 5">
            <a:extLst>
              <a:ext uri="{FF2B5EF4-FFF2-40B4-BE49-F238E27FC236}">
                <a16:creationId xmlns:a16="http://schemas.microsoft.com/office/drawing/2014/main" id="{DE9DE2B2-036D-42A1-AF7B-1303E4EEF719}"/>
              </a:ext>
            </a:extLst>
          </p:cNvPr>
          <p:cNvSpPr>
            <a:spLocks noGrp="1"/>
          </p:cNvSpPr>
          <p:nvPr>
            <p:ph idx="1"/>
          </p:nvPr>
        </p:nvSpPr>
        <p:spPr>
          <a:xfrm>
            <a:off x="85724" y="1533062"/>
            <a:ext cx="6948322" cy="4992593"/>
          </a:xfrm>
        </p:spPr>
        <p:txBody>
          <a:bodyPr/>
          <a:lstStyle/>
          <a:p>
            <a:pPr algn="just"/>
            <a:r>
              <a:rPr lang="bg-BG" sz="1200" dirty="0">
                <a:solidFill>
                  <a:schemeClr val="bg1"/>
                </a:solidFill>
              </a:rPr>
              <a:t>Стана вече традиция България да се придържа към по-консервативни фискални параметри, независимо от конфигурацията на правителството. Оценката на този факт не е еднозначна. </a:t>
            </a:r>
          </a:p>
          <a:p>
            <a:pPr algn="just"/>
            <a:r>
              <a:rPr lang="bg-BG" sz="1200" dirty="0">
                <a:solidFill>
                  <a:schemeClr val="bg1"/>
                </a:solidFill>
              </a:rPr>
              <a:t>Много от страните в еврозоната са склонни да пренебрегнат Маастрихтския критерий за величината на дефицита в държавния бюджет (-3%) тогава, когато преценяват, че това не е в интерес на собствените им икономики. Показателно е, че основните развити страни в еврозоната се придържат относително близко една до друга по отношение на бюджетните си дефицити – почти всички увеличават дефицитите си в началните години на кризата и по-нататък постепенно се включват към Маастрихтските изисквания.</a:t>
            </a:r>
          </a:p>
          <a:p>
            <a:pPr algn="just"/>
            <a:r>
              <a:rPr lang="bg-BG" sz="1200" dirty="0">
                <a:solidFill>
                  <a:schemeClr val="bg1"/>
                </a:solidFill>
              </a:rPr>
              <a:t>Икономическата теория не е единодушна в препоръките си за балансираност на държавния бюджет. Една част от икономистите клонят към формулиране на изисквания за недопускане на бюджетен дефицит. Друга част предупреждава, че т.нар. анти-дефицитен радикализъм е нещо много по-различно от бюджетния консерватизъм. Трябва да се държи сметка за динамиката на държавния дълг и за много други неща, но възможните нежелани отклонения при лошо фискално управление не трябва да водят до екстремизъм, свързан с тотално недопускане и страх от бюджетен дефицит, независимо от социално-икономическите условия и съответствието между оценяваните и очакваните позитиви и негативи от оперирането с по-големи финансови ресурси (като следствие от допускания дефицит). </a:t>
            </a:r>
          </a:p>
          <a:p>
            <a:pPr algn="just"/>
            <a:r>
              <a:rPr lang="bg-BG" sz="1200" b="1" dirty="0">
                <a:solidFill>
                  <a:srgbClr val="FF0000"/>
                </a:solidFill>
              </a:rPr>
              <a:t>Фискалната стабилност не може и не бива да бъде крайна икономическа цел</a:t>
            </a:r>
            <a:r>
              <a:rPr lang="bg-BG" sz="1200" dirty="0">
                <a:solidFill>
                  <a:schemeClr val="bg1"/>
                </a:solidFill>
              </a:rPr>
              <a:t>. Стабилността е само средство за постигане на крайна икономическа цел, каквато в условията на България може да бъде единствено ускорената и устойчива дългосрочна икономическа динамика (разбира се, при спазване на конкретни условия). Съвкупната икономическа политика трябва да бъде подчинена на крайната цел. </a:t>
            </a:r>
          </a:p>
          <a:p>
            <a:pPr algn="just"/>
            <a:r>
              <a:rPr lang="bg-BG" sz="1200" dirty="0">
                <a:solidFill>
                  <a:schemeClr val="bg1"/>
                </a:solidFill>
              </a:rPr>
              <a:t>Икономиката трябва да съумее да намери успешен път към динамична стабилност – велосипедистът се разклаща при слаб ход, но е много по-стабилен при относително висока скорост</a:t>
            </a:r>
          </a:p>
        </p:txBody>
      </p:sp>
      <p:graphicFrame>
        <p:nvGraphicFramePr>
          <p:cNvPr id="12" name="Chart 11">
            <a:extLst>
              <a:ext uri="{FF2B5EF4-FFF2-40B4-BE49-F238E27FC236}">
                <a16:creationId xmlns:a16="http://schemas.microsoft.com/office/drawing/2014/main" id="{193FCD3B-6EF4-4D04-B12A-54FE9894374A}"/>
              </a:ext>
            </a:extLst>
          </p:cNvPr>
          <p:cNvGraphicFramePr>
            <a:graphicFrameLocks/>
          </p:cNvGraphicFramePr>
          <p:nvPr>
            <p:extLst>
              <p:ext uri="{D42A27DB-BD31-4B8C-83A1-F6EECF244321}">
                <p14:modId xmlns:p14="http://schemas.microsoft.com/office/powerpoint/2010/main" val="1277995835"/>
              </p:ext>
            </p:extLst>
          </p:nvPr>
        </p:nvGraphicFramePr>
        <p:xfrm>
          <a:off x="7404968" y="1467359"/>
          <a:ext cx="4271963" cy="26717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56CF1DD9-6561-4C18-8A96-8ECBEE9B8B5A}"/>
              </a:ext>
            </a:extLst>
          </p:cNvPr>
          <p:cNvGraphicFramePr>
            <a:graphicFrameLocks/>
          </p:cNvGraphicFramePr>
          <p:nvPr>
            <p:extLst>
              <p:ext uri="{D42A27DB-BD31-4B8C-83A1-F6EECF244321}">
                <p14:modId xmlns:p14="http://schemas.microsoft.com/office/powerpoint/2010/main" val="1910526128"/>
              </p:ext>
            </p:extLst>
          </p:nvPr>
        </p:nvGraphicFramePr>
        <p:xfrm>
          <a:off x="7549115" y="4232921"/>
          <a:ext cx="4127816" cy="2379017"/>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351188763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36" y="269620"/>
            <a:ext cx="11744587" cy="914321"/>
          </a:xfrm>
          <a:ln>
            <a:solidFill>
              <a:schemeClr val="accent1"/>
            </a:solidFill>
          </a:ln>
        </p:spPr>
        <p:txBody>
          <a:bodyPr>
            <a:normAutofit fontScale="90000"/>
          </a:bodyPr>
          <a:lstStyle/>
          <a:p>
            <a:pPr algn="ctr" eaLnBrk="1" fontAlgn="auto" hangingPunct="1">
              <a:spcAft>
                <a:spcPts val="0"/>
              </a:spcAft>
              <a:defRPr/>
            </a:pPr>
            <a:r>
              <a:rPr lang="ru-RU" sz="3200" dirty="0"/>
              <a:t>Анализ на реализацията на предходната прогноза - различия</a:t>
            </a:r>
            <a:endParaRPr lang="bg-BG" sz="3600" dirty="0">
              <a:solidFill>
                <a:schemeClr val="accent1">
                  <a:satMod val="150000"/>
                </a:schemeClr>
              </a:solidFill>
              <a:latin typeface="+mj-lt"/>
            </a:endParaRPr>
          </a:p>
        </p:txBody>
      </p:sp>
      <p:sp>
        <p:nvSpPr>
          <p:cNvPr id="9" name="TextBox 8"/>
          <p:cNvSpPr txBox="1"/>
          <p:nvPr/>
        </p:nvSpPr>
        <p:spPr>
          <a:xfrm>
            <a:off x="0" y="6611938"/>
            <a:ext cx="12191999"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graphicFrame>
        <p:nvGraphicFramePr>
          <p:cNvPr id="3" name="Table 2">
            <a:extLst>
              <a:ext uri="{FF2B5EF4-FFF2-40B4-BE49-F238E27FC236}">
                <a16:creationId xmlns:a16="http://schemas.microsoft.com/office/drawing/2014/main" id="{726EC114-A345-469F-83B3-B5A2B83CDFA6}"/>
              </a:ext>
            </a:extLst>
          </p:cNvPr>
          <p:cNvGraphicFramePr>
            <a:graphicFrameLocks noGrp="1"/>
          </p:cNvGraphicFramePr>
          <p:nvPr>
            <p:extLst>
              <p:ext uri="{D42A27DB-BD31-4B8C-83A1-F6EECF244321}">
                <p14:modId xmlns:p14="http://schemas.microsoft.com/office/powerpoint/2010/main" val="4008943905"/>
              </p:ext>
            </p:extLst>
          </p:nvPr>
        </p:nvGraphicFramePr>
        <p:xfrm>
          <a:off x="1066800" y="1466850"/>
          <a:ext cx="10610850" cy="5145082"/>
        </p:xfrm>
        <a:graphic>
          <a:graphicData uri="http://schemas.openxmlformats.org/drawingml/2006/table">
            <a:tbl>
              <a:tblPr firstRow="1" firstCol="1" bandRow="1"/>
              <a:tblGrid>
                <a:gridCol w="8197565">
                  <a:extLst>
                    <a:ext uri="{9D8B030D-6E8A-4147-A177-3AD203B41FA5}">
                      <a16:colId xmlns:a16="http://schemas.microsoft.com/office/drawing/2014/main" val="3862214925"/>
                    </a:ext>
                  </a:extLst>
                </a:gridCol>
                <a:gridCol w="1278701">
                  <a:extLst>
                    <a:ext uri="{9D8B030D-6E8A-4147-A177-3AD203B41FA5}">
                      <a16:colId xmlns:a16="http://schemas.microsoft.com/office/drawing/2014/main" val="2813370801"/>
                    </a:ext>
                  </a:extLst>
                </a:gridCol>
                <a:gridCol w="1134584">
                  <a:extLst>
                    <a:ext uri="{9D8B030D-6E8A-4147-A177-3AD203B41FA5}">
                      <a16:colId xmlns:a16="http://schemas.microsoft.com/office/drawing/2014/main" val="2762530630"/>
                    </a:ext>
                  </a:extLst>
                </a:gridCol>
              </a:tblGrid>
              <a:tr h="215954">
                <a:tc rowSpan="2">
                  <a:txBody>
                    <a:bodyPr/>
                    <a:lstStyle/>
                    <a:p>
                      <a:pPr marL="0" marR="0" algn="ctr">
                        <a:lnSpc>
                          <a:spcPct val="107000"/>
                        </a:lnSpc>
                        <a:spcBef>
                          <a:spcPts val="600"/>
                        </a:spcBef>
                        <a:spcAft>
                          <a:spcPts val="0"/>
                        </a:spcAft>
                      </a:pPr>
                      <a:r>
                        <a:rPr lang="bg-BG" sz="9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Показател</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2018</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594483552"/>
                  </a:ext>
                </a:extLst>
              </a:tr>
              <a:tr h="399113">
                <a:tc vMerge="1">
                  <a:txBody>
                    <a:bodyPr/>
                    <a:lstStyle/>
                    <a:p>
                      <a:endParaRPr lang="en-US"/>
                    </a:p>
                  </a:txBody>
                  <a:tcPr/>
                </a:tc>
                <a:tc>
                  <a:txBody>
                    <a:bodyPr/>
                    <a:lstStyle/>
                    <a:p>
                      <a:pPr marL="0" marR="0" algn="ct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Отчет</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14605" algn="ct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Прогноза</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8839897"/>
                  </a:ext>
                </a:extLst>
              </a:tr>
              <a:tr h="206097">
                <a:tc gridSpan="3">
                  <a:txBody>
                    <a:bodyPr/>
                    <a:lstStyle/>
                    <a:p>
                      <a:pPr marL="0" marR="0" algn="ctr">
                        <a:lnSpc>
                          <a:spcPct val="107000"/>
                        </a:lnSpc>
                        <a:spcBef>
                          <a:spcPts val="600"/>
                        </a:spcBef>
                        <a:spcAft>
                          <a:spcPts val="0"/>
                        </a:spcAft>
                      </a:pPr>
                      <a:r>
                        <a:rPr lang="bg-BG"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Допускания</a:t>
                      </a:r>
                      <a:endParaRPr lang="en-US"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1938693"/>
                  </a:ext>
                </a:extLst>
              </a:tr>
              <a:tr h="206097">
                <a:tc>
                  <a:txBody>
                    <a:bodyPr/>
                    <a:lstStyle/>
                    <a:p>
                      <a:pPr marL="0" marR="0" algn="l">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Международна цена на суровия петрол (индекс, 2005=100)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124.8</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14605"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116.8</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1826622"/>
                  </a:ext>
                </a:extLst>
              </a:tr>
              <a:tr h="399113">
                <a:tc>
                  <a:txBody>
                    <a:bodyPr/>
                    <a:lstStyle/>
                    <a:p>
                      <a:pPr marL="0" marR="0" algn="l">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Международна цена на индустриални и хранителни стоки (индекс, 2005=100)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133.4</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150.0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7678816"/>
                  </a:ext>
                </a:extLst>
              </a:tr>
              <a:tr h="206097">
                <a:tc>
                  <a:txBody>
                    <a:bodyPr/>
                    <a:lstStyle/>
                    <a:p>
                      <a:pPr marL="0" marR="0" algn="l">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Международна цена на металите (индекс, 2005=100)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126.5</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165.4</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9889085"/>
                  </a:ext>
                </a:extLst>
              </a:tr>
              <a:tr h="206097">
                <a:tc>
                  <a:txBody>
                    <a:bodyPr/>
                    <a:lstStyle/>
                    <a:p>
                      <a:pPr marL="0" marR="0" algn="l">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Реален растеж на БВП на ЕС (индекс, 2005=100)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119.1</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119.8</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4134922"/>
                  </a:ext>
                </a:extLst>
              </a:tr>
              <a:tr h="206097">
                <a:tc>
                  <a:txBody>
                    <a:bodyPr/>
                    <a:lstStyle/>
                    <a:p>
                      <a:pPr marL="0" marR="0" algn="l">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Обем на световната търговия (индекс, 2005=100)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163.7</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164.1</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0140631"/>
                  </a:ext>
                </a:extLst>
              </a:tr>
              <a:tr h="206097">
                <a:tc gridSpan="3">
                  <a:txBody>
                    <a:bodyPr/>
                    <a:lstStyle/>
                    <a:p>
                      <a:pPr marL="0" marR="0" algn="ctr">
                        <a:lnSpc>
                          <a:spcPct val="107000"/>
                        </a:lnSpc>
                        <a:spcBef>
                          <a:spcPts val="600"/>
                        </a:spcBef>
                        <a:spcAft>
                          <a:spcPts val="0"/>
                        </a:spcAft>
                      </a:pPr>
                      <a:r>
                        <a:rPr lang="bg-BG" sz="900" b="1">
                          <a:solidFill>
                            <a:srgbClr val="000000"/>
                          </a:solidFill>
                          <a:effectLst/>
                          <a:latin typeface="Arial" panose="020B0604020202020204" pitchFamily="34" charset="0"/>
                          <a:ea typeface="Calibri" panose="020F0502020204030204" pitchFamily="34" charset="0"/>
                          <a:cs typeface="Arial" panose="020B0604020202020204" pitchFamily="34" charset="0"/>
                        </a:rPr>
                        <a:t>Основни макроикономически показатели</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2976071"/>
                  </a:ext>
                </a:extLst>
              </a:tr>
              <a:tr h="206097">
                <a:tc>
                  <a:txBody>
                    <a:bodyPr/>
                    <a:lstStyle/>
                    <a:p>
                      <a:pPr marL="0" marR="0" algn="l">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БВП (текущи цени, млн. лева)</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107 925</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105 653</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7990208"/>
                  </a:ext>
                </a:extLst>
              </a:tr>
              <a:tr h="206097">
                <a:tc>
                  <a:txBody>
                    <a:bodyPr/>
                    <a:lstStyle/>
                    <a:p>
                      <a:pPr marL="0" marR="0" algn="l">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БВП (реален растеж,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3.1</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3.3</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3467423"/>
                  </a:ext>
                </a:extLst>
              </a:tr>
              <a:tr h="206097">
                <a:tc>
                  <a:txBody>
                    <a:bodyPr/>
                    <a:lstStyle/>
                    <a:p>
                      <a:pPr marL="0" marR="0" algn="l">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Дефлатор на БВП</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3.6</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3.7</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857005"/>
                  </a:ext>
                </a:extLst>
              </a:tr>
              <a:tr h="206097">
                <a:tc>
                  <a:txBody>
                    <a:bodyPr/>
                    <a:lstStyle/>
                    <a:p>
                      <a:pPr marL="0" marR="0" algn="l">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Частно потребление (реален растеж,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6.4</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4.6</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6161772"/>
                  </a:ext>
                </a:extLst>
              </a:tr>
              <a:tr h="206097">
                <a:tc>
                  <a:txBody>
                    <a:bodyPr/>
                    <a:lstStyle/>
                    <a:p>
                      <a:pPr marL="0" marR="0" algn="l">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Публично потребление (реален растеж,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4.8</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4.1</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8926954"/>
                  </a:ext>
                </a:extLst>
              </a:tr>
              <a:tr h="206097">
                <a:tc>
                  <a:txBody>
                    <a:bodyPr/>
                    <a:lstStyle/>
                    <a:p>
                      <a:pPr marL="0" marR="0" algn="l">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Бруто образуване на основен капитал (реален растеж,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6.5</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8.7</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9409324"/>
                  </a:ext>
                </a:extLst>
              </a:tr>
              <a:tr h="206097">
                <a:tc>
                  <a:txBody>
                    <a:bodyPr/>
                    <a:lstStyle/>
                    <a:p>
                      <a:pPr marL="0" marR="0" algn="l">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Износ на стоки и услуги (реален растеж,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-0.8</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4.4</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5980910"/>
                  </a:ext>
                </a:extLst>
              </a:tr>
              <a:tr h="206097">
                <a:tc>
                  <a:txBody>
                    <a:bodyPr/>
                    <a:lstStyle/>
                    <a:p>
                      <a:pPr marL="0" marR="0" algn="l">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Внос на стоки и услуги (реален растеж,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3.7</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7.3</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207760"/>
                  </a:ext>
                </a:extLst>
              </a:tr>
              <a:tr h="206097">
                <a:tc>
                  <a:txBody>
                    <a:bodyPr/>
                    <a:lstStyle/>
                    <a:p>
                      <a:pPr marL="0" marR="0" algn="l">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Средногодишна инфлация по ХИПЦ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2.6</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2.0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8516096"/>
                  </a:ext>
                </a:extLst>
              </a:tr>
              <a:tr h="206097">
                <a:tc>
                  <a:txBody>
                    <a:bodyPr/>
                    <a:lstStyle/>
                    <a:p>
                      <a:pPr marL="0" marR="0" algn="l">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Коефициент на безработица (за население на 15 и повече години,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5.3</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5.7</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4855763"/>
                  </a:ext>
                </a:extLst>
              </a:tr>
              <a:tr h="206097">
                <a:tc>
                  <a:txBody>
                    <a:bodyPr/>
                    <a:lstStyle/>
                    <a:p>
                      <a:pPr marL="0" marR="0" algn="l">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Бюджетен баланс (% БВП)</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0.1</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-1.2</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96646"/>
                  </a:ext>
                </a:extLst>
              </a:tr>
              <a:tr h="206097">
                <a:tc>
                  <a:txBody>
                    <a:bodyPr/>
                    <a:lstStyle/>
                    <a:p>
                      <a:pPr marL="0" marR="0" algn="l">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Текуща сметка (% БВП)</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4.6</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3.9</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6084603"/>
                  </a:ext>
                </a:extLst>
              </a:tr>
              <a:tr h="206097">
                <a:tc>
                  <a:txBody>
                    <a:bodyPr/>
                    <a:lstStyle/>
                    <a:p>
                      <a:pPr marL="0" marR="0" algn="l">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Паричен агрегат М3 (растеж,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8.8</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07000"/>
                        </a:lnSpc>
                        <a:spcBef>
                          <a:spcPts val="600"/>
                        </a:spcBef>
                        <a:spcAft>
                          <a:spcPts val="0"/>
                        </a:spcAft>
                      </a:pPr>
                      <a:r>
                        <a:rPr lang="bg-BG" sz="900">
                          <a:solidFill>
                            <a:srgbClr val="000000"/>
                          </a:solidFill>
                          <a:effectLst/>
                          <a:latin typeface="Arial" panose="020B0604020202020204" pitchFamily="34" charset="0"/>
                          <a:ea typeface="Calibri" panose="020F0502020204030204" pitchFamily="34" charset="0"/>
                          <a:cs typeface="Arial" panose="020B0604020202020204" pitchFamily="34" charset="0"/>
                        </a:rPr>
                        <a:t>7.7</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4476147"/>
                  </a:ext>
                </a:extLst>
              </a:tr>
              <a:tr h="215059">
                <a:tc>
                  <a:txBody>
                    <a:bodyPr/>
                    <a:lstStyle/>
                    <a:p>
                      <a:pPr marL="0" marR="0" algn="l">
                        <a:lnSpc>
                          <a:spcPct val="107000"/>
                        </a:lnSpc>
                        <a:spcBef>
                          <a:spcPts val="600"/>
                        </a:spcBef>
                        <a:spcAft>
                          <a:spcPts val="0"/>
                        </a:spcAft>
                      </a:pPr>
                      <a:r>
                        <a:rPr lang="bg-BG"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Кредити към нефинансови предприятия и домакинства (растеж, %)</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600"/>
                        </a:spcBef>
                        <a:spcAft>
                          <a:spcPts val="0"/>
                        </a:spcAft>
                      </a:pPr>
                      <a:r>
                        <a:rPr lang="bg-BG"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8.9</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07000"/>
                        </a:lnSpc>
                        <a:spcBef>
                          <a:spcPts val="600"/>
                        </a:spcBef>
                        <a:spcAft>
                          <a:spcPts val="0"/>
                        </a:spcAft>
                      </a:pPr>
                      <a:r>
                        <a:rPr lang="bg-BG"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5.1</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3746944"/>
                  </a:ext>
                </a:extLst>
              </a:tr>
            </a:tbl>
          </a:graphicData>
        </a:graphic>
      </p:graphicFrame>
    </p:spTree>
    <p:custDataLst>
      <p:tags r:id="rId1"/>
    </p:custDataLst>
    <p:extLst>
      <p:ext uri="{BB962C8B-B14F-4D97-AF65-F5344CB8AC3E}">
        <p14:creationId xmlns:p14="http://schemas.microsoft.com/office/powerpoint/2010/main" val="62192359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14" y="269620"/>
            <a:ext cx="11711031" cy="914321"/>
          </a:xfrm>
          <a:ln>
            <a:solidFill>
              <a:schemeClr val="accent1"/>
            </a:solidFill>
          </a:ln>
        </p:spPr>
        <p:txBody>
          <a:bodyPr>
            <a:normAutofit fontScale="90000"/>
          </a:bodyPr>
          <a:lstStyle/>
          <a:p>
            <a:pPr algn="ctr" eaLnBrk="1" fontAlgn="auto" hangingPunct="1">
              <a:spcAft>
                <a:spcPts val="0"/>
              </a:spcAft>
              <a:defRPr/>
            </a:pPr>
            <a:r>
              <a:rPr lang="bg-BG" sz="3200" dirty="0"/>
              <a:t>Основни допускания при изготвянето на прогнозата </a:t>
            </a:r>
            <a:br>
              <a:rPr lang="en-US" sz="3200" dirty="0"/>
            </a:br>
            <a:r>
              <a:rPr lang="bg-BG" sz="3200" dirty="0"/>
              <a:t>за реалния сектор </a:t>
            </a:r>
            <a:r>
              <a:rPr lang="en-US" sz="3200" dirty="0"/>
              <a:t>- </a:t>
            </a:r>
            <a:r>
              <a:rPr lang="bg-BG" sz="3200" dirty="0"/>
              <a:t> 2017-2019 г.</a:t>
            </a:r>
            <a:endParaRPr lang="bg-BG" sz="3600" dirty="0">
              <a:solidFill>
                <a:schemeClr val="accent1">
                  <a:satMod val="150000"/>
                </a:schemeClr>
              </a:solidFill>
              <a:latin typeface="+mj-lt"/>
            </a:endParaRPr>
          </a:p>
        </p:txBody>
      </p:sp>
      <p:sp>
        <p:nvSpPr>
          <p:cNvPr id="9" name="TextBox 8"/>
          <p:cNvSpPr txBox="1"/>
          <p:nvPr/>
        </p:nvSpPr>
        <p:spPr>
          <a:xfrm>
            <a:off x="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graphicFrame>
        <p:nvGraphicFramePr>
          <p:cNvPr id="4" name="Diagram 3">
            <a:extLst>
              <a:ext uri="{FF2B5EF4-FFF2-40B4-BE49-F238E27FC236}">
                <a16:creationId xmlns:a16="http://schemas.microsoft.com/office/drawing/2014/main" id="{D26CC88C-CAF5-4C20-A937-503E2812452C}"/>
              </a:ext>
            </a:extLst>
          </p:cNvPr>
          <p:cNvGraphicFramePr/>
          <p:nvPr>
            <p:extLst>
              <p:ext uri="{D42A27DB-BD31-4B8C-83A1-F6EECF244321}">
                <p14:modId xmlns:p14="http://schemas.microsoft.com/office/powerpoint/2010/main" val="2041860587"/>
              </p:ext>
            </p:extLst>
          </p:nvPr>
        </p:nvGraphicFramePr>
        <p:xfrm>
          <a:off x="342899" y="1183941"/>
          <a:ext cx="11586245" cy="54044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7270820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58" y="269620"/>
            <a:ext cx="11752976" cy="914321"/>
          </a:xfrm>
          <a:ln>
            <a:solidFill>
              <a:schemeClr val="accent1"/>
            </a:solidFill>
          </a:ln>
        </p:spPr>
        <p:txBody>
          <a:bodyPr/>
          <a:lstStyle/>
          <a:p>
            <a:pPr algn="ctr" eaLnBrk="1" fontAlgn="auto" hangingPunct="1">
              <a:spcAft>
                <a:spcPts val="0"/>
              </a:spcAft>
              <a:defRPr/>
            </a:pPr>
            <a:r>
              <a:rPr lang="ru-RU" sz="3200" dirty="0"/>
              <a:t>Макроикономическа прогноза - БВП</a:t>
            </a:r>
            <a:endParaRPr lang="bg-BG" sz="3600" dirty="0">
              <a:solidFill>
                <a:schemeClr val="accent1">
                  <a:satMod val="150000"/>
                </a:schemeClr>
              </a:solidFill>
              <a:latin typeface="+mj-lt"/>
            </a:endParaRPr>
          </a:p>
        </p:txBody>
      </p:sp>
      <p:sp>
        <p:nvSpPr>
          <p:cNvPr id="9" name="TextBox 8"/>
          <p:cNvSpPr txBox="1"/>
          <p:nvPr/>
        </p:nvSpPr>
        <p:spPr>
          <a:xfrm>
            <a:off x="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graphicFrame>
        <p:nvGraphicFramePr>
          <p:cNvPr id="6" name="Диаграма 4">
            <a:extLst>
              <a:ext uri="{FF2B5EF4-FFF2-40B4-BE49-F238E27FC236}">
                <a16:creationId xmlns:a16="http://schemas.microsoft.com/office/drawing/2014/main" id="{00000000-0008-0000-0600-000002000000}"/>
              </a:ext>
            </a:extLst>
          </p:cNvPr>
          <p:cNvGraphicFramePr>
            <a:graphicFrameLocks/>
          </p:cNvGraphicFramePr>
          <p:nvPr>
            <p:extLst>
              <p:ext uri="{D42A27DB-BD31-4B8C-83A1-F6EECF244321}">
                <p14:modId xmlns:p14="http://schemas.microsoft.com/office/powerpoint/2010/main" val="554630710"/>
              </p:ext>
            </p:extLst>
          </p:nvPr>
        </p:nvGraphicFramePr>
        <p:xfrm>
          <a:off x="1614488" y="1530437"/>
          <a:ext cx="8963024" cy="4948238"/>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408533429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34" y="269620"/>
            <a:ext cx="11912367" cy="914321"/>
          </a:xfrm>
          <a:ln>
            <a:solidFill>
              <a:schemeClr val="accent1"/>
            </a:solidFill>
          </a:ln>
        </p:spPr>
        <p:txBody>
          <a:bodyPr>
            <a:normAutofit/>
          </a:bodyPr>
          <a:lstStyle/>
          <a:p>
            <a:pPr algn="ctr" eaLnBrk="1" fontAlgn="auto" hangingPunct="1">
              <a:spcAft>
                <a:spcPts val="0"/>
              </a:spcAft>
              <a:defRPr/>
            </a:pPr>
            <a:r>
              <a:rPr lang="bg-BG" sz="3200"/>
              <a:t>Макроикономическа прогноза – основни показатели</a:t>
            </a:r>
            <a:endParaRPr lang="bg-BG" sz="3600">
              <a:solidFill>
                <a:schemeClr val="accent1">
                  <a:satMod val="150000"/>
                </a:schemeClr>
              </a:solidFill>
              <a:latin typeface="+mj-lt"/>
            </a:endParaRPr>
          </a:p>
        </p:txBody>
      </p:sp>
      <p:sp>
        <p:nvSpPr>
          <p:cNvPr id="9" name="TextBox 8"/>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graphicFrame>
        <p:nvGraphicFramePr>
          <p:cNvPr id="16" name="Chart 15">
            <a:extLst>
              <a:ext uri="{FF2B5EF4-FFF2-40B4-BE49-F238E27FC236}">
                <a16:creationId xmlns:a16="http://schemas.microsoft.com/office/drawing/2014/main" id="{5997D135-C8BE-4763-9274-5BF23AFFB6C2}"/>
              </a:ext>
            </a:extLst>
          </p:cNvPr>
          <p:cNvGraphicFramePr>
            <a:graphicFrameLocks/>
          </p:cNvGraphicFramePr>
          <p:nvPr>
            <p:extLst>
              <p:ext uri="{D42A27DB-BD31-4B8C-83A1-F6EECF244321}">
                <p14:modId xmlns:p14="http://schemas.microsoft.com/office/powerpoint/2010/main" val="1825441454"/>
              </p:ext>
            </p:extLst>
          </p:nvPr>
        </p:nvGraphicFramePr>
        <p:xfrm>
          <a:off x="1023938" y="1431297"/>
          <a:ext cx="3590926" cy="22644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D0FEBAE4-3F4D-4C41-9B18-5E8A568D3C46}"/>
              </a:ext>
            </a:extLst>
          </p:cNvPr>
          <p:cNvGraphicFramePr>
            <a:graphicFrameLocks/>
          </p:cNvGraphicFramePr>
          <p:nvPr>
            <p:extLst>
              <p:ext uri="{D42A27DB-BD31-4B8C-83A1-F6EECF244321}">
                <p14:modId xmlns:p14="http://schemas.microsoft.com/office/powerpoint/2010/main" val="2325318470"/>
              </p:ext>
            </p:extLst>
          </p:nvPr>
        </p:nvGraphicFramePr>
        <p:xfrm>
          <a:off x="923928" y="3792832"/>
          <a:ext cx="3605212" cy="274796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hart 17">
            <a:extLst>
              <a:ext uri="{FF2B5EF4-FFF2-40B4-BE49-F238E27FC236}">
                <a16:creationId xmlns:a16="http://schemas.microsoft.com/office/drawing/2014/main" id="{F59E18E6-74BF-4089-B9A1-BE6BB7BF05CB}"/>
              </a:ext>
            </a:extLst>
          </p:cNvPr>
          <p:cNvGraphicFramePr>
            <a:graphicFrameLocks/>
          </p:cNvGraphicFramePr>
          <p:nvPr>
            <p:extLst>
              <p:ext uri="{D42A27DB-BD31-4B8C-83A1-F6EECF244321}">
                <p14:modId xmlns:p14="http://schemas.microsoft.com/office/powerpoint/2010/main" val="3299495820"/>
              </p:ext>
            </p:extLst>
          </p:nvPr>
        </p:nvGraphicFramePr>
        <p:xfrm>
          <a:off x="7577138" y="1516477"/>
          <a:ext cx="3690936" cy="242489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Chart 18">
            <a:extLst>
              <a:ext uri="{FF2B5EF4-FFF2-40B4-BE49-F238E27FC236}">
                <a16:creationId xmlns:a16="http://schemas.microsoft.com/office/drawing/2014/main" id="{9B12CB0B-B56F-405A-B0F8-57BD1810D838}"/>
              </a:ext>
            </a:extLst>
          </p:cNvPr>
          <p:cNvGraphicFramePr>
            <a:graphicFrameLocks/>
          </p:cNvGraphicFramePr>
          <p:nvPr>
            <p:extLst>
              <p:ext uri="{D42A27DB-BD31-4B8C-83A1-F6EECF244321}">
                <p14:modId xmlns:p14="http://schemas.microsoft.com/office/powerpoint/2010/main" val="3983933012"/>
              </p:ext>
            </p:extLst>
          </p:nvPr>
        </p:nvGraphicFramePr>
        <p:xfrm>
          <a:off x="7662861" y="3981156"/>
          <a:ext cx="3605213" cy="2533650"/>
        </p:xfrm>
        <a:graphic>
          <a:graphicData uri="http://schemas.openxmlformats.org/drawingml/2006/chart">
            <c:chart xmlns:c="http://schemas.openxmlformats.org/drawingml/2006/chart" xmlns:r="http://schemas.openxmlformats.org/officeDocument/2006/relationships" r:id="rId7"/>
          </a:graphicData>
        </a:graphic>
      </p:graphicFrame>
    </p:spTree>
    <p:custDataLst>
      <p:tags r:id="rId1"/>
    </p:custDataLst>
    <p:extLst>
      <p:ext uri="{BB962C8B-B14F-4D97-AF65-F5344CB8AC3E}">
        <p14:creationId xmlns:p14="http://schemas.microsoft.com/office/powerpoint/2010/main" val="215245836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338" y="269620"/>
            <a:ext cx="11627141" cy="914321"/>
          </a:xfrm>
          <a:ln>
            <a:solidFill>
              <a:schemeClr val="accent1"/>
            </a:solidFill>
          </a:ln>
        </p:spPr>
        <p:txBody>
          <a:bodyPr/>
          <a:lstStyle/>
          <a:p>
            <a:pPr algn="ctr" eaLnBrk="1" fontAlgn="auto" hangingPunct="1">
              <a:spcAft>
                <a:spcPts val="0"/>
              </a:spcAft>
              <a:defRPr/>
            </a:pPr>
            <a:r>
              <a:rPr lang="bg-BG" sz="3200" dirty="0"/>
              <a:t>Глобални и регионални тенденции</a:t>
            </a:r>
            <a:endParaRPr lang="bg-BG" sz="3600" dirty="0">
              <a:solidFill>
                <a:schemeClr val="accent1">
                  <a:satMod val="150000"/>
                </a:schemeClr>
              </a:solidFill>
              <a:latin typeface="+mj-lt"/>
            </a:endParaRPr>
          </a:p>
        </p:txBody>
      </p:sp>
      <p:sp>
        <p:nvSpPr>
          <p:cNvPr id="9" name="TextBox 8"/>
          <p:cNvSpPr txBox="1"/>
          <p:nvPr/>
        </p:nvSpPr>
        <p:spPr>
          <a:xfrm>
            <a:off x="0" y="6611938"/>
            <a:ext cx="12191999" cy="246062"/>
          </a:xfrm>
          <a:prstGeom prst="rect">
            <a:avLst/>
          </a:prstGeom>
          <a:solidFill>
            <a:schemeClr val="accent6">
              <a:lumMod val="50000"/>
            </a:schemeClr>
          </a:solidFill>
        </p:spPr>
        <p:txBody>
          <a:bodyPr wrap="square">
            <a:spAutoFit/>
          </a:bodyPr>
          <a:lstStyle/>
          <a:p>
            <a:pPr>
              <a:defRPr/>
            </a:pPr>
            <a:r>
              <a:rPr lang="bg-BG" sz="1000" kern="0" dirty="0">
                <a:solidFill>
                  <a:schemeClr val="accent1">
                    <a:lumMod val="60000"/>
                    <a:lumOff val="40000"/>
                  </a:schemeClr>
                </a:solidFill>
                <a:latin typeface="Arial" charset="0"/>
              </a:rPr>
              <a:t>07.05.2019 г. 				      		             		           </a:t>
            </a:r>
            <a:r>
              <a:rPr lang="bg-BG" sz="1000" i="1" kern="0" dirty="0">
                <a:solidFill>
                  <a:schemeClr val="accent1">
                    <a:lumMod val="60000"/>
                    <a:lumOff val="40000"/>
                  </a:schemeClr>
                </a:solidFill>
                <a:latin typeface="Arial" charset="0"/>
              </a:rPr>
              <a:t>Икономическо развитие и политики в България: оценки и очаквания</a:t>
            </a:r>
          </a:p>
        </p:txBody>
      </p:sp>
      <p:sp>
        <p:nvSpPr>
          <p:cNvPr id="3" name="TextBox 2"/>
          <p:cNvSpPr txBox="1"/>
          <p:nvPr/>
        </p:nvSpPr>
        <p:spPr>
          <a:xfrm>
            <a:off x="7904203" y="1708860"/>
            <a:ext cx="3818537" cy="646331"/>
          </a:xfrm>
          <a:prstGeom prst="rect">
            <a:avLst/>
          </a:prstGeom>
          <a:noFill/>
        </p:spPr>
        <p:txBody>
          <a:bodyPr wrap="square" rtlCol="0">
            <a:spAutoFit/>
          </a:bodyPr>
          <a:lstStyle/>
          <a:p>
            <a:pPr algn="ctr"/>
            <a:r>
              <a:rPr lang="bg-BG" b="1" kern="0" dirty="0">
                <a:solidFill>
                  <a:schemeClr val="accent1">
                    <a:lumMod val="50000"/>
                  </a:schemeClr>
                </a:solidFill>
                <a:effectLst>
                  <a:outerShdw blurRad="38100" dist="38100" dir="2700000" algn="tl">
                    <a:srgbClr val="000000">
                      <a:alpha val="43137"/>
                    </a:srgbClr>
                  </a:outerShdw>
                </a:effectLst>
              </a:rPr>
              <a:t>Динамика на глобалния БВП и търговия (%)</a:t>
            </a:r>
          </a:p>
        </p:txBody>
      </p:sp>
      <p:sp>
        <p:nvSpPr>
          <p:cNvPr id="6" name="Rectangle 3">
            <a:extLst>
              <a:ext uri="{FF2B5EF4-FFF2-40B4-BE49-F238E27FC236}">
                <a16:creationId xmlns:a16="http://schemas.microsoft.com/office/drawing/2014/main" id="{AF32AFA6-A32D-40E9-B45F-807B57E2D48C}"/>
              </a:ext>
            </a:extLst>
          </p:cNvPr>
          <p:cNvSpPr>
            <a:spLocks noChangeArrowheads="1"/>
          </p:cNvSpPr>
          <p:nvPr/>
        </p:nvSpPr>
        <p:spPr bwMode="auto">
          <a:xfrm>
            <a:off x="79851" y="1672851"/>
            <a:ext cx="7434943"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bg-BG" altLang="en-US" sz="1200" b="0" i="0" u="none" strike="noStrike" cap="none" normalizeH="0" baseline="0" dirty="0">
                <a:ln>
                  <a:noFill/>
                </a:ln>
                <a:solidFill>
                  <a:schemeClr val="bg1"/>
                </a:solidFill>
                <a:effectLst/>
                <a:ea typeface="Calibri" panose="020F0502020204030204" pitchFamily="34" charset="0"/>
                <a:cs typeface="Arial" panose="020B0604020202020204" pitchFamily="34" charset="0"/>
              </a:rPr>
              <a:t>От втората половина на 2018 г. международните финансови институции и експертите започнаха да ревизират краткосрочните и средносрочни прогнози за развитието на световната икономика и търговия. Причини за забавянето на глобалния растеж</a:t>
            </a:r>
          </a:p>
          <a:p>
            <a:pPr marL="628650" lvl="1" indent="-171450" eaLnBrk="0" fontAlgn="base" hangingPunct="0">
              <a:spcBef>
                <a:spcPct val="0"/>
              </a:spcBef>
              <a:spcAft>
                <a:spcPct val="0"/>
              </a:spcAft>
              <a:buFont typeface="Arial" panose="020B0604020202020204" pitchFamily="34" charset="0"/>
              <a:buChar char="•"/>
            </a:pPr>
            <a:r>
              <a:rPr kumimoji="0" lang="bg-BG" altLang="en-US" sz="1200" b="0" i="0" u="none" strike="noStrike" cap="none" normalizeH="0" baseline="0" dirty="0">
                <a:ln>
                  <a:noFill/>
                </a:ln>
                <a:solidFill>
                  <a:schemeClr val="bg1"/>
                </a:solidFill>
                <a:effectLst/>
                <a:ea typeface="Calibri" panose="020F0502020204030204" pitchFamily="34" charset="0"/>
                <a:cs typeface="Arial" panose="020B0604020202020204" pitchFamily="34" charset="0"/>
              </a:rPr>
              <a:t>изчерпването на ефектите от фискалните стимули в САЩ;</a:t>
            </a:r>
          </a:p>
          <a:p>
            <a:pPr marL="628650" lvl="1" indent="-171450" eaLnBrk="0" fontAlgn="base" hangingPunct="0">
              <a:spcBef>
                <a:spcPct val="0"/>
              </a:spcBef>
              <a:spcAft>
                <a:spcPct val="0"/>
              </a:spcAft>
              <a:buFont typeface="Arial" panose="020B0604020202020204" pitchFamily="34" charset="0"/>
              <a:buChar char="•"/>
            </a:pPr>
            <a:r>
              <a:rPr kumimoji="0" lang="bg-BG" altLang="en-US" sz="1200" b="0" i="0" u="none" strike="noStrike" cap="none" normalizeH="0" baseline="0" dirty="0">
                <a:ln>
                  <a:noFill/>
                </a:ln>
                <a:solidFill>
                  <a:schemeClr val="bg1"/>
                </a:solidFill>
                <a:effectLst/>
                <a:ea typeface="Calibri" panose="020F0502020204030204" pitchFamily="34" charset="0"/>
                <a:cs typeface="Arial" panose="020B0604020202020204" pitchFamily="34" charset="0"/>
              </a:rPr>
              <a:t>плавно затягане на паричната политика;</a:t>
            </a:r>
          </a:p>
          <a:p>
            <a:pPr marL="628650" lvl="1" indent="-171450" eaLnBrk="0" fontAlgn="base" hangingPunct="0">
              <a:spcBef>
                <a:spcPct val="0"/>
              </a:spcBef>
              <a:spcAft>
                <a:spcPct val="0"/>
              </a:spcAft>
              <a:buFont typeface="Arial" panose="020B0604020202020204" pitchFamily="34" charset="0"/>
              <a:buChar char="•"/>
            </a:pPr>
            <a:r>
              <a:rPr kumimoji="0" lang="bg-BG" altLang="en-US" sz="1200" b="0" i="0" u="none" strike="noStrike" cap="none" normalizeH="0" baseline="0" dirty="0">
                <a:ln>
                  <a:noFill/>
                </a:ln>
                <a:solidFill>
                  <a:schemeClr val="bg1"/>
                </a:solidFill>
                <a:effectLst/>
                <a:ea typeface="Calibri" panose="020F0502020204030204" pitchFamily="34" charset="0"/>
                <a:cs typeface="Arial" panose="020B0604020202020204" pitchFamily="34" charset="0"/>
              </a:rPr>
              <a:t>стагнацията в еврозоната;</a:t>
            </a:r>
          </a:p>
          <a:p>
            <a:pPr marL="628650" lvl="1" indent="-171450" eaLnBrk="0" fontAlgn="base" hangingPunct="0">
              <a:spcBef>
                <a:spcPct val="0"/>
              </a:spcBef>
              <a:spcAft>
                <a:spcPct val="0"/>
              </a:spcAft>
              <a:buFont typeface="Arial" panose="020B0604020202020204" pitchFamily="34" charset="0"/>
              <a:buChar char="•"/>
            </a:pPr>
            <a:r>
              <a:rPr kumimoji="0" lang="bg-BG" altLang="en-US" sz="1200" b="0" i="0" u="none" strike="noStrike" cap="none" normalizeH="0" baseline="0" dirty="0">
                <a:ln>
                  <a:noFill/>
                </a:ln>
                <a:solidFill>
                  <a:schemeClr val="bg1"/>
                </a:solidFill>
                <a:effectLst/>
                <a:ea typeface="Calibri" panose="020F0502020204030204" pitchFamily="34" charset="0"/>
                <a:cs typeface="Arial" panose="020B0604020202020204" pitchFamily="34" charset="0"/>
              </a:rPr>
              <a:t>осезаемото забавяне на китайската икономика. </a:t>
            </a:r>
          </a:p>
          <a:p>
            <a:pPr marL="628650" lvl="1" indent="-171450" eaLnBrk="0" fontAlgn="base" hangingPunct="0">
              <a:spcBef>
                <a:spcPct val="0"/>
              </a:spcBef>
              <a:spcAft>
                <a:spcPct val="0"/>
              </a:spcAft>
              <a:buFont typeface="Arial" panose="020B0604020202020204" pitchFamily="34" charset="0"/>
              <a:buChar char="•"/>
            </a:pPr>
            <a:r>
              <a:rPr lang="bg-BG" altLang="en-US" sz="1200" dirty="0">
                <a:solidFill>
                  <a:schemeClr val="bg1"/>
                </a:solidFill>
                <a:ea typeface="Calibri" panose="020F0502020204030204" pitchFamily="34" charset="0"/>
                <a:cs typeface="Arial" panose="020B0604020202020204" pitchFamily="34" charset="0"/>
              </a:rPr>
              <a:t>влияние на </a:t>
            </a:r>
            <a:r>
              <a:rPr kumimoji="0" lang="bg-BG" altLang="en-US" sz="1200" b="0" i="0" u="none" strike="noStrike" cap="none" normalizeH="0" baseline="0" dirty="0">
                <a:ln>
                  <a:noFill/>
                </a:ln>
                <a:solidFill>
                  <a:schemeClr val="bg1"/>
                </a:solidFill>
                <a:effectLst/>
                <a:ea typeface="Calibri" panose="020F0502020204030204" pitchFamily="34" charset="0"/>
                <a:cs typeface="Arial" panose="020B0604020202020204" pitchFamily="34" charset="0"/>
              </a:rPr>
              <a:t>някои специфични фактори (новите стандарти за емисиите на гориво в Германия, природните бедствия в Япония) които пречат на активността в големите икономики, но тези събития се случиха на фона на влошаването на очакванията на финансовите пазари, несигурността на търговската политика и опасенията за перспективите пред Китай. </a:t>
            </a:r>
          </a:p>
          <a:p>
            <a:pPr marL="171450" indent="-171450" eaLnBrk="0" fontAlgn="base" hangingPunct="0">
              <a:spcBef>
                <a:spcPct val="0"/>
              </a:spcBef>
              <a:spcAft>
                <a:spcPct val="0"/>
              </a:spcAft>
              <a:buFont typeface="Arial" panose="020B0604020202020204" pitchFamily="34" charset="0"/>
              <a:buChar char="•"/>
            </a:pPr>
            <a:r>
              <a:rPr lang="bg-BG" sz="1200" dirty="0">
                <a:solidFill>
                  <a:schemeClr val="bg1"/>
                </a:solidFill>
                <a:cs typeface="Arial" panose="020B0604020202020204" pitchFamily="34" charset="0"/>
              </a:rPr>
              <a:t>Има сериозни основания да се твърди, че световната икономика всъщност така и не успя да се възстанови напълно от пораженията на глобалната финансова криза, тъй като и трите основни мотора на глобалния растеж Китай, Еврозоната и САЩ изпитват затруднения, макар и от различен характер.</a:t>
            </a:r>
          </a:p>
          <a:p>
            <a:pPr marL="171450" indent="-171450" eaLnBrk="0" fontAlgn="base" hangingPunct="0">
              <a:spcBef>
                <a:spcPct val="0"/>
              </a:spcBef>
              <a:spcAft>
                <a:spcPct val="0"/>
              </a:spcAft>
              <a:buFont typeface="Arial" panose="020B0604020202020204" pitchFamily="34" charset="0"/>
              <a:buChar char="•"/>
            </a:pPr>
            <a:r>
              <a:rPr lang="bg-BG" sz="1200" dirty="0">
                <a:solidFill>
                  <a:schemeClr val="bg1"/>
                </a:solidFill>
                <a:ea typeface="Calibri" panose="020F0502020204030204" pitchFamily="34" charset="0"/>
                <a:cs typeface="Times New Roman" panose="02020603050405020304" pitchFamily="18" charset="0"/>
              </a:rPr>
              <a:t>Негативните тенденции оформили се през втората половина на 2018 г. ще се пренесат и през следващите тримесечия, като глобалният растеж се очаква да спадне до 3,5% през 2019 г. и съвсем леко да нарасне след това. Този модел на растеж отразява преди всичко спада в темповете на растеж на развитите икономики, но така също намаляване на темповете на растеж в някои от развиващите се пазари (най-вече Аржентина и Турция), както и въздействието на санкциите срещу Русия и Иран и влиянието на търговските конфликти между Китай и САЩ върху азиатските икономики</a:t>
            </a:r>
            <a:endParaRPr lang="en-US" sz="1200" dirty="0">
              <a:solidFill>
                <a:schemeClr val="bg1"/>
              </a:solidFill>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200" b="0" i="0" u="none" strike="noStrike" cap="none" normalizeH="0" baseline="0" dirty="0">
              <a:ln>
                <a:noFill/>
              </a:ln>
              <a:solidFill>
                <a:schemeClr val="bg1"/>
              </a:solidFill>
              <a:effectLst/>
            </a:endParaRPr>
          </a:p>
        </p:txBody>
      </p:sp>
      <p:graphicFrame>
        <p:nvGraphicFramePr>
          <p:cNvPr id="15" name="Chart 14">
            <a:extLst>
              <a:ext uri="{FF2B5EF4-FFF2-40B4-BE49-F238E27FC236}">
                <a16:creationId xmlns:a16="http://schemas.microsoft.com/office/drawing/2014/main" id="{9C54F21F-E50C-45EB-978B-D27D82717B07}"/>
              </a:ext>
            </a:extLst>
          </p:cNvPr>
          <p:cNvGraphicFramePr>
            <a:graphicFrameLocks/>
          </p:cNvGraphicFramePr>
          <p:nvPr>
            <p:extLst>
              <p:ext uri="{D42A27DB-BD31-4B8C-83A1-F6EECF244321}">
                <p14:modId xmlns:p14="http://schemas.microsoft.com/office/powerpoint/2010/main" val="573022772"/>
              </p:ext>
            </p:extLst>
          </p:nvPr>
        </p:nvGraphicFramePr>
        <p:xfrm>
          <a:off x="7651296" y="3195308"/>
          <a:ext cx="4324350" cy="2576513"/>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261638392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58" y="269620"/>
            <a:ext cx="11769754" cy="914321"/>
          </a:xfrm>
          <a:ln>
            <a:solidFill>
              <a:schemeClr val="accent1"/>
            </a:solidFill>
          </a:ln>
        </p:spPr>
        <p:txBody>
          <a:bodyPr/>
          <a:lstStyle/>
          <a:p>
            <a:pPr algn="ctr" eaLnBrk="1" fontAlgn="auto" hangingPunct="1">
              <a:spcAft>
                <a:spcPts val="0"/>
              </a:spcAft>
              <a:defRPr/>
            </a:pPr>
            <a:r>
              <a:rPr lang="bg-BG" sz="3200" dirty="0"/>
              <a:t>Външна търговия</a:t>
            </a:r>
            <a:endParaRPr lang="bg-BG" sz="3600" dirty="0">
              <a:solidFill>
                <a:schemeClr val="accent1">
                  <a:satMod val="150000"/>
                </a:schemeClr>
              </a:solidFill>
              <a:latin typeface="+mj-lt"/>
            </a:endParaRPr>
          </a:p>
        </p:txBody>
      </p:sp>
      <p:sp>
        <p:nvSpPr>
          <p:cNvPr id="9" name="TextBox 8"/>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rPr>
              <a:t>07.05.2019 г. 			             					           </a:t>
            </a:r>
            <a:r>
              <a:rPr lang="bg-BG" sz="1000" i="1" dirty="0">
                <a:solidFill>
                  <a:schemeClr val="accent1">
                    <a:lumMod val="60000"/>
                    <a:lumOff val="40000"/>
                  </a:schemeClr>
                </a:solidFill>
                <a:latin typeface="Arial" charset="0"/>
              </a:rPr>
              <a:t>Икономическо развитие и политики в България: оценки и очаквания</a:t>
            </a:r>
          </a:p>
        </p:txBody>
      </p:sp>
      <p:sp>
        <p:nvSpPr>
          <p:cNvPr id="8" name="Rectangle 7">
            <a:extLst>
              <a:ext uri="{FF2B5EF4-FFF2-40B4-BE49-F238E27FC236}">
                <a16:creationId xmlns:a16="http://schemas.microsoft.com/office/drawing/2014/main" id="{AC8841AD-8091-435F-BFCC-E80CB064507E}"/>
              </a:ext>
            </a:extLst>
          </p:cNvPr>
          <p:cNvSpPr/>
          <p:nvPr/>
        </p:nvSpPr>
        <p:spPr>
          <a:xfrm>
            <a:off x="3886200" y="1443926"/>
            <a:ext cx="8074152" cy="4708981"/>
          </a:xfrm>
          <a:prstGeom prst="rect">
            <a:avLst/>
          </a:prstGeom>
        </p:spPr>
        <p:txBody>
          <a:bodyPr wrap="square">
            <a:spAutoFit/>
          </a:bodyPr>
          <a:lstStyle/>
          <a:p>
            <a:pPr algn="ctr">
              <a:lnSpc>
                <a:spcPct val="150000"/>
              </a:lnSpc>
              <a:defRPr/>
            </a:pPr>
            <a:r>
              <a:rPr lang="bg-BG" sz="2000" b="1" dirty="0">
                <a:solidFill>
                  <a:schemeClr val="accent6">
                    <a:lumMod val="75000"/>
                  </a:schemeClr>
                </a:solidFill>
                <a:cs typeface="+mn-cs"/>
              </a:rPr>
              <a:t>Износ през 2018 г.</a:t>
            </a:r>
          </a:p>
          <a:p>
            <a:pPr marL="347472" indent="-347472">
              <a:lnSpc>
                <a:spcPct val="150000"/>
              </a:lnSpc>
              <a:buFont typeface="Wingdings" pitchFamily="2" charset="2"/>
              <a:buChar char="q"/>
              <a:defRPr/>
            </a:pPr>
            <a:r>
              <a:rPr lang="bg-BG" sz="2000" b="1" dirty="0">
                <a:solidFill>
                  <a:schemeClr val="accent6">
                    <a:lumMod val="50000"/>
                  </a:schemeClr>
                </a:solidFill>
              </a:rPr>
              <a:t>През 2018г износът остава близко до на нивата си от 2017г.</a:t>
            </a:r>
            <a:endParaRPr lang="en-US" sz="2000" b="1" dirty="0">
              <a:solidFill>
                <a:schemeClr val="accent6">
                  <a:lumMod val="50000"/>
                </a:schemeClr>
              </a:solidFill>
            </a:endParaRPr>
          </a:p>
          <a:p>
            <a:pPr marL="347472" indent="-347472" algn="just">
              <a:lnSpc>
                <a:spcPct val="150000"/>
              </a:lnSpc>
              <a:buFont typeface="Wingdings" pitchFamily="2" charset="2"/>
              <a:buChar char="q"/>
              <a:defRPr/>
            </a:pPr>
            <a:r>
              <a:rPr lang="bg-BG" sz="2000" b="1" dirty="0">
                <a:solidFill>
                  <a:schemeClr val="accent6">
                    <a:lumMod val="50000"/>
                  </a:schemeClr>
                </a:solidFill>
              </a:rPr>
              <a:t>Не настъпват значими промени във вече трайно установената структура на износа в т. ч. стоките с висока и средна добавена стойност формират 36%.</a:t>
            </a:r>
          </a:p>
          <a:p>
            <a:pPr marL="347472" indent="-347472">
              <a:lnSpc>
                <a:spcPct val="150000"/>
              </a:lnSpc>
              <a:buFont typeface="Wingdings" pitchFamily="2" charset="2"/>
              <a:buChar char="q"/>
              <a:defRPr/>
            </a:pPr>
            <a:r>
              <a:rPr lang="bg-BG" sz="2000" b="1" dirty="0">
                <a:solidFill>
                  <a:schemeClr val="accent6">
                    <a:lumMod val="50000"/>
                  </a:schemeClr>
                </a:solidFill>
              </a:rPr>
              <a:t>Продължава установената тенденция за концентрация на износа основно към останалите страни от ЕС.</a:t>
            </a:r>
          </a:p>
          <a:p>
            <a:pPr marL="347472" indent="-347472">
              <a:lnSpc>
                <a:spcPct val="150000"/>
              </a:lnSpc>
              <a:buFont typeface="Wingdings" pitchFamily="2" charset="2"/>
              <a:buChar char="q"/>
              <a:defRPr/>
            </a:pPr>
            <a:r>
              <a:rPr lang="bg-BG" sz="2000" b="1" dirty="0">
                <a:solidFill>
                  <a:schemeClr val="accent6">
                    <a:lumMod val="50000"/>
                  </a:schemeClr>
                </a:solidFill>
              </a:rPr>
              <a:t>Първите пет страни формират 46,2% от стоковия износ на страната</a:t>
            </a:r>
          </a:p>
          <a:p>
            <a:pPr marL="347472" indent="-347472">
              <a:lnSpc>
                <a:spcPct val="150000"/>
              </a:lnSpc>
              <a:buFont typeface="Wingdings" pitchFamily="2" charset="2"/>
              <a:buChar char="q"/>
              <a:defRPr/>
            </a:pPr>
            <a:endParaRPr lang="en-US" sz="2000" b="1" dirty="0">
              <a:solidFill>
                <a:schemeClr val="accent6">
                  <a:lumMod val="50000"/>
                </a:schemeClr>
              </a:solidFill>
            </a:endParaRPr>
          </a:p>
        </p:txBody>
      </p:sp>
      <p:graphicFrame>
        <p:nvGraphicFramePr>
          <p:cNvPr id="7" name="Chart 6">
            <a:extLst>
              <a:ext uri="{FF2B5EF4-FFF2-40B4-BE49-F238E27FC236}">
                <a16:creationId xmlns:a16="http://schemas.microsoft.com/office/drawing/2014/main" id="{210616A9-A062-44DB-8800-1B5300E00B57}"/>
              </a:ext>
            </a:extLst>
          </p:cNvPr>
          <p:cNvGraphicFramePr/>
          <p:nvPr>
            <p:extLst/>
          </p:nvPr>
        </p:nvGraphicFramePr>
        <p:xfrm>
          <a:off x="0" y="2304968"/>
          <a:ext cx="4071966" cy="392909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9">
            <a:extLst>
              <a:ext uri="{FF2B5EF4-FFF2-40B4-BE49-F238E27FC236}">
                <a16:creationId xmlns:a16="http://schemas.microsoft.com/office/drawing/2014/main" id="{313085AF-F507-474A-BC56-5C97E0F93FCB}"/>
              </a:ext>
            </a:extLst>
          </p:cNvPr>
          <p:cNvSpPr txBox="1">
            <a:spLocks noChangeArrowheads="1"/>
          </p:cNvSpPr>
          <p:nvPr/>
        </p:nvSpPr>
        <p:spPr bwMode="auto">
          <a:xfrm>
            <a:off x="671015" y="1606487"/>
            <a:ext cx="2551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bg-BG" altLang="en-US" b="1" dirty="0">
                <a:solidFill>
                  <a:srgbClr val="C00000"/>
                </a:solidFill>
              </a:rPr>
              <a:t>Структура на износа</a:t>
            </a:r>
          </a:p>
        </p:txBody>
      </p:sp>
    </p:spTree>
    <p:custDataLst>
      <p:tags r:id="rId1"/>
    </p:custDataLst>
    <p:extLst>
      <p:ext uri="{BB962C8B-B14F-4D97-AF65-F5344CB8AC3E}">
        <p14:creationId xmlns:p14="http://schemas.microsoft.com/office/powerpoint/2010/main" val="98774372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58" y="269620"/>
            <a:ext cx="11769754" cy="914321"/>
          </a:xfrm>
          <a:ln>
            <a:solidFill>
              <a:schemeClr val="accent1"/>
            </a:solidFill>
          </a:ln>
        </p:spPr>
        <p:txBody>
          <a:bodyPr/>
          <a:lstStyle/>
          <a:p>
            <a:pPr algn="ctr" eaLnBrk="1" fontAlgn="auto" hangingPunct="1">
              <a:spcAft>
                <a:spcPts val="0"/>
              </a:spcAft>
              <a:defRPr/>
            </a:pPr>
            <a:r>
              <a:rPr lang="bg-BG" sz="3200" dirty="0"/>
              <a:t>Външна търговия</a:t>
            </a:r>
            <a:endParaRPr lang="bg-BG" sz="3600" dirty="0">
              <a:solidFill>
                <a:schemeClr val="accent1">
                  <a:satMod val="150000"/>
                </a:schemeClr>
              </a:solidFill>
              <a:latin typeface="+mj-lt"/>
            </a:endParaRPr>
          </a:p>
        </p:txBody>
      </p:sp>
      <p:sp>
        <p:nvSpPr>
          <p:cNvPr id="9" name="TextBox 8"/>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rPr>
              <a:t>07.05.2019 г. 			             					           </a:t>
            </a:r>
            <a:r>
              <a:rPr lang="bg-BG" sz="1000" i="1" dirty="0">
                <a:solidFill>
                  <a:schemeClr val="accent1">
                    <a:lumMod val="60000"/>
                    <a:lumOff val="40000"/>
                  </a:schemeClr>
                </a:solidFill>
                <a:latin typeface="Arial" charset="0"/>
              </a:rPr>
              <a:t>Икономическо развитие и политики в България: оценки и очаквания</a:t>
            </a:r>
          </a:p>
        </p:txBody>
      </p:sp>
      <p:sp>
        <p:nvSpPr>
          <p:cNvPr id="8" name="Rectangle 7">
            <a:extLst>
              <a:ext uri="{FF2B5EF4-FFF2-40B4-BE49-F238E27FC236}">
                <a16:creationId xmlns:a16="http://schemas.microsoft.com/office/drawing/2014/main" id="{AC8841AD-8091-435F-BFCC-E80CB064507E}"/>
              </a:ext>
            </a:extLst>
          </p:cNvPr>
          <p:cNvSpPr/>
          <p:nvPr/>
        </p:nvSpPr>
        <p:spPr>
          <a:xfrm>
            <a:off x="186070" y="1475823"/>
            <a:ext cx="8074152" cy="4708981"/>
          </a:xfrm>
          <a:prstGeom prst="rect">
            <a:avLst/>
          </a:prstGeom>
        </p:spPr>
        <p:txBody>
          <a:bodyPr wrap="square">
            <a:spAutoFit/>
          </a:bodyPr>
          <a:lstStyle/>
          <a:p>
            <a:pPr algn="ctr">
              <a:lnSpc>
                <a:spcPct val="150000"/>
              </a:lnSpc>
              <a:defRPr/>
            </a:pPr>
            <a:r>
              <a:rPr lang="bg-BG" sz="2000" b="1" dirty="0">
                <a:solidFill>
                  <a:schemeClr val="accent6">
                    <a:lumMod val="75000"/>
                  </a:schemeClr>
                </a:solidFill>
                <a:cs typeface="+mn-cs"/>
              </a:rPr>
              <a:t>Внос през 2018 г.</a:t>
            </a:r>
          </a:p>
          <a:p>
            <a:pPr marL="347472" indent="-347472">
              <a:lnSpc>
                <a:spcPct val="150000"/>
              </a:lnSpc>
              <a:buFont typeface="Wingdings" pitchFamily="2" charset="2"/>
              <a:buChar char="q"/>
              <a:defRPr/>
            </a:pPr>
            <a:r>
              <a:rPr lang="bg-BG" sz="2000" b="1" dirty="0">
                <a:solidFill>
                  <a:schemeClr val="accent6">
                    <a:lumMod val="50000"/>
                  </a:schemeClr>
                </a:solidFill>
              </a:rPr>
              <a:t>През 2018г вносът нараства с 3,7% спрямо 2017г.;</a:t>
            </a:r>
          </a:p>
          <a:p>
            <a:pPr marL="347472" indent="-347472">
              <a:lnSpc>
                <a:spcPct val="150000"/>
              </a:lnSpc>
              <a:buFont typeface="Wingdings" pitchFamily="2" charset="2"/>
              <a:buChar char="q"/>
              <a:defRPr/>
            </a:pPr>
            <a:r>
              <a:rPr lang="bg-BG" sz="2000" b="1" dirty="0">
                <a:solidFill>
                  <a:schemeClr val="accent6">
                    <a:lumMod val="50000"/>
                  </a:schemeClr>
                </a:solidFill>
              </a:rPr>
              <a:t>Не настъпват значими промени във вече трайно установената му структура. Продължава устойчивата тенденция за висок дял на внасяните потребителски стоки.</a:t>
            </a:r>
          </a:p>
          <a:p>
            <a:pPr marL="347472" indent="-347472">
              <a:lnSpc>
                <a:spcPct val="150000"/>
              </a:lnSpc>
              <a:buFont typeface="Wingdings" pitchFamily="2" charset="2"/>
              <a:buChar char="q"/>
              <a:defRPr/>
            </a:pPr>
            <a:r>
              <a:rPr lang="bg-BG" sz="2000" b="1" dirty="0">
                <a:solidFill>
                  <a:schemeClr val="accent6">
                    <a:lumMod val="50000"/>
                  </a:schemeClr>
                </a:solidFill>
              </a:rPr>
              <a:t>Вносът от останалите страни в ЕС възлиза на 51% </a:t>
            </a:r>
          </a:p>
          <a:p>
            <a:pPr marL="347472" indent="-347472">
              <a:lnSpc>
                <a:spcPct val="150000"/>
              </a:lnSpc>
              <a:buFont typeface="Wingdings" pitchFamily="2" charset="2"/>
              <a:buChar char="q"/>
              <a:defRPr/>
            </a:pPr>
            <a:r>
              <a:rPr lang="bg-BG" sz="2000" b="1" dirty="0">
                <a:solidFill>
                  <a:schemeClr val="accent6">
                    <a:lumMod val="50000"/>
                  </a:schemeClr>
                </a:solidFill>
              </a:rPr>
              <a:t>Първите пет страни формират 42% от стоковия внос в страната</a:t>
            </a:r>
          </a:p>
          <a:p>
            <a:pPr marL="347472" indent="-347472">
              <a:lnSpc>
                <a:spcPct val="150000"/>
              </a:lnSpc>
              <a:buFont typeface="Wingdings" pitchFamily="2" charset="2"/>
              <a:buChar char="q"/>
              <a:defRPr/>
            </a:pPr>
            <a:endParaRPr lang="en-US" sz="2000" b="1" dirty="0">
              <a:solidFill>
                <a:schemeClr val="accent6">
                  <a:lumMod val="50000"/>
                </a:schemeClr>
              </a:solidFill>
            </a:endParaRPr>
          </a:p>
        </p:txBody>
      </p:sp>
      <p:sp>
        <p:nvSpPr>
          <p:cNvPr id="11" name="TextBox 9">
            <a:extLst>
              <a:ext uri="{FF2B5EF4-FFF2-40B4-BE49-F238E27FC236}">
                <a16:creationId xmlns:a16="http://schemas.microsoft.com/office/drawing/2014/main" id="{313085AF-F507-474A-BC56-5C97E0F93FCB}"/>
              </a:ext>
            </a:extLst>
          </p:cNvPr>
          <p:cNvSpPr txBox="1">
            <a:spLocks noChangeArrowheads="1"/>
          </p:cNvSpPr>
          <p:nvPr/>
        </p:nvSpPr>
        <p:spPr bwMode="auto">
          <a:xfrm>
            <a:off x="8524931" y="1574590"/>
            <a:ext cx="24364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bg-BG" altLang="en-US" b="1" dirty="0">
                <a:solidFill>
                  <a:srgbClr val="C00000"/>
                </a:solidFill>
              </a:rPr>
              <a:t>Структура на вноса</a:t>
            </a:r>
          </a:p>
        </p:txBody>
      </p:sp>
      <p:graphicFrame>
        <p:nvGraphicFramePr>
          <p:cNvPr id="10" name="Chart 9">
            <a:extLst>
              <a:ext uri="{FF2B5EF4-FFF2-40B4-BE49-F238E27FC236}">
                <a16:creationId xmlns:a16="http://schemas.microsoft.com/office/drawing/2014/main" id="{2C9EBBA8-2F92-4B39-8023-6A09B3FD6EC4}"/>
              </a:ext>
            </a:extLst>
          </p:cNvPr>
          <p:cNvGraphicFramePr/>
          <p:nvPr>
            <p:extLst/>
          </p:nvPr>
        </p:nvGraphicFramePr>
        <p:xfrm>
          <a:off x="7620000" y="2239870"/>
          <a:ext cx="4572000" cy="3786214"/>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425499733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58" y="269620"/>
            <a:ext cx="11769754" cy="914321"/>
          </a:xfrm>
          <a:ln>
            <a:solidFill>
              <a:schemeClr val="accent1"/>
            </a:solidFill>
          </a:ln>
        </p:spPr>
        <p:txBody>
          <a:bodyPr>
            <a:normAutofit/>
          </a:bodyPr>
          <a:lstStyle/>
          <a:p>
            <a:pPr eaLnBrk="1" fontAlgn="auto" hangingPunct="1">
              <a:spcAft>
                <a:spcPts val="0"/>
              </a:spcAft>
              <a:defRPr/>
            </a:pPr>
            <a:r>
              <a:rPr lang="bg-BG" dirty="0"/>
              <a:t>Външна търговия - изводи и очаквания</a:t>
            </a:r>
            <a:endParaRPr lang="bg-BG" dirty="0">
              <a:solidFill>
                <a:schemeClr val="accent1">
                  <a:satMod val="150000"/>
                </a:schemeClr>
              </a:solidFill>
              <a:latin typeface="+mj-lt"/>
            </a:endParaRPr>
          </a:p>
        </p:txBody>
      </p:sp>
      <p:sp>
        <p:nvSpPr>
          <p:cNvPr id="9" name="TextBox 8"/>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rPr>
              <a:t>07.05.2019 г. 			             					           </a:t>
            </a:r>
            <a:r>
              <a:rPr lang="bg-BG" sz="1000" i="1" dirty="0">
                <a:solidFill>
                  <a:schemeClr val="accent1">
                    <a:lumMod val="60000"/>
                    <a:lumOff val="40000"/>
                  </a:schemeClr>
                </a:solidFill>
                <a:latin typeface="Arial" charset="0"/>
              </a:rPr>
              <a:t>Икономическо развитие и политики в България: оценки и очаквания</a:t>
            </a:r>
          </a:p>
        </p:txBody>
      </p:sp>
      <p:sp>
        <p:nvSpPr>
          <p:cNvPr id="8" name="Rectangle 9">
            <a:extLst>
              <a:ext uri="{FF2B5EF4-FFF2-40B4-BE49-F238E27FC236}">
                <a16:creationId xmlns:a16="http://schemas.microsoft.com/office/drawing/2014/main" id="{472AA5B8-9A77-48FF-98D5-33E686585818}"/>
              </a:ext>
            </a:extLst>
          </p:cNvPr>
          <p:cNvSpPr>
            <a:spLocks noChangeArrowheads="1"/>
          </p:cNvSpPr>
          <p:nvPr/>
        </p:nvSpPr>
        <p:spPr bwMode="auto">
          <a:xfrm>
            <a:off x="250825" y="1652588"/>
            <a:ext cx="11516734"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5125" indent="-365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spcBef>
                <a:spcPts val="600"/>
              </a:spcBef>
              <a:buFont typeface="Wingdings" panose="05000000000000000000" pitchFamily="2" charset="2"/>
              <a:buChar char="q"/>
            </a:pPr>
            <a:r>
              <a:rPr lang="bg-BG" altLang="en-US" sz="2000" b="1" dirty="0">
                <a:solidFill>
                  <a:schemeClr val="accent6">
                    <a:lumMod val="50000"/>
                  </a:schemeClr>
                </a:solidFill>
                <a:latin typeface="+mn-lt"/>
                <a:cs typeface="+mn-cs"/>
              </a:rPr>
              <a:t>При</a:t>
            </a:r>
            <a:r>
              <a:rPr lang="bg-BG" sz="2000" b="1" dirty="0">
                <a:solidFill>
                  <a:schemeClr val="accent6">
                    <a:lumMod val="50000"/>
                  </a:schemeClr>
                </a:solidFill>
                <a:latin typeface="+mn-lt"/>
                <a:cs typeface="+mn-cs"/>
              </a:rPr>
              <a:t> </a:t>
            </a:r>
            <a:r>
              <a:rPr lang="bg-BG" altLang="en-US" sz="2000" b="1" dirty="0">
                <a:solidFill>
                  <a:schemeClr val="accent6">
                    <a:lumMod val="50000"/>
                  </a:schemeClr>
                </a:solidFill>
                <a:latin typeface="+mn-lt"/>
                <a:cs typeface="+mn-cs"/>
              </a:rPr>
              <a:t>липсата на растеж на износа, цялото нарастване на вноса е за вътрешното потребление – следствие от недостатъчното българско производство на потребителски стоки.</a:t>
            </a:r>
          </a:p>
          <a:p>
            <a:pPr algn="just" eaLnBrk="1" hangingPunct="1">
              <a:spcBef>
                <a:spcPts val="600"/>
              </a:spcBef>
              <a:buFont typeface="Wingdings" panose="05000000000000000000" pitchFamily="2" charset="2"/>
              <a:buChar char="q"/>
            </a:pPr>
            <a:r>
              <a:rPr lang="bg-BG" altLang="en-US" sz="2000" b="1" dirty="0">
                <a:solidFill>
                  <a:schemeClr val="accent6">
                    <a:lumMod val="50000"/>
                  </a:schemeClr>
                </a:solidFill>
                <a:latin typeface="+mn-lt"/>
                <a:cs typeface="+mn-cs"/>
              </a:rPr>
              <a:t>България се затвърждава като износител предимно на стоки с ниска добавена стойност.</a:t>
            </a:r>
          </a:p>
        </p:txBody>
      </p:sp>
      <p:sp>
        <p:nvSpPr>
          <p:cNvPr id="10" name="Title 1">
            <a:extLst>
              <a:ext uri="{FF2B5EF4-FFF2-40B4-BE49-F238E27FC236}">
                <a16:creationId xmlns:a16="http://schemas.microsoft.com/office/drawing/2014/main" id="{73ED953D-7907-4AF1-8AB7-254C51FF61F8}"/>
              </a:ext>
            </a:extLst>
          </p:cNvPr>
          <p:cNvSpPr txBox="1">
            <a:spLocks/>
          </p:cNvSpPr>
          <p:nvPr/>
        </p:nvSpPr>
        <p:spPr>
          <a:xfrm>
            <a:off x="562916" y="4036062"/>
            <a:ext cx="11066167" cy="914321"/>
          </a:xfrm>
          <a:prstGeom prst="rect">
            <a:avLst/>
          </a:prstGeom>
          <a:ln>
            <a:solidFill>
              <a:schemeClr val="accent1"/>
            </a:solidFill>
          </a:ln>
        </p:spPr>
        <p:txBody>
          <a:bodyPr rIns="45720" anchor="ctr">
            <a:normAutofit/>
            <a:scene3d>
              <a:camera prst="orthographicFront"/>
              <a:lightRig rig="threePt" dir="t">
                <a:rot lat="0" lon="0" rev="4800000"/>
              </a:lightRig>
            </a:scene3d>
            <a:sp3d prstMaterial="matte">
              <a:bevelT w="50800" h="10160"/>
            </a:sp3d>
          </a:bodyPr>
          <a:lstStyle/>
          <a:p>
            <a:pPr algn="ctr" fontAlgn="auto">
              <a:spcAft>
                <a:spcPts val="0"/>
              </a:spcAft>
              <a:defRPr/>
            </a:pPr>
            <a:r>
              <a:rPr lang="bg-BG" sz="3200" b="1" dirty="0">
                <a:solidFill>
                  <a:srgbClr val="FF0000"/>
                </a:solidFill>
                <a:ea typeface="+mj-ea"/>
                <a:cs typeface="+mj-cs"/>
              </a:rPr>
              <a:t>2019</a:t>
            </a:r>
            <a:endParaRPr lang="bg-BG" sz="3600" b="1" dirty="0">
              <a:solidFill>
                <a:srgbClr val="FF0000"/>
              </a:solidFill>
              <a:latin typeface="+mj-lt"/>
              <a:ea typeface="+mj-ea"/>
              <a:cs typeface="+mj-cs"/>
            </a:endParaRPr>
          </a:p>
        </p:txBody>
      </p:sp>
      <p:graphicFrame>
        <p:nvGraphicFramePr>
          <p:cNvPr id="3" name="Diagram 2">
            <a:extLst>
              <a:ext uri="{FF2B5EF4-FFF2-40B4-BE49-F238E27FC236}">
                <a16:creationId xmlns:a16="http://schemas.microsoft.com/office/drawing/2014/main" id="{8AD19433-4957-4885-BDCF-220BE45172D4}"/>
              </a:ext>
            </a:extLst>
          </p:cNvPr>
          <p:cNvGraphicFramePr/>
          <p:nvPr>
            <p:extLst/>
          </p:nvPr>
        </p:nvGraphicFramePr>
        <p:xfrm>
          <a:off x="324740" y="5172382"/>
          <a:ext cx="11629572" cy="6643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5626651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5670" y="377072"/>
            <a:ext cx="11783505" cy="875656"/>
          </a:xfrm>
          <a:ln>
            <a:solidFill>
              <a:schemeClr val="accent1"/>
            </a:solidFill>
          </a:ln>
        </p:spPr>
        <p:txBody>
          <a:bodyPr>
            <a:normAutofit/>
          </a:bodyPr>
          <a:lstStyle/>
          <a:p>
            <a:r>
              <a:rPr lang="ru-RU" sz="2600" dirty="0"/>
              <a:t>Структура на кредитите и авансите</a:t>
            </a:r>
            <a:endParaRPr lang="en-US" sz="2600" dirty="0"/>
          </a:p>
        </p:txBody>
      </p:sp>
      <p:sp>
        <p:nvSpPr>
          <p:cNvPr id="7" name="Content Placeholder 2"/>
          <p:cNvSpPr>
            <a:spLocks noGrp="1"/>
          </p:cNvSpPr>
          <p:nvPr>
            <p:ph idx="1"/>
          </p:nvPr>
        </p:nvSpPr>
        <p:spPr>
          <a:xfrm>
            <a:off x="75414" y="4127571"/>
            <a:ext cx="12116586" cy="2353357"/>
          </a:xfrm>
        </p:spPr>
        <p:txBody>
          <a:bodyPr>
            <a:noAutofit/>
          </a:bodyPr>
          <a:lstStyle/>
          <a:p>
            <a:pPr marL="274320" indent="-274320" algn="just">
              <a:spcBef>
                <a:spcPts val="600"/>
              </a:spcBef>
              <a:spcAft>
                <a:spcPts val="0"/>
              </a:spcAft>
              <a:buClrTx/>
            </a:pPr>
            <a:r>
              <a:rPr lang="bg-BG" sz="1600" dirty="0">
                <a:solidFill>
                  <a:schemeClr val="bg1"/>
                </a:solidFill>
                <a:latin typeface="Calibri" pitchFamily="34" charset="0"/>
                <a:cs typeface="Calibri" pitchFamily="34" charset="0"/>
              </a:rPr>
              <a:t>Банките продължават да компенсират недостатъчната си активност като увеличават финансирането на НБФИ. През 2018 г. портфейлът в този сегмент е нараснал с 690 млн. лв. (при 505 млн. лв. през предходната година). Влошената рентабилност на лихвоносните активи се компенсира отчасти чрез приходи от други източници (в т. ч. дивиденти); </a:t>
            </a:r>
          </a:p>
          <a:p>
            <a:pPr marL="274320" indent="-274320" algn="just">
              <a:spcBef>
                <a:spcPts val="600"/>
              </a:spcBef>
              <a:spcAft>
                <a:spcPts val="0"/>
              </a:spcAft>
              <a:buClrTx/>
            </a:pPr>
            <a:r>
              <a:rPr lang="bg-BG" sz="1600" dirty="0">
                <a:solidFill>
                  <a:schemeClr val="bg1"/>
                </a:solidFill>
                <a:latin typeface="Calibri" pitchFamily="34" charset="0"/>
                <a:cs typeface="Calibri" pitchFamily="34" charset="0"/>
              </a:rPr>
              <a:t>Най-интензивно нарастващи са дяловете на нискодоходните сегменти (кредитни институции, централни банки и други финансови предприятия). Кредитите за бизнеса свиват дела си с 1.5 пр. п. (до 39.2%), което отчасти се компенсира от кредитите за домакинства;</a:t>
            </a:r>
          </a:p>
          <a:p>
            <a:pPr marL="274320" indent="-274320" algn="just">
              <a:spcBef>
                <a:spcPts val="600"/>
              </a:spcBef>
              <a:spcAft>
                <a:spcPts val="0"/>
              </a:spcAft>
              <a:buClrTx/>
            </a:pPr>
            <a:r>
              <a:rPr lang="bg-BG" sz="1600" dirty="0">
                <a:solidFill>
                  <a:schemeClr val="bg1"/>
                </a:solidFill>
                <a:latin typeface="Calibri" pitchFamily="34" charset="0"/>
                <a:cs typeface="Calibri" pitchFamily="34" charset="0"/>
              </a:rPr>
              <a:t>Увеличаването на санкцията върху свръхрезервите в края на 2017 г. не даде търсения ефект върху кредитирането. Действието на предприетата мярка се прояви в по-голяма степен под формата на преразпределение на доходите между финансовите институции и донякъде като подкрепа за цените на дълговите книжа, отколкото под формата на реален стимул за финансиране на бизнеса.</a:t>
            </a:r>
          </a:p>
        </p:txBody>
      </p:sp>
      <p:graphicFrame>
        <p:nvGraphicFramePr>
          <p:cNvPr id="8" name="Chart 7"/>
          <p:cNvGraphicFramePr>
            <a:graphicFrameLocks/>
          </p:cNvGraphicFramePr>
          <p:nvPr>
            <p:extLst/>
          </p:nvPr>
        </p:nvGraphicFramePr>
        <p:xfrm>
          <a:off x="1991544" y="1556792"/>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nvPr>
        </p:nvGraphicFramePr>
        <p:xfrm>
          <a:off x="6028766" y="1556792"/>
          <a:ext cx="4639235"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F8F5B6A-CDF9-4502-AECA-84C125910B12}"/>
              </a:ext>
            </a:extLst>
          </p:cNvPr>
          <p:cNvSpPr txBox="1"/>
          <p:nvPr/>
        </p:nvSpPr>
        <p:spPr>
          <a:xfrm>
            <a:off x="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extLst>
      <p:ext uri="{BB962C8B-B14F-4D97-AF65-F5344CB8AC3E}">
        <p14:creationId xmlns:p14="http://schemas.microsoft.com/office/powerpoint/2010/main" val="3343589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256" y="348792"/>
            <a:ext cx="11849492" cy="903936"/>
          </a:xfrm>
          <a:ln>
            <a:solidFill>
              <a:schemeClr val="accent1"/>
            </a:solidFill>
          </a:ln>
        </p:spPr>
        <p:txBody>
          <a:bodyPr>
            <a:normAutofit/>
          </a:bodyPr>
          <a:lstStyle/>
          <a:p>
            <a:pPr algn="ctr"/>
            <a:r>
              <a:rPr lang="bg-BG" sz="2800" dirty="0"/>
              <a:t>Структура на активите</a:t>
            </a:r>
          </a:p>
        </p:txBody>
      </p:sp>
      <p:sp>
        <p:nvSpPr>
          <p:cNvPr id="3" name="Content Placeholder 2"/>
          <p:cNvSpPr>
            <a:spLocks noGrp="1"/>
          </p:cNvSpPr>
          <p:nvPr>
            <p:ph idx="1"/>
          </p:nvPr>
        </p:nvSpPr>
        <p:spPr>
          <a:xfrm>
            <a:off x="4515440" y="4067455"/>
            <a:ext cx="7666860" cy="2502182"/>
          </a:xfrm>
        </p:spPr>
        <p:txBody>
          <a:bodyPr>
            <a:noAutofit/>
          </a:bodyPr>
          <a:lstStyle/>
          <a:p>
            <a:pPr marL="274320" indent="-274320" algn="just">
              <a:spcBef>
                <a:spcPts val="0"/>
              </a:spcBef>
              <a:spcAft>
                <a:spcPts val="0"/>
              </a:spcAft>
              <a:buClrTx/>
            </a:pPr>
            <a:r>
              <a:rPr lang="bg-BG" sz="1600" dirty="0">
                <a:solidFill>
                  <a:schemeClr val="bg1"/>
                </a:solidFill>
                <a:latin typeface="Calibri" pitchFamily="34" charset="0"/>
                <a:cs typeface="Calibri" pitchFamily="34" charset="0"/>
              </a:rPr>
              <a:t>Качеството на кредитите продължава да се подобрява, като делът на обслужваните достига 88</a:t>
            </a:r>
            <a:r>
              <a:rPr lang="sv-SE" sz="1600" dirty="0">
                <a:solidFill>
                  <a:schemeClr val="bg1"/>
                </a:solidFill>
                <a:latin typeface="Calibri" pitchFamily="34" charset="0"/>
                <a:cs typeface="Calibri" pitchFamily="34" charset="0"/>
              </a:rPr>
              <a:t>.</a:t>
            </a:r>
            <a:r>
              <a:rPr lang="bg-BG" sz="1600" dirty="0">
                <a:solidFill>
                  <a:schemeClr val="bg1"/>
                </a:solidFill>
                <a:latin typeface="Calibri" pitchFamily="34" charset="0"/>
                <a:cs typeface="Calibri" pitchFamily="34" charset="0"/>
              </a:rPr>
              <a:t>9%</a:t>
            </a:r>
            <a:r>
              <a:rPr lang="en-US" sz="1600" dirty="0">
                <a:solidFill>
                  <a:schemeClr val="bg1"/>
                </a:solidFill>
                <a:latin typeface="Calibri" pitchFamily="34" charset="0"/>
                <a:cs typeface="Calibri" pitchFamily="34" charset="0"/>
              </a:rPr>
              <a:t>; </a:t>
            </a:r>
          </a:p>
          <a:p>
            <a:pPr marL="274320" indent="-274320" algn="just">
              <a:spcBef>
                <a:spcPts val="0"/>
              </a:spcBef>
              <a:spcAft>
                <a:spcPts val="0"/>
              </a:spcAft>
              <a:buClrTx/>
            </a:pPr>
            <a:r>
              <a:rPr lang="sv-SE" sz="1600" dirty="0">
                <a:solidFill>
                  <a:schemeClr val="bg1"/>
                </a:solidFill>
                <a:latin typeface="Calibri" pitchFamily="34" charset="0"/>
                <a:cs typeface="Calibri" pitchFamily="34" charset="0"/>
              </a:rPr>
              <a:t>Банките са притиснати за по-бърз пласмент на свободния си ресурс както от </a:t>
            </a:r>
            <a:r>
              <a:rPr lang="bg-BG" sz="1600" dirty="0">
                <a:solidFill>
                  <a:schemeClr val="bg1"/>
                </a:solidFill>
                <a:latin typeface="Calibri" pitchFamily="34" charset="0"/>
                <a:cs typeface="Calibri" pitchFamily="34" charset="0"/>
              </a:rPr>
              <a:t>засилената активност на </a:t>
            </a:r>
            <a:r>
              <a:rPr lang="sv-SE" sz="1600" dirty="0">
                <a:solidFill>
                  <a:schemeClr val="bg1"/>
                </a:solidFill>
                <a:latin typeface="Calibri" pitchFamily="34" charset="0"/>
                <a:cs typeface="Calibri" pitchFamily="34" charset="0"/>
              </a:rPr>
              <a:t>депозантите, така и от БНБ</a:t>
            </a:r>
            <a:r>
              <a:rPr lang="bg-BG" sz="1600" dirty="0">
                <a:solidFill>
                  <a:schemeClr val="bg1"/>
                </a:solidFill>
                <a:latin typeface="Calibri" pitchFamily="34" charset="0"/>
                <a:cs typeface="Calibri" pitchFamily="34" charset="0"/>
              </a:rPr>
              <a:t>, която </a:t>
            </a:r>
            <a:r>
              <a:rPr lang="ru-RU" sz="1600" dirty="0">
                <a:solidFill>
                  <a:schemeClr val="bg1"/>
                </a:solidFill>
                <a:latin typeface="Calibri" pitchFamily="34" charset="0"/>
                <a:cs typeface="Calibri" pitchFamily="34" charset="0"/>
              </a:rPr>
              <a:t>след 4.</a:t>
            </a:r>
            <a:r>
              <a:rPr lang="en-US" sz="1600" dirty="0">
                <a:solidFill>
                  <a:schemeClr val="bg1"/>
                </a:solidFill>
                <a:latin typeface="Calibri" pitchFamily="34" charset="0"/>
                <a:cs typeface="Calibri" pitchFamily="34" charset="0"/>
              </a:rPr>
              <a:t>X.</a:t>
            </a:r>
            <a:r>
              <a:rPr lang="ru-RU" sz="1600" dirty="0">
                <a:solidFill>
                  <a:schemeClr val="bg1"/>
                </a:solidFill>
                <a:latin typeface="Calibri" pitchFamily="34" charset="0"/>
                <a:cs typeface="Calibri" pitchFamily="34" charset="0"/>
              </a:rPr>
              <a:t>2017 г. засили санкцията върху свръхрезервите (до -0.6%) </a:t>
            </a:r>
            <a:r>
              <a:rPr lang="en-US" sz="1600" dirty="0">
                <a:solidFill>
                  <a:schemeClr val="bg1"/>
                </a:solidFill>
                <a:latin typeface="Calibri" pitchFamily="34" charset="0"/>
                <a:cs typeface="Calibri" pitchFamily="34" charset="0"/>
              </a:rPr>
              <a:t>;</a:t>
            </a:r>
            <a:endParaRPr lang="bg-BG" sz="1600" dirty="0">
              <a:solidFill>
                <a:schemeClr val="bg1"/>
              </a:solidFill>
              <a:latin typeface="Calibri" pitchFamily="34" charset="0"/>
              <a:cs typeface="Calibri" pitchFamily="34" charset="0"/>
            </a:endParaRPr>
          </a:p>
          <a:p>
            <a:pPr marL="274320" indent="-274320" algn="just">
              <a:spcBef>
                <a:spcPts val="0"/>
              </a:spcBef>
              <a:spcAft>
                <a:spcPts val="0"/>
              </a:spcAft>
              <a:buClrTx/>
            </a:pPr>
            <a:r>
              <a:rPr lang="ru-RU" sz="1600" dirty="0">
                <a:solidFill>
                  <a:schemeClr val="bg1"/>
                </a:solidFill>
                <a:latin typeface="Calibri" pitchFamily="34" charset="0"/>
                <a:cs typeface="Calibri" pitchFamily="34" charset="0"/>
              </a:rPr>
              <a:t>Като се изключи първото тримесечие на 2018 г. банките избягват големи покупки на дългови книжа, поради което последните се запазват с относително постоянен обем през изтеклата година (13.2-13.3 млрд. лв.). Това може да се обясни предимно с противоречивите сигнали за предстоящите изменения на лихвените равни</a:t>
            </a:r>
            <a:r>
              <a:rPr lang="ru-RU" sz="1400" dirty="0">
                <a:solidFill>
                  <a:schemeClr val="bg1"/>
                </a:solidFill>
                <a:latin typeface="Calibri" pitchFamily="34" charset="0"/>
                <a:cs typeface="Calibri" pitchFamily="34" charset="0"/>
              </a:rPr>
              <a:t>ща.</a:t>
            </a:r>
            <a:endParaRPr lang="en-US" sz="1400" dirty="0">
              <a:solidFill>
                <a:schemeClr val="bg1"/>
              </a:solidFill>
              <a:latin typeface="Calibri" pitchFamily="34" charset="0"/>
              <a:cs typeface="Calibri" pitchFamily="34" charset="0"/>
            </a:endParaRPr>
          </a:p>
          <a:p>
            <a:pPr marL="274320" indent="-274320" algn="just">
              <a:spcBef>
                <a:spcPts val="600"/>
              </a:spcBef>
              <a:spcAft>
                <a:spcPts val="0"/>
              </a:spcAft>
              <a:buClrTx/>
            </a:pPr>
            <a:endParaRPr lang="en-US" sz="1400" dirty="0">
              <a:solidFill>
                <a:schemeClr val="bg1"/>
              </a:solidFill>
              <a:latin typeface="Calibri" pitchFamily="34" charset="0"/>
              <a:cs typeface="Calibri" pitchFamily="34" charset="0"/>
            </a:endParaRPr>
          </a:p>
        </p:txBody>
      </p:sp>
      <p:sp>
        <p:nvSpPr>
          <p:cNvPr id="4" name="TextBox 3"/>
          <p:cNvSpPr txBox="1"/>
          <p:nvPr/>
        </p:nvSpPr>
        <p:spPr>
          <a:xfrm>
            <a:off x="6339276" y="1483088"/>
            <a:ext cx="4464496" cy="369332"/>
          </a:xfrm>
          <a:prstGeom prst="rect">
            <a:avLst/>
          </a:prstGeom>
          <a:noFill/>
        </p:spPr>
        <p:txBody>
          <a:bodyPr wrap="square" rtlCol="0">
            <a:spAutoFit/>
          </a:bodyPr>
          <a:lstStyle/>
          <a:p>
            <a:pPr algn="ctr"/>
            <a:r>
              <a:rPr lang="bg-BG" dirty="0">
                <a:solidFill>
                  <a:schemeClr val="accent6">
                    <a:lumMod val="50000"/>
                  </a:schemeClr>
                </a:solidFill>
                <a:effectLst>
                  <a:outerShdw blurRad="38100" dist="38100" dir="2700000" algn="tl">
                    <a:srgbClr val="000000">
                      <a:alpha val="43137"/>
                    </a:srgbClr>
                  </a:outerShdw>
                </a:effectLst>
              </a:rPr>
              <a:t>Активи [млн. лв.]</a:t>
            </a:r>
            <a:endParaRPr lang="en-US" dirty="0">
              <a:solidFill>
                <a:schemeClr val="accent6">
                  <a:lumMod val="50000"/>
                </a:schemeClr>
              </a:solidFill>
              <a:effectLst>
                <a:outerShdw blurRad="38100" dist="38100" dir="2700000" algn="tl">
                  <a:srgbClr val="000000">
                    <a:alpha val="43137"/>
                  </a:srgbClr>
                </a:outerShdw>
              </a:effectLst>
            </a:endParaRPr>
          </a:p>
        </p:txBody>
      </p:sp>
      <p:sp>
        <p:nvSpPr>
          <p:cNvPr id="10" name="Rectangle 9"/>
          <p:cNvSpPr/>
          <p:nvPr/>
        </p:nvSpPr>
        <p:spPr>
          <a:xfrm>
            <a:off x="411815" y="6308499"/>
            <a:ext cx="1160895" cy="253916"/>
          </a:xfrm>
          <a:prstGeom prst="rect">
            <a:avLst/>
          </a:prstGeom>
        </p:spPr>
        <p:txBody>
          <a:bodyPr wrap="none">
            <a:spAutoFit/>
          </a:bodyPr>
          <a:lstStyle/>
          <a:p>
            <a:r>
              <a:rPr lang="bg-BG" sz="1050" i="1" dirty="0">
                <a:solidFill>
                  <a:schemeClr val="bg1"/>
                </a:solidFill>
                <a:effectLst>
                  <a:outerShdw blurRad="38100" dist="38100" dir="2700000" algn="tl">
                    <a:srgbClr val="000000">
                      <a:alpha val="43137"/>
                    </a:srgbClr>
                  </a:outerShdw>
                </a:effectLst>
              </a:rPr>
              <a:t>Източник: БНБ</a:t>
            </a:r>
            <a:endParaRPr lang="en-US" sz="1050" i="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175747" y="1556167"/>
            <a:ext cx="4941592" cy="338554"/>
          </a:xfrm>
          <a:prstGeom prst="rect">
            <a:avLst/>
          </a:prstGeom>
          <a:noFill/>
        </p:spPr>
        <p:txBody>
          <a:bodyPr wrap="square" rtlCol="0">
            <a:spAutoFit/>
          </a:bodyPr>
          <a:lstStyle/>
          <a:p>
            <a:pPr algn="ctr"/>
            <a:r>
              <a:rPr lang="sv-SE" sz="1600" dirty="0">
                <a:solidFill>
                  <a:schemeClr val="accent6">
                    <a:lumMod val="50000"/>
                  </a:schemeClr>
                </a:solidFill>
                <a:effectLst>
                  <a:outerShdw blurRad="38100" dist="38100" dir="2700000" algn="tl">
                    <a:srgbClr val="000000">
                      <a:alpha val="43137"/>
                    </a:srgbClr>
                  </a:outerShdw>
                </a:effectLst>
              </a:rPr>
              <a:t>Разпределение на кредитния портфейл </a:t>
            </a:r>
            <a:r>
              <a:rPr lang="en-US" sz="1600" dirty="0">
                <a:solidFill>
                  <a:schemeClr val="accent6">
                    <a:lumMod val="50000"/>
                  </a:schemeClr>
                </a:solidFill>
                <a:effectLst>
                  <a:outerShdw blurRad="38100" dist="38100" dir="2700000" algn="tl">
                    <a:srgbClr val="000000">
                      <a:alpha val="43137"/>
                    </a:srgbClr>
                  </a:outerShdw>
                </a:effectLst>
              </a:rPr>
              <a:t>[%]</a:t>
            </a:r>
          </a:p>
        </p:txBody>
      </p:sp>
      <p:graphicFrame>
        <p:nvGraphicFramePr>
          <p:cNvPr id="13" name="Chart 12"/>
          <p:cNvGraphicFramePr>
            <a:graphicFrameLocks/>
          </p:cNvGraphicFramePr>
          <p:nvPr>
            <p:extLst>
              <p:ext uri="{D42A27DB-BD31-4B8C-83A1-F6EECF244321}">
                <p14:modId xmlns:p14="http://schemas.microsoft.com/office/powerpoint/2010/main" val="3262716076"/>
              </p:ext>
            </p:extLst>
          </p:nvPr>
        </p:nvGraphicFramePr>
        <p:xfrm>
          <a:off x="160256" y="1852421"/>
          <a:ext cx="4355183" cy="44560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3609574162"/>
              </p:ext>
            </p:extLst>
          </p:nvPr>
        </p:nvGraphicFramePr>
        <p:xfrm>
          <a:off x="5677763" y="1886242"/>
          <a:ext cx="6102422" cy="2210178"/>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9CC6A3DD-D3ED-4F02-981C-20F2CF2C9C55}"/>
              </a:ext>
            </a:extLst>
          </p:cNvPr>
          <p:cNvSpPr txBox="1"/>
          <p:nvPr/>
        </p:nvSpPr>
        <p:spPr>
          <a:xfrm>
            <a:off x="-970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extLst>
      <p:ext uri="{BB962C8B-B14F-4D97-AF65-F5344CB8AC3E}">
        <p14:creationId xmlns:p14="http://schemas.microsoft.com/office/powerpoint/2010/main" val="670116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3" y="378112"/>
            <a:ext cx="11764651" cy="874615"/>
          </a:xfrm>
          <a:ln>
            <a:solidFill>
              <a:schemeClr val="accent1"/>
            </a:solidFill>
          </a:ln>
        </p:spPr>
        <p:txBody>
          <a:bodyPr>
            <a:normAutofit/>
          </a:bodyPr>
          <a:lstStyle/>
          <a:p>
            <a:pPr algn="ctr"/>
            <a:r>
              <a:rPr lang="bg-BG" sz="2800" dirty="0"/>
              <a:t>Привлечен ресурс</a:t>
            </a:r>
          </a:p>
        </p:txBody>
      </p:sp>
      <p:sp>
        <p:nvSpPr>
          <p:cNvPr id="3" name="Content Placeholder 2"/>
          <p:cNvSpPr>
            <a:spLocks noGrp="1"/>
          </p:cNvSpPr>
          <p:nvPr>
            <p:ph idx="1"/>
          </p:nvPr>
        </p:nvSpPr>
        <p:spPr>
          <a:xfrm>
            <a:off x="6378805" y="1511336"/>
            <a:ext cx="5668652" cy="4968551"/>
          </a:xfrm>
        </p:spPr>
        <p:txBody>
          <a:bodyPr>
            <a:noAutofit/>
          </a:bodyPr>
          <a:lstStyle/>
          <a:p>
            <a:pPr marL="285750" indent="-285750" algn="just">
              <a:spcBef>
                <a:spcPts val="600"/>
              </a:spcBef>
              <a:spcAft>
                <a:spcPts val="0"/>
              </a:spcAft>
              <a:buClrTx/>
            </a:pPr>
            <a:r>
              <a:rPr lang="ru-RU" sz="1600" dirty="0">
                <a:solidFill>
                  <a:schemeClr val="bg1"/>
                </a:solidFill>
                <a:latin typeface="Calibri" pitchFamily="34" charset="0"/>
                <a:cs typeface="Calibri" pitchFamily="34" charset="0"/>
              </a:rPr>
              <a:t>Въпреки наслагването на очаквания за предстоящо увеличение на лихвите по привлечения ресурс, през 2018 г. депозитите от граждани обърнаха тренда, към който се придържаха през предходната година. Докато през цялата 2017 г. те следваха тенденция към забавяне на показателите за динамика (от 6.2% на годишна база за първото тримесечие на 2017 г. до 4.8% за последното), то през 2018 г. тенденцията беше точно обратната и годишният темп на депозитите на домакинства се ускори от 5.1% през първото тримесечие до 7.9% през 2018Q4. </a:t>
            </a:r>
          </a:p>
          <a:p>
            <a:pPr marL="285750" indent="-285750" algn="just">
              <a:spcBef>
                <a:spcPts val="600"/>
              </a:spcBef>
              <a:spcAft>
                <a:spcPts val="0"/>
              </a:spcAft>
              <a:buClrTx/>
            </a:pPr>
            <a:r>
              <a:rPr lang="ru-RU" sz="1600" dirty="0">
                <a:solidFill>
                  <a:schemeClr val="bg1"/>
                </a:solidFill>
                <a:latin typeface="Calibri" pitchFamily="34" charset="0"/>
                <a:cs typeface="Calibri" pitchFamily="34" charset="0"/>
              </a:rPr>
              <a:t>От пролетта на 2018 г. насам домакинствата подновяват все по-голяма част от падежиращите срочни депозити. Домакинствата проявяват все по-малка склонност да държат парите си във форма, която позволява бързо да бъдат прехвърлени при появата на по-изгодна алтернатива и все по-често предпочитат депозитите с фиксиран матуритет. Тази тенденция се засилва, като темпът на квазипарите се ускорява от 1.6% през лятото на 2018 г. до 2.3% в началото на 2019 г.</a:t>
            </a:r>
            <a:r>
              <a:rPr lang="bg-BG" sz="1600" dirty="0">
                <a:solidFill>
                  <a:schemeClr val="bg1"/>
                </a:solidFill>
                <a:latin typeface="Calibri" pitchFamily="34" charset="0"/>
                <a:cs typeface="Calibri" pitchFamily="34" charset="0"/>
              </a:rPr>
              <a:t> </a:t>
            </a:r>
          </a:p>
          <a:p>
            <a:pPr marL="285750" indent="-285750" algn="just">
              <a:spcBef>
                <a:spcPts val="600"/>
              </a:spcBef>
              <a:spcAft>
                <a:spcPts val="0"/>
              </a:spcAft>
              <a:buClrTx/>
            </a:pPr>
            <a:endParaRPr lang="bg-BG" sz="1600" dirty="0">
              <a:solidFill>
                <a:schemeClr val="bg1"/>
              </a:solidFill>
              <a:latin typeface="Calibri" pitchFamily="34" charset="0"/>
              <a:cs typeface="Calibri" pitchFamily="34" charset="0"/>
            </a:endParaRPr>
          </a:p>
        </p:txBody>
      </p:sp>
      <p:sp>
        <p:nvSpPr>
          <p:cNvPr id="7" name="Rectangle 6"/>
          <p:cNvSpPr/>
          <p:nvPr/>
        </p:nvSpPr>
        <p:spPr>
          <a:xfrm>
            <a:off x="1919537" y="6165304"/>
            <a:ext cx="1160895" cy="253916"/>
          </a:xfrm>
          <a:prstGeom prst="rect">
            <a:avLst/>
          </a:prstGeom>
        </p:spPr>
        <p:txBody>
          <a:bodyPr wrap="none">
            <a:spAutoFit/>
          </a:bodyPr>
          <a:lstStyle/>
          <a:p>
            <a:r>
              <a:rPr lang="bg-BG" sz="1050" i="1" dirty="0">
                <a:solidFill>
                  <a:schemeClr val="bg1"/>
                </a:solidFill>
                <a:effectLst>
                  <a:outerShdw blurRad="38100" dist="38100" dir="2700000" algn="tl">
                    <a:srgbClr val="000000">
                      <a:alpha val="43137"/>
                    </a:srgbClr>
                  </a:outerShdw>
                </a:effectLst>
              </a:rPr>
              <a:t>Източник: БНБ</a:t>
            </a:r>
            <a:endParaRPr lang="en-US" sz="1050" i="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580434" y="1543625"/>
            <a:ext cx="4792844" cy="338554"/>
          </a:xfrm>
          <a:prstGeom prst="rect">
            <a:avLst/>
          </a:prstGeom>
          <a:noFill/>
        </p:spPr>
        <p:txBody>
          <a:bodyPr wrap="square" rtlCol="0">
            <a:spAutoFit/>
          </a:bodyPr>
          <a:lstStyle/>
          <a:p>
            <a:pPr algn="ctr"/>
            <a:r>
              <a:rPr lang="bg-BG" sz="1600" dirty="0">
                <a:solidFill>
                  <a:schemeClr val="accent6">
                    <a:lumMod val="50000"/>
                  </a:schemeClr>
                </a:solidFill>
                <a:effectLst>
                  <a:outerShdw blurRad="38100" dist="38100" dir="2700000" algn="tl">
                    <a:srgbClr val="000000">
                      <a:alpha val="43137"/>
                    </a:srgbClr>
                  </a:outerShdw>
                </a:effectLst>
              </a:rPr>
              <a:t>Парични агрегати (годишен прираст, млрд. лв.)</a:t>
            </a:r>
          </a:p>
        </p:txBody>
      </p:sp>
      <p:graphicFrame>
        <p:nvGraphicFramePr>
          <p:cNvPr id="10" name="Chart 9"/>
          <p:cNvGraphicFramePr>
            <a:graphicFrameLocks/>
          </p:cNvGraphicFramePr>
          <p:nvPr>
            <p:extLst>
              <p:ext uri="{D42A27DB-BD31-4B8C-83A1-F6EECF244321}">
                <p14:modId xmlns:p14="http://schemas.microsoft.com/office/powerpoint/2010/main" val="1230030954"/>
              </p:ext>
            </p:extLst>
          </p:nvPr>
        </p:nvGraphicFramePr>
        <p:xfrm>
          <a:off x="347114" y="2011764"/>
          <a:ext cx="5299542" cy="444157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015DF26E-B870-4577-9C0E-FF2A9F5D9CB9}"/>
              </a:ext>
            </a:extLst>
          </p:cNvPr>
          <p:cNvSpPr txBox="1"/>
          <p:nvPr/>
        </p:nvSpPr>
        <p:spPr>
          <a:xfrm>
            <a:off x="0" y="6611261"/>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extLst>
      <p:ext uri="{BB962C8B-B14F-4D97-AF65-F5344CB8AC3E}">
        <p14:creationId xmlns:p14="http://schemas.microsoft.com/office/powerpoint/2010/main" val="2500045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DDF0786-9D4A-4B2C-9C15-B4C27775B8D8}"/>
              </a:ext>
            </a:extLst>
          </p:cNvPr>
          <p:cNvGraphicFramePr>
            <a:graphicFrameLocks noGrp="1"/>
          </p:cNvGraphicFramePr>
          <p:nvPr>
            <p:ph idx="1"/>
            <p:extLst>
              <p:ext uri="{D42A27DB-BD31-4B8C-83A1-F6EECF244321}">
                <p14:modId xmlns:p14="http://schemas.microsoft.com/office/powerpoint/2010/main" val="3758151598"/>
              </p:ext>
            </p:extLst>
          </p:nvPr>
        </p:nvGraphicFramePr>
        <p:xfrm>
          <a:off x="622169" y="1800521"/>
          <a:ext cx="11112594" cy="4774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330926" y="282804"/>
            <a:ext cx="11599817" cy="969924"/>
          </a:xfrm>
          <a:ln>
            <a:solidFill>
              <a:schemeClr val="accent1"/>
            </a:solidFill>
          </a:ln>
        </p:spPr>
        <p:txBody>
          <a:bodyPr>
            <a:normAutofit/>
          </a:bodyPr>
          <a:lstStyle/>
          <a:p>
            <a:r>
              <a:rPr lang="bg-BG" dirty="0"/>
              <a:t>Банков съюз</a:t>
            </a:r>
            <a:endParaRPr lang="en-US" dirty="0"/>
          </a:p>
        </p:txBody>
      </p:sp>
      <p:sp>
        <p:nvSpPr>
          <p:cNvPr id="4" name="TextBox 3">
            <a:extLst>
              <a:ext uri="{FF2B5EF4-FFF2-40B4-BE49-F238E27FC236}">
                <a16:creationId xmlns:a16="http://schemas.microsoft.com/office/drawing/2014/main" id="{531D2B3F-FA72-41E7-B9D5-803C1182BFB4}"/>
              </a:ext>
            </a:extLst>
          </p:cNvPr>
          <p:cNvSpPr txBox="1"/>
          <p:nvPr/>
        </p:nvSpPr>
        <p:spPr>
          <a:xfrm>
            <a:off x="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extLst>
      <p:ext uri="{BB962C8B-B14F-4D97-AF65-F5344CB8AC3E}">
        <p14:creationId xmlns:p14="http://schemas.microsoft.com/office/powerpoint/2010/main" val="212332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169333" y="85060"/>
            <a:ext cx="11853334" cy="1237302"/>
          </a:xfrm>
          <a:ln>
            <a:solidFill>
              <a:schemeClr val="accent1"/>
            </a:solidFill>
          </a:ln>
        </p:spPr>
        <p:txBody>
          <a:bodyPr>
            <a:normAutofit fontScale="90000"/>
          </a:bodyPr>
          <a:lstStyle/>
          <a:p>
            <a:br>
              <a:rPr lang="bg-BG" sz="3100" b="1" i="1" dirty="0"/>
            </a:br>
            <a:br>
              <a:rPr lang="bg-BG" sz="3100" b="1" i="1" dirty="0"/>
            </a:br>
            <a:r>
              <a:rPr lang="bg-BG" sz="2900" b="1" dirty="0"/>
              <a:t>Състояние на ПТ: </a:t>
            </a:r>
            <a:r>
              <a:rPr lang="bg-BG" sz="2900" dirty="0"/>
              <a:t>Динамика на заети и безработни; Структура на население в икономически активна възраст</a:t>
            </a:r>
            <a:br>
              <a:rPr lang="bg-BG" sz="2800" dirty="0">
                <a:solidFill>
                  <a:schemeClr val="bg1"/>
                </a:solidFill>
              </a:rPr>
            </a:br>
            <a:r>
              <a:rPr lang="bg-BG" sz="2900" b="1" dirty="0"/>
              <a:t>15 – 64 години (% спрямо предидуща година, НРС)</a:t>
            </a:r>
            <a:br>
              <a:rPr lang="bg-BG" sz="2900" b="1" dirty="0"/>
            </a:br>
            <a:br>
              <a:rPr lang="bg-BG" sz="2900" dirty="0"/>
            </a:br>
            <a:r>
              <a:rPr lang="bg-BG" sz="3100" dirty="0"/>
              <a:t>            </a:t>
            </a:r>
            <a:endParaRPr lang="bg-BG" dirty="0"/>
          </a:p>
        </p:txBody>
      </p:sp>
      <p:sp>
        <p:nvSpPr>
          <p:cNvPr id="5" name="TextBox 4">
            <a:extLst>
              <a:ext uri="{FF2B5EF4-FFF2-40B4-BE49-F238E27FC236}">
                <a16:creationId xmlns:a16="http://schemas.microsoft.com/office/drawing/2014/main" id="{30AA6FB2-23F5-4D7D-82BF-0AC16C2CFA4B}"/>
              </a:ext>
            </a:extLst>
          </p:cNvPr>
          <p:cNvSpPr txBox="1"/>
          <p:nvPr/>
        </p:nvSpPr>
        <p:spPr>
          <a:xfrm>
            <a:off x="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rPr>
              <a:t>07.05.2019 г. 			             					           </a:t>
            </a:r>
            <a:r>
              <a:rPr lang="bg-BG" sz="1000" i="1" dirty="0">
                <a:solidFill>
                  <a:schemeClr val="accent1">
                    <a:lumMod val="60000"/>
                    <a:lumOff val="40000"/>
                  </a:schemeClr>
                </a:solidFill>
                <a:latin typeface="Arial" charset="0"/>
              </a:rPr>
              <a:t>Икономическо развитие и политики в България: оценки и очаквания</a:t>
            </a:r>
          </a:p>
        </p:txBody>
      </p:sp>
      <p:sp>
        <p:nvSpPr>
          <p:cNvPr id="3" name="Rectangle 2">
            <a:extLst>
              <a:ext uri="{FF2B5EF4-FFF2-40B4-BE49-F238E27FC236}">
                <a16:creationId xmlns:a16="http://schemas.microsoft.com/office/drawing/2014/main" id="{01736B6C-A447-4B70-96EC-50FF9CD24CFA}"/>
              </a:ext>
            </a:extLst>
          </p:cNvPr>
          <p:cNvSpPr/>
          <p:nvPr/>
        </p:nvSpPr>
        <p:spPr>
          <a:xfrm>
            <a:off x="0" y="1499772"/>
            <a:ext cx="11853334" cy="369332"/>
          </a:xfrm>
          <a:prstGeom prst="rect">
            <a:avLst/>
          </a:prstGeom>
          <a:solidFill>
            <a:schemeClr val="accent2"/>
          </a:solidFill>
          <a:ln>
            <a:solidFill>
              <a:schemeClr val="accent4">
                <a:lumMod val="75000"/>
              </a:schemeClr>
            </a:solidFill>
          </a:ln>
        </p:spPr>
        <p:txBody>
          <a:bodyPr wrap="square" anchor="ctr">
            <a:spAutoFit/>
          </a:bodyPr>
          <a:lstStyle/>
          <a:p>
            <a:pPr algn="ctr"/>
            <a:r>
              <a:rPr lang="bg-BG" b="1" i="1" dirty="0">
                <a:solidFill>
                  <a:schemeClr val="bg1"/>
                </a:solidFill>
              </a:rPr>
              <a:t>2018 г</a:t>
            </a:r>
            <a:r>
              <a:rPr lang="bg-BG" b="1" dirty="0">
                <a:solidFill>
                  <a:schemeClr val="bg1"/>
                </a:solidFill>
              </a:rPr>
              <a:t>.: </a:t>
            </a:r>
            <a:r>
              <a:rPr lang="bg-BG" dirty="0">
                <a:solidFill>
                  <a:schemeClr val="bg1"/>
                </a:solidFill>
              </a:rPr>
              <a:t>Заети: 3068.9 хил</a:t>
            </a:r>
            <a:r>
              <a:rPr lang="bg-BG" i="1" dirty="0">
                <a:solidFill>
                  <a:schemeClr val="bg1"/>
                </a:solidFill>
              </a:rPr>
              <a:t>.;  </a:t>
            </a:r>
            <a:r>
              <a:rPr lang="bg-BG" dirty="0">
                <a:solidFill>
                  <a:schemeClr val="bg1"/>
                </a:solidFill>
              </a:rPr>
              <a:t>Ик. Активни: 3239.6 хил. Безработни:  170.8 хил.</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845244329"/>
              </p:ext>
            </p:extLst>
          </p:nvPr>
        </p:nvGraphicFramePr>
        <p:xfrm>
          <a:off x="391887" y="2080647"/>
          <a:ext cx="5704113" cy="43353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655170370"/>
              </p:ext>
            </p:extLst>
          </p:nvPr>
        </p:nvGraphicFramePr>
        <p:xfrm>
          <a:off x="6683829" y="2046514"/>
          <a:ext cx="5333999" cy="45654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80171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05309" y="328134"/>
            <a:ext cx="11781381" cy="793966"/>
          </a:xfrm>
          <a:ln>
            <a:solidFill>
              <a:schemeClr val="accent1"/>
            </a:solidFill>
          </a:ln>
        </p:spPr>
        <p:txBody>
          <a:bodyPr>
            <a:noAutofit/>
          </a:bodyPr>
          <a:lstStyle/>
          <a:p>
            <a:r>
              <a:rPr lang="bg-BG" sz="2400" dirty="0"/>
              <a:t>Поведение на работодателите: Предложени 20781 свободни работни места; </a:t>
            </a:r>
            <a:br>
              <a:rPr lang="bg-BG" sz="2400" dirty="0"/>
            </a:br>
            <a:r>
              <a:rPr lang="bg-BG" sz="2400" dirty="0"/>
              <a:t>слабо увеличение спрямо 2017, но не и спрямо 2016 г.  </a:t>
            </a:r>
          </a:p>
        </p:txBody>
      </p:sp>
      <p:sp>
        <p:nvSpPr>
          <p:cNvPr id="5" name="TextBox 4">
            <a:extLst>
              <a:ext uri="{FF2B5EF4-FFF2-40B4-BE49-F238E27FC236}">
                <a16:creationId xmlns:a16="http://schemas.microsoft.com/office/drawing/2014/main" id="{30AA6FB2-23F5-4D7D-82BF-0AC16C2CFA4B}"/>
              </a:ext>
            </a:extLst>
          </p:cNvPr>
          <p:cNvSpPr txBox="1"/>
          <p:nvPr/>
        </p:nvSpPr>
        <p:spPr>
          <a:xfrm>
            <a:off x="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rPr>
              <a:t>07.05.2019 г. 			             					           </a:t>
            </a:r>
            <a:r>
              <a:rPr lang="bg-BG" sz="1000" i="1" dirty="0">
                <a:solidFill>
                  <a:schemeClr val="accent1">
                    <a:lumMod val="60000"/>
                    <a:lumOff val="40000"/>
                  </a:schemeClr>
                </a:solidFill>
                <a:latin typeface="Arial" charset="0"/>
              </a:rPr>
              <a:t>Икономическо развитие и политики в България: оценки и очаквания</a:t>
            </a:r>
          </a:p>
        </p:txBody>
      </p:sp>
      <p:graphicFrame>
        <p:nvGraphicFramePr>
          <p:cNvPr id="8" name="Диаграма 3">
            <a:extLst>
              <a:ext uri="{FF2B5EF4-FFF2-40B4-BE49-F238E27FC236}">
                <a16:creationId xmlns:a16="http://schemas.microsoft.com/office/drawing/2014/main" id="{EAE5B3A7-206F-43EF-A362-86B3894D892E}"/>
              </a:ext>
            </a:extLst>
          </p:cNvPr>
          <p:cNvGraphicFramePr/>
          <p:nvPr>
            <p:extLst/>
          </p:nvPr>
        </p:nvGraphicFramePr>
        <p:xfrm>
          <a:off x="307838" y="1589895"/>
          <a:ext cx="11264629" cy="47762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а 1"/>
          <p:cNvGraphicFramePr/>
          <p:nvPr>
            <p:extLst>
              <p:ext uri="{D42A27DB-BD31-4B8C-83A1-F6EECF244321}">
                <p14:modId xmlns:p14="http://schemas.microsoft.com/office/powerpoint/2010/main" val="2408036860"/>
              </p:ext>
            </p:extLst>
          </p:nvPr>
        </p:nvGraphicFramePr>
        <p:xfrm>
          <a:off x="783771" y="2525486"/>
          <a:ext cx="10972800" cy="38753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98060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20CBB57-E461-4B58-A84E-90294EA99928}"/>
              </a:ext>
            </a:extLst>
          </p:cNvPr>
          <p:cNvSpPr>
            <a:spLocks noGrp="1"/>
          </p:cNvSpPr>
          <p:nvPr>
            <p:ph idx="1"/>
          </p:nvPr>
        </p:nvSpPr>
        <p:spPr/>
        <p:txBody>
          <a:bodyPr/>
          <a:lstStyle/>
          <a:p>
            <a:pPr marL="633412" indent="-514350">
              <a:buClrTx/>
              <a:buFont typeface="+mj-lt"/>
              <a:buAutoNum type="arabicPeriod"/>
            </a:pPr>
            <a:r>
              <a:rPr lang="bg-BG" dirty="0">
                <a:solidFill>
                  <a:schemeClr val="bg1"/>
                </a:solidFill>
              </a:rPr>
              <a:t>Промените в общия показател за бизнес климата през 2018 г. са позитивни до м. август, когато той намалява до равнищата си  през същия период на 2017 г.</a:t>
            </a:r>
          </a:p>
          <a:p>
            <a:pPr marL="633412" indent="-514350">
              <a:buClrTx/>
              <a:buFont typeface="+mj-lt"/>
              <a:buAutoNum type="arabicPeriod"/>
            </a:pPr>
            <a:endParaRPr lang="bg-BG" dirty="0">
              <a:solidFill>
                <a:schemeClr val="bg1"/>
              </a:solidFill>
            </a:endParaRPr>
          </a:p>
          <a:p>
            <a:pPr marL="633412" indent="-514350">
              <a:buClrTx/>
              <a:buFont typeface="+mj-lt"/>
              <a:buAutoNum type="arabicPeriod"/>
            </a:pPr>
            <a:r>
              <a:rPr lang="bg-BG" dirty="0">
                <a:solidFill>
                  <a:schemeClr val="bg1"/>
                </a:solidFill>
              </a:rPr>
              <a:t>Липса на подходящи кадри.</a:t>
            </a:r>
          </a:p>
          <a:p>
            <a:pPr marL="119062" indent="0">
              <a:buNone/>
            </a:pPr>
            <a:r>
              <a:rPr lang="bg-BG" dirty="0">
                <a:solidFill>
                  <a:schemeClr val="bg1"/>
                </a:solidFill>
              </a:rPr>
              <a:t>Кои са тези кадри, след като се освобождават лица със средно и средно специално образование?</a:t>
            </a:r>
          </a:p>
        </p:txBody>
      </p:sp>
      <p:sp>
        <p:nvSpPr>
          <p:cNvPr id="2" name="Заглавие 1"/>
          <p:cNvSpPr>
            <a:spLocks noGrp="1"/>
          </p:cNvSpPr>
          <p:nvPr>
            <p:ph type="title"/>
          </p:nvPr>
        </p:nvSpPr>
        <p:spPr/>
        <p:txBody>
          <a:bodyPr>
            <a:normAutofit/>
          </a:bodyPr>
          <a:lstStyle/>
          <a:p>
            <a:r>
              <a:rPr lang="bg-BG" dirty="0"/>
              <a:t>  </a:t>
            </a:r>
          </a:p>
        </p:txBody>
      </p:sp>
      <p:sp>
        <p:nvSpPr>
          <p:cNvPr id="5" name="TextBox 4">
            <a:extLst>
              <a:ext uri="{FF2B5EF4-FFF2-40B4-BE49-F238E27FC236}">
                <a16:creationId xmlns:a16="http://schemas.microsoft.com/office/drawing/2014/main" id="{30AA6FB2-23F5-4D7D-82BF-0AC16C2CFA4B}"/>
              </a:ext>
            </a:extLst>
          </p:cNvPr>
          <p:cNvSpPr txBox="1"/>
          <p:nvPr/>
        </p:nvSpPr>
        <p:spPr>
          <a:xfrm>
            <a:off x="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rPr>
              <a:t>07.05.2019 г. 			             					           </a:t>
            </a:r>
            <a:r>
              <a:rPr lang="bg-BG" sz="1000" i="1" dirty="0">
                <a:solidFill>
                  <a:schemeClr val="accent1">
                    <a:lumMod val="60000"/>
                    <a:lumOff val="40000"/>
                  </a:schemeClr>
                </a:solidFill>
                <a:latin typeface="Arial" charset="0"/>
              </a:rPr>
              <a:t>Икономическо развитие и политики в България: оценки и очаквания</a:t>
            </a:r>
          </a:p>
        </p:txBody>
      </p:sp>
      <p:sp>
        <p:nvSpPr>
          <p:cNvPr id="10" name="Заглавие 1">
            <a:extLst>
              <a:ext uri="{FF2B5EF4-FFF2-40B4-BE49-F238E27FC236}">
                <a16:creationId xmlns:a16="http://schemas.microsoft.com/office/drawing/2014/main" id="{94758CB2-A886-463F-96FC-4313747FB8A4}"/>
              </a:ext>
            </a:extLst>
          </p:cNvPr>
          <p:cNvSpPr txBox="1">
            <a:spLocks/>
          </p:cNvSpPr>
          <p:nvPr/>
        </p:nvSpPr>
        <p:spPr>
          <a:xfrm>
            <a:off x="205309" y="209663"/>
            <a:ext cx="11781381" cy="1135732"/>
          </a:xfrm>
          <a:prstGeom prst="rect">
            <a:avLst/>
          </a:prstGeom>
          <a:ln>
            <a:solidFill>
              <a:schemeClr val="accent1"/>
            </a:solidFill>
          </a:ln>
        </p:spPr>
        <p:txBody>
          <a:bodyPr vert="horz" lIns="91440" rIns="45720" rtlCol="0" anchor="ctr">
            <a:noAutofit/>
            <a:scene3d>
              <a:camera prst="orthographicFront"/>
              <a:lightRig rig="threePt" dir="t">
                <a:rot lat="0" lon="0" rev="4800000"/>
              </a:lightRig>
            </a:scene3d>
            <a:sp3d prstMaterial="matte">
              <a:bevelT w="50800" h="10160"/>
            </a:sp3d>
          </a:bodyPr>
          <a:lstStyle>
            <a:lvl1pPr algn="ctr" rtl="0" eaLnBrk="0" fontAlgn="base" hangingPunct="0">
              <a:spcBef>
                <a:spcPct val="0"/>
              </a:spcBef>
              <a:spcAft>
                <a:spcPct val="0"/>
              </a:spcAft>
              <a:defRPr sz="3600" b="1" kern="1200">
                <a:solidFill>
                  <a:srgbClr val="FFC800"/>
                </a:solidFill>
                <a:effectLst>
                  <a:outerShdw blurRad="38100" dist="38100" dir="2700000" algn="tl">
                    <a:srgbClr val="000000">
                      <a:alpha val="43137"/>
                    </a:srgbClr>
                  </a:outerShdw>
                </a:effectLst>
                <a:latin typeface="Arial" pitchFamily="34" charset="0"/>
                <a:ea typeface="+mj-ea"/>
                <a:cs typeface="+mj-cs"/>
              </a:defRPr>
            </a:lvl1pPr>
            <a:lvl2pPr algn="l" rtl="0" eaLnBrk="0" fontAlgn="base" hangingPunct="0">
              <a:spcBef>
                <a:spcPct val="0"/>
              </a:spcBef>
              <a:spcAft>
                <a:spcPct val="0"/>
              </a:spcAft>
              <a:defRPr sz="4500" b="1">
                <a:solidFill>
                  <a:srgbClr val="FFC800"/>
                </a:solidFill>
                <a:latin typeface="Arial" pitchFamily="34" charset="0"/>
              </a:defRPr>
            </a:lvl2pPr>
            <a:lvl3pPr algn="l" rtl="0" eaLnBrk="0" fontAlgn="base" hangingPunct="0">
              <a:spcBef>
                <a:spcPct val="0"/>
              </a:spcBef>
              <a:spcAft>
                <a:spcPct val="0"/>
              </a:spcAft>
              <a:defRPr sz="4500" b="1">
                <a:solidFill>
                  <a:srgbClr val="FFC800"/>
                </a:solidFill>
                <a:latin typeface="Arial" pitchFamily="34" charset="0"/>
              </a:defRPr>
            </a:lvl3pPr>
            <a:lvl4pPr algn="l" rtl="0" eaLnBrk="0" fontAlgn="base" hangingPunct="0">
              <a:spcBef>
                <a:spcPct val="0"/>
              </a:spcBef>
              <a:spcAft>
                <a:spcPct val="0"/>
              </a:spcAft>
              <a:defRPr sz="4500" b="1">
                <a:solidFill>
                  <a:srgbClr val="FFC800"/>
                </a:solidFill>
                <a:latin typeface="Arial" pitchFamily="34" charset="0"/>
              </a:defRPr>
            </a:lvl4pPr>
            <a:lvl5pPr algn="l" rtl="0" eaLnBrk="0" fontAlgn="base" hangingPunct="0">
              <a:spcBef>
                <a:spcPct val="0"/>
              </a:spcBef>
              <a:spcAft>
                <a:spcPct val="0"/>
              </a:spcAft>
              <a:defRPr sz="4500" b="1">
                <a:solidFill>
                  <a:srgbClr val="FFC800"/>
                </a:solidFill>
                <a:latin typeface="Aria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a:lstStyle>
          <a:p>
            <a:r>
              <a:rPr lang="bg-BG" sz="3200" dirty="0"/>
              <a:t>Задържане на активността на предлагане на работни места – ЗАЩО?</a:t>
            </a:r>
          </a:p>
        </p:txBody>
      </p:sp>
    </p:spTree>
    <p:extLst>
      <p:ext uri="{BB962C8B-B14F-4D97-AF65-F5344CB8AC3E}">
        <p14:creationId xmlns:p14="http://schemas.microsoft.com/office/powerpoint/2010/main" val="1408793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615" y="269620"/>
            <a:ext cx="11685864" cy="914321"/>
          </a:xfrm>
          <a:ln>
            <a:solidFill>
              <a:schemeClr val="accent1"/>
            </a:solidFill>
          </a:ln>
        </p:spPr>
        <p:txBody>
          <a:bodyPr/>
          <a:lstStyle/>
          <a:p>
            <a:pPr algn="ctr" eaLnBrk="1" fontAlgn="auto" hangingPunct="1">
              <a:spcAft>
                <a:spcPts val="0"/>
              </a:spcAft>
              <a:defRPr/>
            </a:pPr>
            <a:r>
              <a:rPr lang="bg-BG" sz="3200" dirty="0"/>
              <a:t>Глобални и регионални тенденции</a:t>
            </a:r>
            <a:endParaRPr lang="bg-BG" sz="3600" dirty="0">
              <a:solidFill>
                <a:schemeClr val="accent1">
                  <a:satMod val="150000"/>
                </a:schemeClr>
              </a:solidFill>
              <a:latin typeface="+mj-lt"/>
            </a:endParaRPr>
          </a:p>
        </p:txBody>
      </p:sp>
      <p:sp>
        <p:nvSpPr>
          <p:cNvPr id="9" name="TextBox 8"/>
          <p:cNvSpPr txBox="1"/>
          <p:nvPr/>
        </p:nvSpPr>
        <p:spPr>
          <a:xfrm>
            <a:off x="0" y="6611938"/>
            <a:ext cx="12191999" cy="246221"/>
          </a:xfrm>
          <a:prstGeom prst="rect">
            <a:avLst/>
          </a:prstGeom>
          <a:solidFill>
            <a:schemeClr val="accent6">
              <a:lumMod val="50000"/>
            </a:schemeClr>
          </a:solidFill>
        </p:spPr>
        <p:txBody>
          <a:bodyPr wrap="square">
            <a:spAutoFit/>
          </a:bodyPr>
          <a:lstStyle/>
          <a:p>
            <a:pPr>
              <a:defRPr/>
            </a:pPr>
            <a:r>
              <a:rPr lang="bg-BG" sz="1000" kern="0" dirty="0">
                <a:solidFill>
                  <a:schemeClr val="accent1">
                    <a:lumMod val="60000"/>
                    <a:lumOff val="40000"/>
                  </a:schemeClr>
                </a:solidFill>
                <a:latin typeface="Arial" charset="0"/>
              </a:rPr>
              <a:t>07.05.2019 г. 				      		             		           </a:t>
            </a:r>
            <a:r>
              <a:rPr lang="bg-BG" sz="1000" i="1" kern="0" dirty="0">
                <a:solidFill>
                  <a:schemeClr val="accent1">
                    <a:lumMod val="60000"/>
                    <a:lumOff val="40000"/>
                  </a:schemeClr>
                </a:solidFill>
                <a:latin typeface="Arial" charset="0"/>
              </a:rPr>
              <a:t>Икономическо развитие и политики в България: оценки и очаквания</a:t>
            </a:r>
          </a:p>
        </p:txBody>
      </p:sp>
      <p:sp>
        <p:nvSpPr>
          <p:cNvPr id="18" name="Rectangle 17">
            <a:extLst>
              <a:ext uri="{FF2B5EF4-FFF2-40B4-BE49-F238E27FC236}">
                <a16:creationId xmlns:a16="http://schemas.microsoft.com/office/drawing/2014/main" id="{A589D1EC-FA06-4F73-B595-D6BE81FDAC2D}"/>
              </a:ext>
            </a:extLst>
          </p:cNvPr>
          <p:cNvSpPr/>
          <p:nvPr/>
        </p:nvSpPr>
        <p:spPr>
          <a:xfrm>
            <a:off x="225183" y="2139398"/>
            <a:ext cx="7178339" cy="3862596"/>
          </a:xfrm>
          <a:prstGeom prst="rect">
            <a:avLst/>
          </a:prstGeom>
        </p:spPr>
        <p:txBody>
          <a:bodyPr wrap="square">
            <a:spAutoFit/>
          </a:bodyPr>
          <a:lstStyle/>
          <a:p>
            <a:pPr marL="171450" indent="-171450" algn="just">
              <a:spcBef>
                <a:spcPts val="600"/>
              </a:spcBef>
              <a:buFont typeface="Arial" panose="020B0604020202020204" pitchFamily="34" charset="0"/>
              <a:buChar char="•"/>
            </a:pPr>
            <a:r>
              <a:rPr lang="bg-BG" sz="1600" dirty="0">
                <a:solidFill>
                  <a:schemeClr val="bg1"/>
                </a:solidFill>
                <a:ea typeface="Calibri" panose="020F0502020204030204" pitchFamily="34" charset="0"/>
                <a:cs typeface="Times New Roman" panose="02020603050405020304" pitchFamily="18" charset="0"/>
              </a:rPr>
              <a:t>В изпълнение на предизборните си ангажименти администрацията на президента Тръмп започна на практика да прилага политика на повсеместна защита на американските икономически интереси. От началото на 2018 г. станахме свидетели на редица действия в тази насока които неимоверно усложниха глобалните търговски отношения. Най-засегнат на този етап изглежда Китай, но проблеми се очертават и по отношение на търговските връзки с ЕС. Бъдещето на тристранното споразумение за свободна търговия в северна Америка (НАФТА) остава несигурно, а потенциалът за ескалиране на търговските напрежения се увеличава. Проучванията на експертите сочат видимо намаляване на поръчките за износ на автомобили в Германия и Япония, което има пряко влияние и върху цялото промишлено производство. След отбелязания солиден растеж през 2017 г. темповете на нарастване на износа и вноса чувствително спаднаха</a:t>
            </a:r>
            <a:r>
              <a:rPr lang="bg-BG" sz="1600" dirty="0">
                <a:solidFill>
                  <a:schemeClr val="bg1"/>
                </a:solidFill>
              </a:rPr>
              <a:t>.</a:t>
            </a:r>
          </a:p>
          <a:p>
            <a:pPr marL="171450" indent="-171450" algn="just">
              <a:spcBef>
                <a:spcPts val="600"/>
              </a:spcBef>
              <a:buFont typeface="Arial" panose="020B0604020202020204" pitchFamily="34" charset="0"/>
              <a:buChar char="•"/>
            </a:pPr>
            <a:endParaRPr lang="bg-BG" sz="1600" dirty="0">
              <a:solidFill>
                <a:schemeClr val="bg1"/>
              </a:solidFill>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292190888"/>
              </p:ext>
            </p:extLst>
          </p:nvPr>
        </p:nvGraphicFramePr>
        <p:xfrm>
          <a:off x="8105774" y="1610631"/>
          <a:ext cx="3714751" cy="21145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485404702"/>
              </p:ext>
            </p:extLst>
          </p:nvPr>
        </p:nvGraphicFramePr>
        <p:xfrm>
          <a:off x="8105774" y="4120811"/>
          <a:ext cx="3657600" cy="2095499"/>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134890787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169333" y="186267"/>
            <a:ext cx="11853334" cy="1027237"/>
          </a:xfrm>
          <a:ln>
            <a:solidFill>
              <a:schemeClr val="accent1"/>
            </a:solidFill>
          </a:ln>
        </p:spPr>
        <p:txBody>
          <a:bodyPr>
            <a:normAutofit fontScale="90000"/>
          </a:bodyPr>
          <a:lstStyle/>
          <a:p>
            <a:r>
              <a:rPr lang="bg-BG" dirty="0"/>
              <a:t>Задържане на активността на предлагане на работни места – ЗАЩО?</a:t>
            </a:r>
          </a:p>
        </p:txBody>
      </p:sp>
      <p:sp>
        <p:nvSpPr>
          <p:cNvPr id="5" name="TextBox 4">
            <a:extLst>
              <a:ext uri="{FF2B5EF4-FFF2-40B4-BE49-F238E27FC236}">
                <a16:creationId xmlns:a16="http://schemas.microsoft.com/office/drawing/2014/main" id="{30AA6FB2-23F5-4D7D-82BF-0AC16C2CFA4B}"/>
              </a:ext>
            </a:extLst>
          </p:cNvPr>
          <p:cNvSpPr txBox="1"/>
          <p:nvPr/>
        </p:nvSpPr>
        <p:spPr>
          <a:xfrm>
            <a:off x="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rPr>
              <a:t>07.05.2019 г. 			             					           </a:t>
            </a:r>
            <a:r>
              <a:rPr lang="bg-BG" sz="1000" i="1" dirty="0">
                <a:solidFill>
                  <a:schemeClr val="accent1">
                    <a:lumMod val="60000"/>
                    <a:lumOff val="40000"/>
                  </a:schemeClr>
                </a:solidFill>
                <a:latin typeface="Arial" charset="0"/>
              </a:rPr>
              <a:t>Икономическо развитие и политики в България: оценки и очаквания</a:t>
            </a:r>
          </a:p>
        </p:txBody>
      </p:sp>
      <p:sp>
        <p:nvSpPr>
          <p:cNvPr id="10" name="Контейнер за съдържание 2">
            <a:extLst>
              <a:ext uri="{FF2B5EF4-FFF2-40B4-BE49-F238E27FC236}">
                <a16:creationId xmlns:a16="http://schemas.microsoft.com/office/drawing/2014/main" id="{081572D2-5BBA-42E2-9DF8-ECFC104EBAAC}"/>
              </a:ext>
            </a:extLst>
          </p:cNvPr>
          <p:cNvSpPr>
            <a:spLocks noGrp="1"/>
          </p:cNvSpPr>
          <p:nvPr>
            <p:ph idx="1"/>
          </p:nvPr>
        </p:nvSpPr>
        <p:spPr>
          <a:xfrm>
            <a:off x="245533" y="1589314"/>
            <a:ext cx="11700934" cy="5022624"/>
          </a:xfrm>
        </p:spPr>
        <p:txBody>
          <a:bodyPr>
            <a:normAutofit fontScale="47500" lnSpcReduction="20000"/>
          </a:bodyPr>
          <a:lstStyle/>
          <a:p>
            <a:pPr marL="119062" indent="0">
              <a:buNone/>
            </a:pPr>
            <a:r>
              <a:rPr lang="bg-BG" sz="5900" b="1" dirty="0">
                <a:solidFill>
                  <a:schemeClr val="bg1"/>
                </a:solidFill>
              </a:rPr>
              <a:t>3. Търсенето на работна сила по икономически групировки без добре очертани структурни приоритети</a:t>
            </a:r>
            <a:r>
              <a:rPr lang="bg-BG" sz="5100" dirty="0">
                <a:solidFill>
                  <a:schemeClr val="bg1"/>
                </a:solidFill>
              </a:rPr>
              <a:t>.</a:t>
            </a:r>
          </a:p>
          <a:p>
            <a:pPr marL="119062" indent="0">
              <a:buNone/>
            </a:pPr>
            <a:endParaRPr lang="bg-BG" sz="3500" dirty="0">
              <a:solidFill>
                <a:schemeClr val="bg1"/>
              </a:solidFill>
            </a:endParaRPr>
          </a:p>
          <a:p>
            <a:pPr marL="119062" indent="0">
              <a:buNone/>
            </a:pPr>
            <a:r>
              <a:rPr lang="bg-BG" sz="4200" dirty="0">
                <a:solidFill>
                  <a:schemeClr val="bg1"/>
                </a:solidFill>
              </a:rPr>
              <a:t>Типични примери са флуктуациите на водещите по брой на заетите в групата „Търговия; ремонт на автомобили и мотоциклети“ и „Преработваща промишленост“; Строителството, образованието  и администрацията, които имат най-висок принос за увеличението на заетите през 2018 г. за разлика от значението им през минали години. </a:t>
            </a:r>
          </a:p>
          <a:p>
            <a:pPr marL="0" lvl="0" indent="0">
              <a:buNone/>
            </a:pPr>
            <a:endParaRPr lang="bg-BG" sz="4500" dirty="0">
              <a:solidFill>
                <a:schemeClr val="bg1"/>
              </a:solidFill>
            </a:endParaRPr>
          </a:p>
          <a:p>
            <a:pPr marL="119062" lvl="0" indent="0">
              <a:buNone/>
            </a:pPr>
            <a:r>
              <a:rPr lang="bg-BG" sz="5900" b="1" dirty="0">
                <a:solidFill>
                  <a:schemeClr val="bg1"/>
                </a:solidFill>
              </a:rPr>
              <a:t>4. Съществени териториални различия в количествени и качествени характеристики на работната сила – сегрегация на регионалните пазари и физически недостиг на работна сила</a:t>
            </a:r>
            <a:r>
              <a:rPr lang="bg-BG" sz="4500" b="1" dirty="0">
                <a:solidFill>
                  <a:schemeClr val="bg1"/>
                </a:solidFill>
              </a:rPr>
              <a:t>. </a:t>
            </a:r>
          </a:p>
          <a:p>
            <a:pPr marL="119062" lvl="0" indent="0">
              <a:buNone/>
            </a:pPr>
            <a:endParaRPr lang="bg-BG" sz="3300" b="1" dirty="0">
              <a:solidFill>
                <a:schemeClr val="bg1"/>
              </a:solidFill>
            </a:endParaRPr>
          </a:p>
          <a:p>
            <a:pPr marL="119062" lvl="0" indent="0">
              <a:buNone/>
            </a:pPr>
            <a:endParaRPr lang="bg-BG" sz="3300" b="1" dirty="0">
              <a:solidFill>
                <a:schemeClr val="bg1"/>
              </a:solidFill>
            </a:endParaRPr>
          </a:p>
          <a:p>
            <a:pPr marL="119062" indent="0">
              <a:buNone/>
            </a:pPr>
            <a:r>
              <a:rPr lang="bg-BG" sz="5900" b="1" i="1" dirty="0">
                <a:solidFill>
                  <a:srgbClr val="FF0000"/>
                </a:solidFill>
              </a:rPr>
              <a:t>Търсенето на пазара на труда е по-скоро следствие от конюнктурната икономическата среда, отколкото фактор за нейни промени.</a:t>
            </a:r>
            <a:endParaRPr lang="en-GB" sz="5900" b="1" i="1" dirty="0">
              <a:solidFill>
                <a:schemeClr val="bg1"/>
              </a:solidFill>
            </a:endParaRPr>
          </a:p>
          <a:p>
            <a:pPr marL="633412" lvl="0" indent="-514350">
              <a:buAutoNum type="arabicPeriod" startAt="5"/>
            </a:pPr>
            <a:endParaRPr lang="bg-BG" sz="5900" b="1" i="1" dirty="0">
              <a:solidFill>
                <a:schemeClr val="bg1"/>
              </a:solidFill>
            </a:endParaRPr>
          </a:p>
        </p:txBody>
      </p:sp>
    </p:spTree>
    <p:extLst>
      <p:ext uri="{BB962C8B-B14F-4D97-AF65-F5344CB8AC3E}">
        <p14:creationId xmlns:p14="http://schemas.microsoft.com/office/powerpoint/2010/main" val="2031310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8343" y="1491796"/>
            <a:ext cx="11342914" cy="4625975"/>
          </a:xfrm>
        </p:spPr>
        <p:txBody>
          <a:bodyPr/>
          <a:lstStyle/>
          <a:p>
            <a:pPr marL="119062" indent="0">
              <a:buNone/>
            </a:pPr>
            <a:r>
              <a:rPr lang="bg-BG" dirty="0">
                <a:solidFill>
                  <a:schemeClr val="bg1"/>
                </a:solidFill>
              </a:rPr>
              <a:t>6. Административно наложени високи стойности на МРЗ </a:t>
            </a:r>
          </a:p>
          <a:p>
            <a:pPr marL="119062" indent="0">
              <a:buNone/>
            </a:pPr>
            <a:r>
              <a:rPr lang="bg-BG" dirty="0">
                <a:solidFill>
                  <a:schemeClr val="bg1"/>
                </a:solidFill>
              </a:rPr>
              <a:t>В номинално изражение МРЗ има индекс на увеличение - 231.8% за периода 2008 - 2018 г., който надхвърля този на номиналната – 208.3%. </a:t>
            </a:r>
          </a:p>
          <a:p>
            <a:pPr marL="119062" indent="0">
              <a:buNone/>
            </a:pPr>
            <a:r>
              <a:rPr lang="bg-BG" b="1" dirty="0">
                <a:solidFill>
                  <a:schemeClr val="bg1"/>
                </a:solidFill>
              </a:rPr>
              <a:t>Формираното съотношение между тях през 2018 г. е 44.9%, и е с най-висока стойност за периода 2008 – 2018 г.</a:t>
            </a:r>
            <a:r>
              <a:rPr lang="bg-BG" dirty="0">
                <a:solidFill>
                  <a:schemeClr val="bg1"/>
                </a:solidFill>
              </a:rPr>
              <a:t> </a:t>
            </a:r>
            <a:endParaRPr lang="en-GB" dirty="0">
              <a:solidFill>
                <a:schemeClr val="bg1"/>
              </a:solidFill>
            </a:endParaRPr>
          </a:p>
          <a:p>
            <a:r>
              <a:rPr lang="bg-BG" dirty="0">
                <a:solidFill>
                  <a:schemeClr val="bg1"/>
                </a:solidFill>
              </a:rPr>
              <a:t>Различни възможности за малки и средни фирми да поемат повишените трудови разходи. </a:t>
            </a:r>
          </a:p>
        </p:txBody>
      </p:sp>
      <p:sp>
        <p:nvSpPr>
          <p:cNvPr id="3" name="Title 2"/>
          <p:cNvSpPr>
            <a:spLocks noGrp="1"/>
          </p:cNvSpPr>
          <p:nvPr>
            <p:ph type="title"/>
          </p:nvPr>
        </p:nvSpPr>
        <p:spPr>
          <a:ln>
            <a:solidFill>
              <a:schemeClr val="accent1"/>
            </a:solidFill>
          </a:ln>
        </p:spPr>
        <p:txBody>
          <a:bodyPr/>
          <a:lstStyle/>
          <a:p>
            <a:r>
              <a:rPr lang="bg-BG" dirty="0"/>
              <a:t>Задържане на активността на предлагане на работни места – ЗАЩО?</a:t>
            </a:r>
            <a:endParaRPr lang="en-GB" dirty="0"/>
          </a:p>
        </p:txBody>
      </p:sp>
      <p:sp>
        <p:nvSpPr>
          <p:cNvPr id="7" name="TextBox 6">
            <a:extLst>
              <a:ext uri="{FF2B5EF4-FFF2-40B4-BE49-F238E27FC236}">
                <a16:creationId xmlns:a16="http://schemas.microsoft.com/office/drawing/2014/main" id="{33F48C70-F236-4CEC-8E60-C2021CDDBA71}"/>
              </a:ext>
            </a:extLst>
          </p:cNvPr>
          <p:cNvSpPr txBox="1"/>
          <p:nvPr/>
        </p:nvSpPr>
        <p:spPr>
          <a:xfrm>
            <a:off x="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rPr>
              <a:t>07.05.2019 г. 			             					           </a:t>
            </a:r>
            <a:r>
              <a:rPr lang="bg-BG" sz="1000" i="1" dirty="0">
                <a:solidFill>
                  <a:schemeClr val="accent1">
                    <a:lumMod val="60000"/>
                    <a:lumOff val="40000"/>
                  </a:schemeClr>
                </a:solidFill>
                <a:latin typeface="Arial" charset="0"/>
              </a:rPr>
              <a:t>Икономическо развитие и политики в България: оценки и очаквания</a:t>
            </a:r>
          </a:p>
        </p:txBody>
      </p:sp>
    </p:spTree>
    <p:extLst>
      <p:ext uri="{BB962C8B-B14F-4D97-AF65-F5344CB8AC3E}">
        <p14:creationId xmlns:p14="http://schemas.microsoft.com/office/powerpoint/2010/main" val="3555093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chemeClr val="bg1"/>
              </a:buClr>
              <a:buFont typeface="Wingdings" panose="05000000000000000000" pitchFamily="2" charset="2"/>
              <a:buChar char="q"/>
            </a:pPr>
            <a:r>
              <a:rPr lang="bg-BG" sz="3600" i="1" dirty="0">
                <a:solidFill>
                  <a:schemeClr val="bg1"/>
                </a:solidFill>
              </a:rPr>
              <a:t>През 2018 г. продължава влошаването  на състоянието на пазара на труда започнало след 2015 г. в следствие слабо структурно преустройство на икономиката и демографския фактор. </a:t>
            </a:r>
          </a:p>
          <a:p>
            <a:pPr>
              <a:buClr>
                <a:schemeClr val="bg1"/>
              </a:buClr>
              <a:buFont typeface="Wingdings" panose="05000000000000000000" pitchFamily="2" charset="2"/>
              <a:buChar char="q"/>
            </a:pPr>
            <a:r>
              <a:rPr lang="bg-BG" sz="3600" dirty="0">
                <a:solidFill>
                  <a:schemeClr val="bg1"/>
                </a:solidFill>
              </a:rPr>
              <a:t>Трудовият пазар може да се превърне в пречка за икономическия растеж, ако тези промени не бъдат овладени. </a:t>
            </a:r>
            <a:r>
              <a:rPr lang="bg-BG" sz="3600" i="1" dirty="0">
                <a:solidFill>
                  <a:schemeClr val="bg1"/>
                </a:solidFill>
              </a:rPr>
              <a:t> </a:t>
            </a:r>
          </a:p>
          <a:p>
            <a:pPr marL="119062" indent="0">
              <a:buNone/>
            </a:pPr>
            <a:r>
              <a:rPr lang="bg-BG" sz="3600" i="1" dirty="0">
                <a:solidFill>
                  <a:schemeClr val="bg1"/>
                </a:solidFill>
              </a:rPr>
              <a:t> </a:t>
            </a:r>
          </a:p>
        </p:txBody>
      </p:sp>
      <p:sp>
        <p:nvSpPr>
          <p:cNvPr id="3" name="Title 2"/>
          <p:cNvSpPr>
            <a:spLocks noGrp="1"/>
          </p:cNvSpPr>
          <p:nvPr>
            <p:ph type="title"/>
          </p:nvPr>
        </p:nvSpPr>
        <p:spPr>
          <a:xfrm>
            <a:off x="296091" y="304800"/>
            <a:ext cx="11660778" cy="947928"/>
          </a:xfrm>
          <a:ln>
            <a:solidFill>
              <a:schemeClr val="accent1"/>
            </a:solidFill>
          </a:ln>
        </p:spPr>
        <p:txBody>
          <a:bodyPr/>
          <a:lstStyle/>
          <a:p>
            <a:r>
              <a:rPr lang="bg-BG" dirty="0"/>
              <a:t>Основни изводи за пазара на труда през 2018 г.</a:t>
            </a:r>
            <a:endParaRPr lang="en-GB" dirty="0"/>
          </a:p>
        </p:txBody>
      </p:sp>
      <p:sp>
        <p:nvSpPr>
          <p:cNvPr id="4" name="TextBox 3">
            <a:extLst>
              <a:ext uri="{FF2B5EF4-FFF2-40B4-BE49-F238E27FC236}">
                <a16:creationId xmlns:a16="http://schemas.microsoft.com/office/drawing/2014/main" id="{F78424AE-5E0C-4CE4-978A-85A3280909AC}"/>
              </a:ext>
            </a:extLst>
          </p:cNvPr>
          <p:cNvSpPr txBox="1"/>
          <p:nvPr/>
        </p:nvSpPr>
        <p:spPr>
          <a:xfrm>
            <a:off x="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rPr>
              <a:t>07.05.2019 г. 			             					           </a:t>
            </a:r>
            <a:r>
              <a:rPr lang="bg-BG" sz="1000" i="1" dirty="0">
                <a:solidFill>
                  <a:schemeClr val="accent1">
                    <a:lumMod val="60000"/>
                    <a:lumOff val="40000"/>
                  </a:schemeClr>
                </a:solidFill>
                <a:latin typeface="Arial" charset="0"/>
              </a:rPr>
              <a:t>Икономическо развитие и политики в България: оценки и очаквания</a:t>
            </a:r>
          </a:p>
        </p:txBody>
      </p:sp>
    </p:spTree>
    <p:extLst>
      <p:ext uri="{BB962C8B-B14F-4D97-AF65-F5344CB8AC3E}">
        <p14:creationId xmlns:p14="http://schemas.microsoft.com/office/powerpoint/2010/main" val="620130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36915"/>
            <a:ext cx="10972800" cy="4963886"/>
          </a:xfrm>
        </p:spPr>
        <p:txBody>
          <a:bodyPr/>
          <a:lstStyle/>
          <a:p>
            <a:pPr>
              <a:buClrTx/>
              <a:buFont typeface="Wingdings" panose="05000000000000000000" pitchFamily="2" charset="2"/>
              <a:buChar char="q"/>
            </a:pPr>
            <a:r>
              <a:rPr lang="bg-BG" dirty="0">
                <a:solidFill>
                  <a:schemeClr val="bg1"/>
                </a:solidFill>
              </a:rPr>
              <a:t>През 2019 г. най-вероятно  заетостта няма да се промени, а през  2020 и 2021 г. ще възстанови растежа си до  0.4 и 0.9 процента.  </a:t>
            </a:r>
            <a:endParaRPr lang="en-GB" dirty="0">
              <a:solidFill>
                <a:schemeClr val="bg1"/>
              </a:solidFill>
            </a:endParaRPr>
          </a:p>
          <a:p>
            <a:pPr>
              <a:buClrTx/>
              <a:buFont typeface="Wingdings" panose="05000000000000000000" pitchFamily="2" charset="2"/>
              <a:buChar char="q"/>
            </a:pPr>
            <a:r>
              <a:rPr lang="bg-BG" dirty="0">
                <a:solidFill>
                  <a:schemeClr val="bg1"/>
                </a:solidFill>
              </a:rPr>
              <a:t>Броят на безработните  ще продължи да намалява, но не така бързо, както в предишните години поради по-слабото работодателско търсене и демографските ограничения.</a:t>
            </a:r>
          </a:p>
          <a:p>
            <a:pPr>
              <a:buClrTx/>
              <a:buFont typeface="Wingdings" panose="05000000000000000000" pitchFamily="2" charset="2"/>
              <a:buChar char="q"/>
            </a:pPr>
            <a:r>
              <a:rPr lang="bg-BG" dirty="0">
                <a:solidFill>
                  <a:schemeClr val="bg1"/>
                </a:solidFill>
              </a:rPr>
              <a:t> Приносът на безработните  и неактивните няма да е достатъчен за увеличаване на заетите, както и общо на икономически активните (работната сила).  </a:t>
            </a:r>
            <a:endParaRPr lang="en-GB" dirty="0">
              <a:solidFill>
                <a:schemeClr val="bg1"/>
              </a:solidFill>
            </a:endParaRPr>
          </a:p>
          <a:p>
            <a:endParaRPr lang="en-GB" dirty="0">
              <a:solidFill>
                <a:schemeClr val="bg1"/>
              </a:solidFill>
            </a:endParaRPr>
          </a:p>
        </p:txBody>
      </p:sp>
      <p:sp>
        <p:nvSpPr>
          <p:cNvPr id="3" name="Title 2"/>
          <p:cNvSpPr>
            <a:spLocks noGrp="1"/>
          </p:cNvSpPr>
          <p:nvPr>
            <p:ph type="title"/>
          </p:nvPr>
        </p:nvSpPr>
        <p:spPr>
          <a:xfrm>
            <a:off x="217714" y="457198"/>
            <a:ext cx="11791405" cy="795529"/>
          </a:xfrm>
          <a:ln>
            <a:solidFill>
              <a:schemeClr val="accent1"/>
            </a:solidFill>
          </a:ln>
        </p:spPr>
        <p:txBody>
          <a:bodyPr/>
          <a:lstStyle/>
          <a:p>
            <a:r>
              <a:rPr lang="bg-BG" dirty="0"/>
              <a:t>Краткосрочни и средносрочни очаквания</a:t>
            </a:r>
            <a:endParaRPr lang="en-GB" dirty="0"/>
          </a:p>
        </p:txBody>
      </p:sp>
      <p:sp>
        <p:nvSpPr>
          <p:cNvPr id="4" name="TextBox 3">
            <a:extLst>
              <a:ext uri="{FF2B5EF4-FFF2-40B4-BE49-F238E27FC236}">
                <a16:creationId xmlns:a16="http://schemas.microsoft.com/office/drawing/2014/main" id="{FC03242F-A2D6-4571-8507-3A2F38B4F9D5}"/>
              </a:ext>
            </a:extLst>
          </p:cNvPr>
          <p:cNvSpPr txBox="1"/>
          <p:nvPr/>
        </p:nvSpPr>
        <p:spPr>
          <a:xfrm>
            <a:off x="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rPr>
              <a:t>07.05.2019 г. 			             					           </a:t>
            </a:r>
            <a:r>
              <a:rPr lang="bg-BG" sz="1000" i="1" dirty="0">
                <a:solidFill>
                  <a:schemeClr val="accent1">
                    <a:lumMod val="60000"/>
                    <a:lumOff val="40000"/>
                  </a:schemeClr>
                </a:solidFill>
                <a:latin typeface="Arial" charset="0"/>
              </a:rPr>
              <a:t>Икономическо развитие и политики в България: оценки и очаквания</a:t>
            </a:r>
          </a:p>
        </p:txBody>
      </p:sp>
    </p:spTree>
    <p:extLst>
      <p:ext uri="{BB962C8B-B14F-4D97-AF65-F5344CB8AC3E}">
        <p14:creationId xmlns:p14="http://schemas.microsoft.com/office/powerpoint/2010/main" val="2690208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829004"/>
            <a:ext cx="4724400" cy="4625975"/>
          </a:xfrm>
        </p:spPr>
        <p:txBody>
          <a:bodyPr/>
          <a:lstStyle/>
          <a:p>
            <a:endParaRPr lang="bg-BG" dirty="0">
              <a:solidFill>
                <a:schemeClr val="bg1"/>
              </a:solidFill>
            </a:endParaRPr>
          </a:p>
          <a:p>
            <a:r>
              <a:rPr lang="bg-BG" dirty="0">
                <a:solidFill>
                  <a:schemeClr val="bg1"/>
                </a:solidFill>
              </a:rPr>
              <a:t>Целите в Стратегията Европа 2020 няма да могат да бъдат изпълнени в частта им за заетостта.  </a:t>
            </a:r>
          </a:p>
          <a:p>
            <a:endParaRPr lang="en-GB" dirty="0">
              <a:solidFill>
                <a:schemeClr val="bg1"/>
              </a:solidFill>
            </a:endParaRPr>
          </a:p>
        </p:txBody>
      </p:sp>
      <p:sp>
        <p:nvSpPr>
          <p:cNvPr id="3" name="Title 2"/>
          <p:cNvSpPr>
            <a:spLocks noGrp="1"/>
          </p:cNvSpPr>
          <p:nvPr>
            <p:ph type="title"/>
          </p:nvPr>
        </p:nvSpPr>
        <p:spPr>
          <a:xfrm>
            <a:off x="217714" y="457200"/>
            <a:ext cx="11800115" cy="795528"/>
          </a:xfrm>
          <a:ln>
            <a:solidFill>
              <a:schemeClr val="accent1"/>
            </a:solidFill>
          </a:ln>
        </p:spPr>
        <p:txBody>
          <a:bodyPr/>
          <a:lstStyle/>
          <a:p>
            <a:r>
              <a:rPr lang="bg-BG" dirty="0"/>
              <a:t>Краткосрочни и средносрочни очаквания</a:t>
            </a:r>
            <a:endParaRPr lang="en-GB" dirty="0"/>
          </a:p>
        </p:txBody>
      </p:sp>
      <p:sp>
        <p:nvSpPr>
          <p:cNvPr id="4" name="Rectangle 3"/>
          <p:cNvSpPr/>
          <p:nvPr/>
        </p:nvSpPr>
        <p:spPr>
          <a:xfrm>
            <a:off x="5486400" y="1741714"/>
            <a:ext cx="6444342" cy="487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chemeClr val="bg1"/>
                </a:solidFill>
              </a:rPr>
              <a:t>ОТНОСИТЕЛНИТЕ ПОКАЗАТЕЛИ ЗА ПАЗАРА НА ТРУДА,  ПРОГНОЗНИ СТОЙНОСТИ, В %</a:t>
            </a:r>
          </a:p>
          <a:p>
            <a:endParaRPr lang="ru-RU" sz="2800" b="1" dirty="0">
              <a:solidFill>
                <a:schemeClr val="bg1"/>
              </a:solidFill>
            </a:endParaRPr>
          </a:p>
          <a:p>
            <a:r>
              <a:rPr lang="ru-RU" sz="2800" b="1" dirty="0">
                <a:solidFill>
                  <a:schemeClr val="bg1"/>
                </a:solidFill>
              </a:rPr>
              <a:t>Година	2019	 	2020	   2021</a:t>
            </a:r>
          </a:p>
          <a:p>
            <a:r>
              <a:rPr lang="ru-RU" sz="2800" b="1" dirty="0">
                <a:solidFill>
                  <a:schemeClr val="bg1"/>
                </a:solidFill>
              </a:rPr>
              <a:t>КЗ		68.8	  	70.0	    71.5</a:t>
            </a:r>
          </a:p>
          <a:p>
            <a:r>
              <a:rPr lang="ru-RU" sz="2800" b="1" dirty="0">
                <a:solidFill>
                  <a:schemeClr val="bg1"/>
                </a:solidFill>
              </a:rPr>
              <a:t>КБ		  5.1	  	  4.8	      4.6</a:t>
            </a:r>
          </a:p>
          <a:p>
            <a:r>
              <a:rPr lang="ru-RU" sz="2800" b="1" dirty="0">
                <a:solidFill>
                  <a:schemeClr val="bg1"/>
                </a:solidFill>
              </a:rPr>
              <a:t>КИА		72.5	  	73.5	    75.0</a:t>
            </a:r>
          </a:p>
        </p:txBody>
      </p:sp>
      <p:sp>
        <p:nvSpPr>
          <p:cNvPr id="5" name="TextBox 4">
            <a:extLst>
              <a:ext uri="{FF2B5EF4-FFF2-40B4-BE49-F238E27FC236}">
                <a16:creationId xmlns:a16="http://schemas.microsoft.com/office/drawing/2014/main" id="{27E1FA65-4AF9-4456-8A4A-455C483E8241}"/>
              </a:ext>
            </a:extLst>
          </p:cNvPr>
          <p:cNvSpPr txBox="1"/>
          <p:nvPr/>
        </p:nvSpPr>
        <p:spPr>
          <a:xfrm>
            <a:off x="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rPr>
              <a:t>07.05.2019 г. 			             					           </a:t>
            </a:r>
            <a:r>
              <a:rPr lang="bg-BG" sz="1000" i="1" dirty="0">
                <a:solidFill>
                  <a:schemeClr val="accent1">
                    <a:lumMod val="60000"/>
                    <a:lumOff val="40000"/>
                  </a:schemeClr>
                </a:solidFill>
                <a:latin typeface="Arial" charset="0"/>
              </a:rPr>
              <a:t>Икономическо развитие и политики в България: оценки и очаквания</a:t>
            </a:r>
          </a:p>
        </p:txBody>
      </p:sp>
    </p:spTree>
    <p:extLst>
      <p:ext uri="{BB962C8B-B14F-4D97-AF65-F5344CB8AC3E}">
        <p14:creationId xmlns:p14="http://schemas.microsoft.com/office/powerpoint/2010/main" val="2396857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46CFB-3A33-4356-A495-32E2BC796FB4}"/>
              </a:ext>
            </a:extLst>
          </p:cNvPr>
          <p:cNvSpPr>
            <a:spLocks noGrp="1"/>
          </p:cNvSpPr>
          <p:nvPr>
            <p:ph type="title"/>
          </p:nvPr>
        </p:nvSpPr>
        <p:spPr>
          <a:xfrm>
            <a:off x="418011" y="269620"/>
            <a:ext cx="11460480" cy="914321"/>
          </a:xfrm>
          <a:ln>
            <a:solidFill>
              <a:schemeClr val="accent1"/>
            </a:solidFill>
          </a:ln>
        </p:spPr>
        <p:txBody>
          <a:bodyPr>
            <a:normAutofit/>
          </a:bodyPr>
          <a:lstStyle/>
          <a:p>
            <a:pPr eaLnBrk="1" fontAlgn="auto" hangingPunct="1">
              <a:spcAft>
                <a:spcPts val="0"/>
              </a:spcAft>
              <a:defRPr/>
            </a:pPr>
            <a:r>
              <a:rPr lang="bg-BG" sz="3200" dirty="0"/>
              <a:t>Защо избрахме този фокус на годишния доклад?</a:t>
            </a:r>
            <a:endParaRPr lang="bg-BG" dirty="0">
              <a:solidFill>
                <a:schemeClr val="accent1">
                  <a:satMod val="150000"/>
                </a:schemeClr>
              </a:solidFill>
              <a:latin typeface="+mj-lt"/>
            </a:endParaRPr>
          </a:p>
        </p:txBody>
      </p:sp>
      <p:sp>
        <p:nvSpPr>
          <p:cNvPr id="7172" name="Rectangle 6">
            <a:extLst>
              <a:ext uri="{FF2B5EF4-FFF2-40B4-BE49-F238E27FC236}">
                <a16:creationId xmlns:a16="http://schemas.microsoft.com/office/drawing/2014/main" id="{5B13E9C2-E03E-4695-8D11-9CD02340574C}"/>
              </a:ext>
            </a:extLst>
          </p:cNvPr>
          <p:cNvSpPr>
            <a:spLocks noChangeArrowheads="1"/>
          </p:cNvSpPr>
          <p:nvPr/>
        </p:nvSpPr>
        <p:spPr bwMode="auto">
          <a:xfrm>
            <a:off x="1847851" y="1549401"/>
            <a:ext cx="8424863"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Clr>
                <a:schemeClr val="accent1"/>
              </a:buClr>
              <a:buSzPct val="8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E66C7D"/>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rgbClr val="6BB76D"/>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Arial" panose="020B0604020202020204" pitchFamily="34" charset="0"/>
              </a:defRPr>
            </a:lvl9pPr>
          </a:lstStyle>
          <a:p>
            <a:pPr algn="just">
              <a:spcBef>
                <a:spcPts val="600"/>
              </a:spcBef>
              <a:spcAft>
                <a:spcPts val="600"/>
              </a:spcAft>
              <a:buClrTx/>
              <a:buSzTx/>
              <a:buFont typeface="Wingdings" panose="05000000000000000000" pitchFamily="2" charset="2"/>
              <a:buChar char="q"/>
            </a:pPr>
            <a:r>
              <a:rPr lang="en-GB" altLang="en-US" sz="1800" dirty="0">
                <a:solidFill>
                  <a:schemeClr val="bg1"/>
                </a:solidFill>
              </a:rPr>
              <a:t>(</a:t>
            </a:r>
            <a:r>
              <a:rPr lang="bg-BG" altLang="en-US" sz="1800" dirty="0">
                <a:solidFill>
                  <a:schemeClr val="bg1"/>
                </a:solidFill>
              </a:rPr>
              <a:t>Неочаквано</a:t>
            </a:r>
            <a:r>
              <a:rPr lang="en-GB" altLang="en-US" sz="1800" dirty="0">
                <a:solidFill>
                  <a:schemeClr val="bg1"/>
                </a:solidFill>
              </a:rPr>
              <a:t>)</a:t>
            </a:r>
            <a:r>
              <a:rPr lang="bg-BG" altLang="en-US" sz="1800" dirty="0">
                <a:solidFill>
                  <a:schemeClr val="bg1"/>
                </a:solidFill>
              </a:rPr>
              <a:t> влошаване на външната среда и ревизия надолу на прогнозите за глобалната икономика, европейската и българската</a:t>
            </a:r>
          </a:p>
          <a:p>
            <a:pPr algn="just">
              <a:spcBef>
                <a:spcPts val="600"/>
              </a:spcBef>
              <a:spcAft>
                <a:spcPts val="600"/>
              </a:spcAft>
              <a:buClrTx/>
              <a:buSzTx/>
              <a:buFont typeface="Wingdings" panose="05000000000000000000" pitchFamily="2" charset="2"/>
              <a:buChar char="q"/>
            </a:pPr>
            <a:r>
              <a:rPr lang="en-GB" altLang="en-US" sz="1800" dirty="0">
                <a:solidFill>
                  <a:schemeClr val="bg1"/>
                </a:solidFill>
              </a:rPr>
              <a:t>(</a:t>
            </a:r>
            <a:r>
              <a:rPr lang="bg-BG" altLang="en-US" sz="1800" dirty="0">
                <a:solidFill>
                  <a:schemeClr val="bg1"/>
                </a:solidFill>
              </a:rPr>
              <a:t>Неочаквано</a:t>
            </a:r>
            <a:r>
              <a:rPr lang="en-GB" altLang="en-US" sz="1800" dirty="0">
                <a:solidFill>
                  <a:schemeClr val="bg1"/>
                </a:solidFill>
              </a:rPr>
              <a:t>)</a:t>
            </a:r>
            <a:r>
              <a:rPr lang="bg-BG" altLang="en-US" sz="1800" dirty="0">
                <a:solidFill>
                  <a:schemeClr val="bg1"/>
                </a:solidFill>
              </a:rPr>
              <a:t> забавяне на българската икономика </a:t>
            </a:r>
          </a:p>
          <a:p>
            <a:pPr algn="just">
              <a:spcBef>
                <a:spcPts val="600"/>
              </a:spcBef>
              <a:spcAft>
                <a:spcPts val="600"/>
              </a:spcAft>
              <a:buClrTx/>
              <a:buSzTx/>
              <a:buFont typeface="Wingdings" panose="05000000000000000000" pitchFamily="2" charset="2"/>
              <a:buChar char="q"/>
            </a:pPr>
            <a:r>
              <a:rPr lang="bg-BG" altLang="en-US" sz="1800" dirty="0">
                <a:solidFill>
                  <a:schemeClr val="bg1"/>
                </a:solidFill>
              </a:rPr>
              <a:t>Сегашният фокус е продължение на миналогодишния „</a:t>
            </a:r>
            <a:r>
              <a:rPr lang="ru-RU" altLang="en-US" sz="1800" dirty="0" err="1">
                <a:solidFill>
                  <a:srgbClr val="FF0000"/>
                </a:solidFill>
              </a:rPr>
              <a:t>Десет</a:t>
            </a:r>
            <a:r>
              <a:rPr lang="ru-RU" altLang="en-US" sz="1800" dirty="0">
                <a:solidFill>
                  <a:srgbClr val="FF0000"/>
                </a:solidFill>
              </a:rPr>
              <a:t> </a:t>
            </a:r>
            <a:r>
              <a:rPr lang="ru-RU" altLang="en-US" sz="1800" dirty="0" err="1">
                <a:solidFill>
                  <a:srgbClr val="FF0000"/>
                </a:solidFill>
              </a:rPr>
              <a:t>години</a:t>
            </a:r>
            <a:r>
              <a:rPr lang="ru-RU" altLang="en-US" sz="1800" dirty="0">
                <a:solidFill>
                  <a:srgbClr val="FF0000"/>
                </a:solidFill>
              </a:rPr>
              <a:t> от </a:t>
            </a:r>
            <a:r>
              <a:rPr lang="ru-RU" altLang="en-US" sz="1800" dirty="0" err="1">
                <a:solidFill>
                  <a:srgbClr val="FF0000"/>
                </a:solidFill>
              </a:rPr>
              <a:t>началото</a:t>
            </a:r>
            <a:r>
              <a:rPr lang="ru-RU" altLang="en-US" sz="1800" dirty="0">
                <a:solidFill>
                  <a:srgbClr val="FF0000"/>
                </a:solidFill>
              </a:rPr>
              <a:t> на </a:t>
            </a:r>
            <a:r>
              <a:rPr lang="ru-RU" altLang="en-US" sz="1800" dirty="0" err="1">
                <a:solidFill>
                  <a:srgbClr val="FF0000"/>
                </a:solidFill>
              </a:rPr>
              <a:t>глобалната</a:t>
            </a:r>
            <a:r>
              <a:rPr lang="ru-RU" altLang="en-US" sz="1800" dirty="0">
                <a:solidFill>
                  <a:srgbClr val="FF0000"/>
                </a:solidFill>
              </a:rPr>
              <a:t> финансово-</a:t>
            </a:r>
            <a:r>
              <a:rPr lang="ru-RU" altLang="en-US" sz="1800" dirty="0" err="1">
                <a:solidFill>
                  <a:srgbClr val="FF0000"/>
                </a:solidFill>
              </a:rPr>
              <a:t>икономическа</a:t>
            </a:r>
            <a:r>
              <a:rPr lang="ru-RU" altLang="en-US" sz="1800" dirty="0">
                <a:solidFill>
                  <a:srgbClr val="FF0000"/>
                </a:solidFill>
              </a:rPr>
              <a:t> криза –  </a:t>
            </a:r>
            <a:r>
              <a:rPr lang="ru-RU" altLang="en-US" sz="1800" dirty="0" err="1">
                <a:solidFill>
                  <a:srgbClr val="FF0000"/>
                </a:solidFill>
              </a:rPr>
              <a:t>поуки</a:t>
            </a:r>
            <a:r>
              <a:rPr lang="ru-RU" altLang="en-US" sz="1800" dirty="0">
                <a:solidFill>
                  <a:srgbClr val="FF0000"/>
                </a:solidFill>
              </a:rPr>
              <a:t> и </a:t>
            </a:r>
            <a:r>
              <a:rPr lang="ru-RU" altLang="en-US" sz="1800" dirty="0" err="1">
                <a:solidFill>
                  <a:srgbClr val="FF0000"/>
                </a:solidFill>
              </a:rPr>
              <a:t>необходими</a:t>
            </a:r>
            <a:r>
              <a:rPr lang="ru-RU" altLang="en-US" sz="1800" dirty="0">
                <a:solidFill>
                  <a:srgbClr val="FF0000"/>
                </a:solidFill>
              </a:rPr>
              <a:t> </a:t>
            </a:r>
            <a:r>
              <a:rPr lang="ru-RU" altLang="en-US" sz="1800" dirty="0" err="1">
                <a:solidFill>
                  <a:srgbClr val="FF0000"/>
                </a:solidFill>
              </a:rPr>
              <a:t>реформи</a:t>
            </a:r>
            <a:r>
              <a:rPr lang="ru-RU" altLang="en-US" sz="1800" dirty="0">
                <a:solidFill>
                  <a:srgbClr val="FF0000"/>
                </a:solidFill>
              </a:rPr>
              <a:t>»</a:t>
            </a:r>
            <a:r>
              <a:rPr lang="ru-RU" altLang="en-US" sz="1800" dirty="0"/>
              <a:t>. </a:t>
            </a:r>
            <a:r>
              <a:rPr lang="ru-RU" altLang="en-US" sz="1800" dirty="0">
                <a:solidFill>
                  <a:schemeClr val="bg1"/>
                </a:solidFill>
              </a:rPr>
              <a:t>В него </a:t>
            </a:r>
            <a:r>
              <a:rPr lang="ru-RU" altLang="en-US" sz="1800" dirty="0" err="1">
                <a:solidFill>
                  <a:schemeClr val="bg1"/>
                </a:solidFill>
              </a:rPr>
              <a:t>беше</a:t>
            </a:r>
            <a:r>
              <a:rPr lang="ru-RU" altLang="en-US" sz="1800" dirty="0">
                <a:solidFill>
                  <a:schemeClr val="bg1"/>
                </a:solidFill>
              </a:rPr>
              <a:t> </a:t>
            </a:r>
            <a:r>
              <a:rPr lang="ru-RU" altLang="en-US" sz="1800" dirty="0" err="1">
                <a:solidFill>
                  <a:schemeClr val="bg1"/>
                </a:solidFill>
              </a:rPr>
              <a:t>направен</a:t>
            </a:r>
            <a:r>
              <a:rPr lang="ru-RU" altLang="en-US" sz="1800" dirty="0">
                <a:solidFill>
                  <a:schemeClr val="bg1"/>
                </a:solidFill>
              </a:rPr>
              <a:t> опит да се оцени </a:t>
            </a:r>
            <a:r>
              <a:rPr lang="ru-RU" altLang="en-US" sz="1800" dirty="0" err="1">
                <a:solidFill>
                  <a:schemeClr val="bg1"/>
                </a:solidFill>
              </a:rPr>
              <a:t>способността</a:t>
            </a:r>
            <a:r>
              <a:rPr lang="ru-RU" altLang="en-US" sz="1800" dirty="0">
                <a:solidFill>
                  <a:schemeClr val="bg1"/>
                </a:solidFill>
              </a:rPr>
              <a:t> на </a:t>
            </a:r>
            <a:r>
              <a:rPr lang="ru-RU" altLang="en-US" sz="1800" dirty="0" err="1">
                <a:solidFill>
                  <a:schemeClr val="bg1"/>
                </a:solidFill>
              </a:rPr>
              <a:t>българската</a:t>
            </a:r>
            <a:r>
              <a:rPr lang="ru-RU" altLang="en-US" sz="1800" dirty="0">
                <a:solidFill>
                  <a:schemeClr val="bg1"/>
                </a:solidFill>
              </a:rPr>
              <a:t> </a:t>
            </a:r>
            <a:r>
              <a:rPr lang="ru-RU" altLang="en-US" sz="1800" dirty="0" err="1">
                <a:solidFill>
                  <a:schemeClr val="bg1"/>
                </a:solidFill>
              </a:rPr>
              <a:t>икономика</a:t>
            </a:r>
            <a:r>
              <a:rPr lang="ru-RU" altLang="en-US" sz="1800" dirty="0">
                <a:solidFill>
                  <a:schemeClr val="bg1"/>
                </a:solidFill>
              </a:rPr>
              <a:t> да се </a:t>
            </a:r>
            <a:r>
              <a:rPr lang="ru-RU" altLang="en-US" sz="1800" dirty="0" err="1">
                <a:solidFill>
                  <a:schemeClr val="bg1"/>
                </a:solidFill>
              </a:rPr>
              <a:t>справя</a:t>
            </a:r>
            <a:r>
              <a:rPr lang="ru-RU" altLang="en-US" sz="1800" dirty="0">
                <a:solidFill>
                  <a:schemeClr val="bg1"/>
                </a:solidFill>
              </a:rPr>
              <a:t> с </a:t>
            </a:r>
            <a:r>
              <a:rPr lang="ru-RU" altLang="en-US" sz="1800" dirty="0" err="1">
                <a:solidFill>
                  <a:schemeClr val="bg1"/>
                </a:solidFill>
              </a:rPr>
              <a:t>външни</a:t>
            </a:r>
            <a:r>
              <a:rPr lang="ru-RU" altLang="en-US" sz="1800" dirty="0">
                <a:solidFill>
                  <a:schemeClr val="bg1"/>
                </a:solidFill>
              </a:rPr>
              <a:t> </a:t>
            </a:r>
            <a:r>
              <a:rPr lang="ru-RU" altLang="en-US" sz="1800" dirty="0" err="1">
                <a:solidFill>
                  <a:schemeClr val="bg1"/>
                </a:solidFill>
              </a:rPr>
              <a:t>шокове</a:t>
            </a:r>
            <a:r>
              <a:rPr lang="ru-RU" altLang="en-US" sz="1800" dirty="0">
                <a:solidFill>
                  <a:schemeClr val="bg1"/>
                </a:solidFill>
              </a:rPr>
              <a:t>. </a:t>
            </a:r>
            <a:r>
              <a:rPr lang="ru-RU" altLang="en-US" sz="1800" dirty="0" err="1">
                <a:solidFill>
                  <a:schemeClr val="bg1"/>
                </a:solidFill>
              </a:rPr>
              <a:t>Добкладът</a:t>
            </a:r>
            <a:r>
              <a:rPr lang="ru-RU" altLang="en-US" sz="1800" dirty="0">
                <a:solidFill>
                  <a:schemeClr val="bg1"/>
                </a:solidFill>
              </a:rPr>
              <a:t> показа, че </a:t>
            </a:r>
            <a:r>
              <a:rPr lang="ru-RU" altLang="en-US" sz="1800" dirty="0" err="1">
                <a:solidFill>
                  <a:schemeClr val="bg1"/>
                </a:solidFill>
              </a:rPr>
              <a:t>основните</a:t>
            </a:r>
            <a:r>
              <a:rPr lang="ru-RU" altLang="en-US" sz="1800" dirty="0">
                <a:solidFill>
                  <a:schemeClr val="bg1"/>
                </a:solidFill>
              </a:rPr>
              <a:t> </a:t>
            </a:r>
            <a:r>
              <a:rPr lang="ru-RU" altLang="en-US" sz="1800" dirty="0" err="1">
                <a:solidFill>
                  <a:schemeClr val="bg1"/>
                </a:solidFill>
              </a:rPr>
              <a:t>уроци</a:t>
            </a:r>
            <a:r>
              <a:rPr lang="ru-RU" altLang="en-US" sz="1800" dirty="0">
                <a:solidFill>
                  <a:schemeClr val="bg1"/>
                </a:solidFill>
              </a:rPr>
              <a:t> от </a:t>
            </a:r>
            <a:r>
              <a:rPr lang="ru-RU" altLang="en-US" sz="1800" dirty="0" err="1">
                <a:solidFill>
                  <a:schemeClr val="bg1"/>
                </a:solidFill>
              </a:rPr>
              <a:t>кризата</a:t>
            </a:r>
            <a:r>
              <a:rPr lang="ru-RU" altLang="en-US" sz="1800" dirty="0">
                <a:solidFill>
                  <a:schemeClr val="bg1"/>
                </a:solidFill>
              </a:rPr>
              <a:t> не </a:t>
            </a:r>
            <a:r>
              <a:rPr lang="ru-RU" altLang="en-US" sz="1800" dirty="0" err="1">
                <a:solidFill>
                  <a:schemeClr val="bg1"/>
                </a:solidFill>
              </a:rPr>
              <a:t>са</a:t>
            </a:r>
            <a:r>
              <a:rPr lang="ru-RU" altLang="en-US" sz="1800" dirty="0">
                <a:solidFill>
                  <a:schemeClr val="bg1"/>
                </a:solidFill>
              </a:rPr>
              <a:t> </a:t>
            </a:r>
            <a:r>
              <a:rPr lang="ru-RU" altLang="en-US" sz="1800" dirty="0" err="1">
                <a:solidFill>
                  <a:schemeClr val="bg1"/>
                </a:solidFill>
              </a:rPr>
              <a:t>научени</a:t>
            </a:r>
            <a:r>
              <a:rPr lang="ru-RU" altLang="en-US" sz="1800" dirty="0">
                <a:solidFill>
                  <a:schemeClr val="bg1"/>
                </a:solidFill>
              </a:rPr>
              <a:t> и </a:t>
            </a:r>
            <a:r>
              <a:rPr lang="ru-RU" altLang="en-US" sz="1800" dirty="0" err="1">
                <a:solidFill>
                  <a:schemeClr val="bg1"/>
                </a:solidFill>
              </a:rPr>
              <a:t>основните</a:t>
            </a:r>
            <a:r>
              <a:rPr lang="ru-RU" altLang="en-US" sz="1800" dirty="0">
                <a:solidFill>
                  <a:schemeClr val="bg1"/>
                </a:solidFill>
              </a:rPr>
              <a:t> слабости и </a:t>
            </a:r>
            <a:r>
              <a:rPr lang="ru-RU" altLang="en-US" sz="1800" dirty="0" err="1">
                <a:solidFill>
                  <a:schemeClr val="bg1"/>
                </a:solidFill>
              </a:rPr>
              <a:t>уязвимост</a:t>
            </a:r>
            <a:r>
              <a:rPr lang="ru-RU" altLang="en-US" sz="1800" dirty="0">
                <a:solidFill>
                  <a:schemeClr val="bg1"/>
                </a:solidFill>
              </a:rPr>
              <a:t> на </a:t>
            </a:r>
            <a:r>
              <a:rPr lang="ru-RU" altLang="en-US" sz="1800" dirty="0" err="1">
                <a:solidFill>
                  <a:schemeClr val="bg1"/>
                </a:solidFill>
              </a:rPr>
              <a:t>нашата</a:t>
            </a:r>
            <a:r>
              <a:rPr lang="ru-RU" altLang="en-US" sz="1800" dirty="0">
                <a:solidFill>
                  <a:schemeClr val="bg1"/>
                </a:solidFill>
              </a:rPr>
              <a:t> </a:t>
            </a:r>
            <a:r>
              <a:rPr lang="ru-RU" altLang="en-US" sz="1800" dirty="0" err="1">
                <a:solidFill>
                  <a:schemeClr val="bg1"/>
                </a:solidFill>
              </a:rPr>
              <a:t>икономика</a:t>
            </a:r>
            <a:r>
              <a:rPr lang="ru-RU" altLang="en-US" sz="1800" dirty="0">
                <a:solidFill>
                  <a:schemeClr val="bg1"/>
                </a:solidFill>
              </a:rPr>
              <a:t> </a:t>
            </a:r>
            <a:r>
              <a:rPr lang="ru-RU" altLang="en-US" sz="1800" dirty="0" err="1">
                <a:solidFill>
                  <a:schemeClr val="bg1"/>
                </a:solidFill>
              </a:rPr>
              <a:t>остават</a:t>
            </a:r>
            <a:r>
              <a:rPr lang="ru-RU" altLang="en-US" sz="1800" dirty="0">
                <a:solidFill>
                  <a:schemeClr val="bg1"/>
                </a:solidFill>
              </a:rPr>
              <a:t>.</a:t>
            </a:r>
            <a:endParaRPr lang="en-GB" altLang="en-US" sz="1800" dirty="0">
              <a:solidFill>
                <a:schemeClr val="bg1"/>
              </a:solidFill>
            </a:endParaRPr>
          </a:p>
          <a:p>
            <a:pPr algn="just">
              <a:spcBef>
                <a:spcPts val="600"/>
              </a:spcBef>
              <a:spcAft>
                <a:spcPts val="600"/>
              </a:spcAft>
              <a:buClrTx/>
              <a:buSzTx/>
              <a:buFont typeface="Wingdings" panose="05000000000000000000" pitchFamily="2" charset="2"/>
              <a:buChar char="q"/>
            </a:pPr>
            <a:r>
              <a:rPr lang="ru-RU" altLang="en-US" sz="1800" dirty="0">
                <a:solidFill>
                  <a:srgbClr val="FF0000"/>
                </a:solidFill>
              </a:rPr>
              <a:t>  </a:t>
            </a:r>
            <a:r>
              <a:rPr lang="ru-RU" altLang="en-US" sz="1800" dirty="0" err="1">
                <a:solidFill>
                  <a:srgbClr val="FF0000"/>
                </a:solidFill>
              </a:rPr>
              <a:t>Целта</a:t>
            </a:r>
            <a:r>
              <a:rPr lang="ru-RU" altLang="en-US" sz="1800" dirty="0">
                <a:solidFill>
                  <a:srgbClr val="FF0000"/>
                </a:solidFill>
              </a:rPr>
              <a:t> е да се </a:t>
            </a:r>
            <a:r>
              <a:rPr lang="bg-BG" altLang="en-US" sz="2000" dirty="0">
                <a:solidFill>
                  <a:srgbClr val="FF0000"/>
                </a:solidFill>
              </a:rPr>
              <a:t>анализират състоянието и перспективите пред българската икономика във връзка с вече наблюдаваното забавяне на глобалната и европейската икономика и регионалните </a:t>
            </a:r>
            <a:r>
              <a:rPr lang="bg-BG" altLang="en-US" sz="2000" dirty="0" err="1">
                <a:solidFill>
                  <a:srgbClr val="FF0000"/>
                </a:solidFill>
              </a:rPr>
              <a:t>турболенции</a:t>
            </a:r>
            <a:endParaRPr lang="ru-RU" altLang="en-US" sz="2000" dirty="0">
              <a:solidFill>
                <a:srgbClr val="FF0000"/>
              </a:solidFill>
            </a:endParaRPr>
          </a:p>
        </p:txBody>
      </p:sp>
      <p:sp>
        <p:nvSpPr>
          <p:cNvPr id="5" name="TextBox 4">
            <a:extLst>
              <a:ext uri="{FF2B5EF4-FFF2-40B4-BE49-F238E27FC236}">
                <a16:creationId xmlns:a16="http://schemas.microsoft.com/office/drawing/2014/main" id="{7B7EA499-4246-4A1B-B25D-9A69C1E3A107}"/>
              </a:ext>
            </a:extLst>
          </p:cNvPr>
          <p:cNvSpPr txBox="1"/>
          <p:nvPr/>
        </p:nvSpPr>
        <p:spPr>
          <a:xfrm>
            <a:off x="0" y="6648932"/>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ustDataLst>
      <p:tags r:id="rId1"/>
    </p:custData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FD2460B1-0637-430D-B584-8069E19ACF9B}"/>
              </a:ext>
            </a:extLst>
          </p:cNvPr>
          <p:cNvGraphicFramePr>
            <a:graphicFrameLocks noGrp="1"/>
          </p:cNvGraphicFramePr>
          <p:nvPr>
            <p:ph idx="1"/>
            <p:extLst>
              <p:ext uri="{D42A27DB-BD31-4B8C-83A1-F6EECF244321}">
                <p14:modId xmlns:p14="http://schemas.microsoft.com/office/powerpoint/2010/main" val="980345467"/>
              </p:ext>
            </p:extLst>
          </p:nvPr>
        </p:nvGraphicFramePr>
        <p:xfrm>
          <a:off x="609600" y="1774825"/>
          <a:ext cx="109728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29C8074-42FB-4BA6-A308-0A78D549A1B1}"/>
              </a:ext>
            </a:extLst>
          </p:cNvPr>
          <p:cNvSpPr>
            <a:spLocks noGrp="1"/>
          </p:cNvSpPr>
          <p:nvPr>
            <p:ph type="title"/>
          </p:nvPr>
        </p:nvSpPr>
        <p:spPr>
          <a:xfrm>
            <a:off x="761963" y="165462"/>
            <a:ext cx="10972800" cy="1087265"/>
          </a:xfrm>
          <a:noFill/>
          <a:ln>
            <a:solidFill>
              <a:srgbClr val="FFCC66"/>
            </a:solidFill>
          </a:ln>
        </p:spPr>
        <p:txBody>
          <a:bodyPr/>
          <a:lstStyle/>
          <a:p>
            <a:pPr>
              <a:defRPr/>
            </a:pPr>
            <a:r>
              <a:rPr lang="bg-BG" dirty="0"/>
              <a:t>Основна теза</a:t>
            </a:r>
          </a:p>
        </p:txBody>
      </p:sp>
      <p:sp>
        <p:nvSpPr>
          <p:cNvPr id="4" name="TextBox 3">
            <a:extLst>
              <a:ext uri="{FF2B5EF4-FFF2-40B4-BE49-F238E27FC236}">
                <a16:creationId xmlns:a16="http://schemas.microsoft.com/office/drawing/2014/main" id="{56E307AD-8074-4927-A08D-F38C923A130E}"/>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8B8B905A-ACA0-440D-B31F-91D42573194F}"/>
              </a:ext>
            </a:extLst>
          </p:cNvPr>
          <p:cNvGraphicFramePr>
            <a:graphicFrameLocks noGrp="1"/>
          </p:cNvGraphicFramePr>
          <p:nvPr>
            <p:ph idx="1"/>
            <p:extLst>
              <p:ext uri="{D42A27DB-BD31-4B8C-83A1-F6EECF244321}">
                <p14:modId xmlns:p14="http://schemas.microsoft.com/office/powerpoint/2010/main" val="2111153085"/>
              </p:ext>
            </p:extLst>
          </p:nvPr>
        </p:nvGraphicFramePr>
        <p:xfrm>
          <a:off x="609600" y="1774825"/>
          <a:ext cx="109728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278BE398-4979-46DD-A818-7B8AECEECEA7}"/>
              </a:ext>
            </a:extLst>
          </p:cNvPr>
          <p:cNvSpPr>
            <a:spLocks noGrp="1"/>
          </p:cNvSpPr>
          <p:nvPr>
            <p:ph type="title"/>
          </p:nvPr>
        </p:nvSpPr>
        <p:spPr>
          <a:xfrm>
            <a:off x="0" y="254524"/>
            <a:ext cx="12104016" cy="998204"/>
          </a:xfrm>
          <a:ln>
            <a:solidFill>
              <a:srgbClr val="FFC000"/>
            </a:solidFill>
          </a:ln>
        </p:spPr>
        <p:txBody>
          <a:bodyPr>
            <a:noAutofit/>
          </a:bodyPr>
          <a:lstStyle/>
          <a:p>
            <a:pPr algn="r">
              <a:defRPr/>
            </a:pPr>
            <a:r>
              <a:rPr lang="bg-BG" sz="3200" dirty="0"/>
              <a:t>Фокусът в тазгодишния фокус: </a:t>
            </a:r>
            <a:br>
              <a:rPr lang="bg-BG" sz="3200" dirty="0"/>
            </a:br>
            <a:r>
              <a:rPr lang="bg-BG" sz="3200" dirty="0">
                <a:solidFill>
                  <a:srgbClr val="FF0000"/>
                </a:solidFill>
              </a:rPr>
              <a:t>Осем</a:t>
            </a:r>
            <a:r>
              <a:rPr lang="bg-BG" sz="3200" dirty="0"/>
              <a:t> предизвикателства пред българската икономика  </a:t>
            </a:r>
          </a:p>
        </p:txBody>
      </p:sp>
      <p:sp>
        <p:nvSpPr>
          <p:cNvPr id="4" name="TextBox 3">
            <a:extLst>
              <a:ext uri="{FF2B5EF4-FFF2-40B4-BE49-F238E27FC236}">
                <a16:creationId xmlns:a16="http://schemas.microsoft.com/office/drawing/2014/main" id="{AF066199-79A2-4217-9364-28D8491CCD6B}"/>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F70C4B-749C-4D93-AB63-5CF51A6638F3}"/>
              </a:ext>
            </a:extLst>
          </p:cNvPr>
          <p:cNvSpPr>
            <a:spLocks noGrp="1"/>
          </p:cNvSpPr>
          <p:nvPr>
            <p:ph type="title"/>
          </p:nvPr>
        </p:nvSpPr>
        <p:spPr>
          <a:xfrm>
            <a:off x="207390" y="273376"/>
            <a:ext cx="11830639" cy="979351"/>
          </a:xfrm>
          <a:ln>
            <a:solidFill>
              <a:srgbClr val="FFC000"/>
            </a:solidFill>
          </a:ln>
        </p:spPr>
        <p:txBody>
          <a:bodyPr>
            <a:normAutofit fontScale="90000"/>
          </a:bodyPr>
          <a:lstStyle/>
          <a:p>
            <a:pPr>
              <a:defRPr/>
            </a:pPr>
            <a:br>
              <a:rPr lang="bg-BG" sz="3100" b="0" dirty="0"/>
            </a:br>
            <a:r>
              <a:rPr lang="bg-BG" sz="3100" b="0" dirty="0"/>
              <a:t>Синхронност в динамиката на реалния БВП в България и ЕС </a:t>
            </a:r>
            <a:br>
              <a:rPr lang="bg-BG" dirty="0"/>
            </a:br>
            <a:endParaRPr lang="bg-BG" dirty="0"/>
          </a:p>
        </p:txBody>
      </p:sp>
      <p:graphicFrame>
        <p:nvGraphicFramePr>
          <p:cNvPr id="4" name="Диаграма 7">
            <a:extLst>
              <a:ext uri="{FF2B5EF4-FFF2-40B4-BE49-F238E27FC236}">
                <a16:creationId xmlns:a16="http://schemas.microsoft.com/office/drawing/2014/main" id="{01A9E0BB-EF09-4C30-959F-D746411F45DF}"/>
              </a:ext>
            </a:extLst>
          </p:cNvPr>
          <p:cNvGraphicFramePr>
            <a:graphicFrameLocks noGrp="1"/>
          </p:cNvGraphicFramePr>
          <p:nvPr>
            <p:ph idx="1"/>
            <p:extLst>
              <p:ext uri="{D42A27DB-BD31-4B8C-83A1-F6EECF244321}">
                <p14:modId xmlns:p14="http://schemas.microsoft.com/office/powerpoint/2010/main" val="1458350077"/>
              </p:ext>
            </p:extLst>
          </p:nvPr>
        </p:nvGraphicFramePr>
        <p:xfrm>
          <a:off x="1649691" y="1480008"/>
          <a:ext cx="9785022" cy="492079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79E00176-67A9-4B82-B14E-0088F311F083}"/>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a:extLst>
              <a:ext uri="{FF2B5EF4-FFF2-40B4-BE49-F238E27FC236}">
                <a16:creationId xmlns:a16="http://schemas.microsoft.com/office/drawing/2014/main" id="{15BC3145-9E71-4C23-80B3-A79391FDBC81}"/>
              </a:ext>
            </a:extLst>
          </p:cNvPr>
          <p:cNvSpPr>
            <a:spLocks noGrp="1"/>
          </p:cNvSpPr>
          <p:nvPr>
            <p:ph idx="1"/>
          </p:nvPr>
        </p:nvSpPr>
        <p:spPr/>
        <p:txBody>
          <a:bodyPr/>
          <a:lstStyle/>
          <a:p>
            <a:pPr marL="119062" indent="0">
              <a:buNone/>
            </a:pPr>
            <a:r>
              <a:rPr lang="bg-BG" altLang="en-US" sz="2000" dirty="0">
                <a:solidFill>
                  <a:schemeClr val="bg1"/>
                </a:solidFill>
              </a:rPr>
              <a:t> Ефектът на състоянието на германската икономика върху българската освен по линия на износа, се реализира и чрез германските инвестиции в страната, които за периода 2014-2018 г. възлизат на средно 7% от общия приток на капитали към страната по данни на БНБ, челното място на немски компании в 100-те най-големи предприятия в страната и съществения дял на вноса на немски инвестиционни стоки за българското производство. </a:t>
            </a:r>
            <a:r>
              <a:rPr lang="bg-BG" altLang="en-US" sz="2000" i="1" dirty="0">
                <a:solidFill>
                  <a:schemeClr val="bg1"/>
                </a:solidFill>
              </a:rPr>
              <a:t>Приблизително 1 пр. п. промяна в производствения разрив в Германия би се отразил в 0.58 пр. п. промяна в производствения разрив в България</a:t>
            </a:r>
            <a:r>
              <a:rPr lang="bg-BG" altLang="en-US" sz="2000" dirty="0">
                <a:solidFill>
                  <a:schemeClr val="bg1"/>
                </a:solidFill>
              </a:rPr>
              <a:t>.</a:t>
            </a:r>
          </a:p>
          <a:p>
            <a:pPr marL="119062" indent="0">
              <a:buNone/>
            </a:pPr>
            <a:endParaRPr lang="bg-BG" altLang="en-US" sz="2000" dirty="0">
              <a:solidFill>
                <a:schemeClr val="bg1"/>
              </a:solidFill>
            </a:endParaRPr>
          </a:p>
        </p:txBody>
      </p:sp>
      <p:sp>
        <p:nvSpPr>
          <p:cNvPr id="3" name="Title 2">
            <a:extLst>
              <a:ext uri="{FF2B5EF4-FFF2-40B4-BE49-F238E27FC236}">
                <a16:creationId xmlns:a16="http://schemas.microsoft.com/office/drawing/2014/main" id="{0F043F7C-E4C3-4F3E-AE65-32502AC5ADA0}"/>
              </a:ext>
            </a:extLst>
          </p:cNvPr>
          <p:cNvSpPr>
            <a:spLocks noGrp="1"/>
          </p:cNvSpPr>
          <p:nvPr>
            <p:ph type="title"/>
          </p:nvPr>
        </p:nvSpPr>
        <p:spPr>
          <a:xfrm>
            <a:off x="150828" y="329938"/>
            <a:ext cx="11943761" cy="922790"/>
          </a:xfrm>
          <a:ln>
            <a:solidFill>
              <a:srgbClr val="FFC000"/>
            </a:solidFill>
          </a:ln>
        </p:spPr>
        <p:txBody>
          <a:bodyPr>
            <a:noAutofit/>
          </a:bodyPr>
          <a:lstStyle/>
          <a:p>
            <a:pPr>
              <a:defRPr/>
            </a:pPr>
            <a:br>
              <a:rPr lang="bg-BG" sz="2400" dirty="0">
                <a:solidFill>
                  <a:srgbClr val="FFC000"/>
                </a:solidFill>
              </a:rPr>
            </a:br>
            <a:r>
              <a:rPr lang="bg-BG" sz="2400" dirty="0">
                <a:solidFill>
                  <a:srgbClr val="FFC000"/>
                </a:solidFill>
              </a:rPr>
              <a:t>Нарастваща зависимост на българската икономика от европейската </a:t>
            </a:r>
            <a:br>
              <a:rPr lang="bg-BG" sz="2400" dirty="0">
                <a:solidFill>
                  <a:srgbClr val="FFC000"/>
                </a:solidFill>
              </a:rPr>
            </a:br>
            <a:r>
              <a:rPr lang="bg-BG" sz="2400" dirty="0">
                <a:solidFill>
                  <a:srgbClr val="FFC000"/>
                </a:solidFill>
              </a:rPr>
              <a:t>(и в голяма степен германската)</a:t>
            </a:r>
            <a:br>
              <a:rPr lang="bg-BG" sz="2400" dirty="0">
                <a:solidFill>
                  <a:schemeClr val="bg1"/>
                </a:solidFill>
              </a:rPr>
            </a:br>
            <a:endParaRPr lang="bg-BG" sz="2400" dirty="0"/>
          </a:p>
        </p:txBody>
      </p:sp>
      <p:sp>
        <p:nvSpPr>
          <p:cNvPr id="4" name="TextBox 3">
            <a:extLst>
              <a:ext uri="{FF2B5EF4-FFF2-40B4-BE49-F238E27FC236}">
                <a16:creationId xmlns:a16="http://schemas.microsoft.com/office/drawing/2014/main" id="{BA30802F-B390-44C0-911B-45EDFBF1CFED}"/>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615" y="269620"/>
            <a:ext cx="11685864" cy="914321"/>
          </a:xfrm>
          <a:ln>
            <a:solidFill>
              <a:schemeClr val="accent1"/>
            </a:solidFill>
          </a:ln>
        </p:spPr>
        <p:txBody>
          <a:bodyPr/>
          <a:lstStyle/>
          <a:p>
            <a:pPr algn="ctr" eaLnBrk="1" fontAlgn="auto" hangingPunct="1">
              <a:spcAft>
                <a:spcPts val="0"/>
              </a:spcAft>
              <a:defRPr/>
            </a:pPr>
            <a:r>
              <a:rPr lang="bg-BG" sz="3200" dirty="0"/>
              <a:t>Глобални и регионални тенденции</a:t>
            </a:r>
            <a:endParaRPr lang="bg-BG" sz="3600" dirty="0">
              <a:solidFill>
                <a:schemeClr val="accent1">
                  <a:satMod val="150000"/>
                </a:schemeClr>
              </a:solidFill>
              <a:latin typeface="+mj-lt"/>
            </a:endParaRPr>
          </a:p>
        </p:txBody>
      </p:sp>
      <p:sp>
        <p:nvSpPr>
          <p:cNvPr id="9" name="TextBox 8"/>
          <p:cNvSpPr txBox="1"/>
          <p:nvPr/>
        </p:nvSpPr>
        <p:spPr>
          <a:xfrm>
            <a:off x="0" y="6611938"/>
            <a:ext cx="12191999" cy="246221"/>
          </a:xfrm>
          <a:prstGeom prst="rect">
            <a:avLst/>
          </a:prstGeom>
          <a:solidFill>
            <a:schemeClr val="accent6">
              <a:lumMod val="50000"/>
            </a:schemeClr>
          </a:solidFill>
        </p:spPr>
        <p:txBody>
          <a:bodyPr wrap="square">
            <a:spAutoFit/>
          </a:bodyPr>
          <a:lstStyle/>
          <a:p>
            <a:pPr>
              <a:defRPr/>
            </a:pPr>
            <a:r>
              <a:rPr lang="bg-BG" sz="1000" kern="0" dirty="0">
                <a:solidFill>
                  <a:schemeClr val="accent1">
                    <a:lumMod val="60000"/>
                    <a:lumOff val="40000"/>
                  </a:schemeClr>
                </a:solidFill>
                <a:latin typeface="Arial" charset="0"/>
              </a:rPr>
              <a:t>07.05.2019 г. 				      		             		           </a:t>
            </a:r>
            <a:r>
              <a:rPr lang="bg-BG" sz="1000" i="1" kern="0" dirty="0">
                <a:solidFill>
                  <a:schemeClr val="accent1">
                    <a:lumMod val="60000"/>
                    <a:lumOff val="40000"/>
                  </a:schemeClr>
                </a:solidFill>
                <a:latin typeface="Arial" charset="0"/>
              </a:rPr>
              <a:t>Икономическо развитие и политики в България: оценки и очаквания</a:t>
            </a:r>
          </a:p>
        </p:txBody>
      </p:sp>
      <p:sp>
        <p:nvSpPr>
          <p:cNvPr id="3" name="Rectangle 2">
            <a:extLst>
              <a:ext uri="{FF2B5EF4-FFF2-40B4-BE49-F238E27FC236}">
                <a16:creationId xmlns:a16="http://schemas.microsoft.com/office/drawing/2014/main" id="{B3232DAD-9036-42B5-B2F2-48F413E9A712}"/>
              </a:ext>
            </a:extLst>
          </p:cNvPr>
          <p:cNvSpPr/>
          <p:nvPr/>
        </p:nvSpPr>
        <p:spPr>
          <a:xfrm>
            <a:off x="293615" y="1587469"/>
            <a:ext cx="6096000" cy="4939814"/>
          </a:xfrm>
          <a:prstGeom prst="rect">
            <a:avLst/>
          </a:prstGeom>
        </p:spPr>
        <p:txBody>
          <a:bodyPr>
            <a:spAutoFit/>
          </a:bodyPr>
          <a:lstStyle/>
          <a:p>
            <a:pPr marL="171450" indent="-171450" algn="just">
              <a:spcBef>
                <a:spcPts val="600"/>
              </a:spcBef>
              <a:spcAft>
                <a:spcPts val="600"/>
              </a:spcAft>
              <a:buFont typeface="Arial" panose="020B0604020202020204" pitchFamily="34" charset="0"/>
              <a:buChar char="•"/>
            </a:pPr>
            <a:r>
              <a:rPr lang="bg-BG" sz="1200" dirty="0">
                <a:solidFill>
                  <a:schemeClr val="bg1"/>
                </a:solidFill>
                <a:ea typeface="Calibri" panose="020F0502020204030204" pitchFamily="34" charset="0"/>
                <a:cs typeface="Times New Roman" panose="02020603050405020304" pitchFamily="18" charset="0"/>
              </a:rPr>
              <a:t>През последните месеци на 2018 г. по-високите цени на енергията повишиха годишната инфлация както в развитите, така и в развиващите се икономики. Базовата инфлация обаче (без цените на храните и енергията) остана под очакванията и поставените цели на централните банки в повечето развити икономики. Сред нововъзникващите пазари и развиващите се икономики, с изключение на хиперинфлацията във Венецуела, базовата инфлация остава под средната за последните години, но с тенденция към покачване.</a:t>
            </a:r>
            <a:endParaRPr lang="en-US" sz="1200" dirty="0">
              <a:solidFill>
                <a:schemeClr val="bg1"/>
              </a:solidFill>
              <a:ea typeface="Calibri" panose="020F0502020204030204" pitchFamily="34" charset="0"/>
              <a:cs typeface="Times New Roman" panose="02020603050405020304" pitchFamily="18" charset="0"/>
            </a:endParaRPr>
          </a:p>
          <a:p>
            <a:pPr marL="171450" indent="-171450" algn="just">
              <a:spcBef>
                <a:spcPts val="600"/>
              </a:spcBef>
              <a:spcAft>
                <a:spcPts val="600"/>
              </a:spcAft>
              <a:buFont typeface="Arial" panose="020B0604020202020204" pitchFamily="34" charset="0"/>
              <a:buChar char="•"/>
            </a:pPr>
            <a:r>
              <a:rPr lang="bg-BG" sz="1200" dirty="0">
                <a:solidFill>
                  <a:schemeClr val="bg1"/>
                </a:solidFill>
                <a:ea typeface="Calibri" panose="020F0502020204030204" pitchFamily="34" charset="0"/>
                <a:cs typeface="Times New Roman" panose="02020603050405020304" pitchFamily="18" charset="0"/>
              </a:rPr>
              <a:t>Динамиката на потребителските цени като цяло е устойчива в развитите икономики. В еврозоната и Япония основната инфлация остава ниска - около 1% в еврозоната и 0,3% в Япония. Ръстът на реалната работна заплата в повечето развити икономики остава непроменен, въпреки че пазарът на труда се активизира и икономическата активност е близка (дори в някои случаи над) до потенциалната. Например в САЩ и Япония, където нивата на безработица са най-ниски от десетилетия, заплатите са се повишили само умерено, отразявайки отчасти слабия растеж на производителността. </a:t>
            </a:r>
            <a:endParaRPr lang="en-US" sz="1200" dirty="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bg-BG" sz="1200" dirty="0">
                <a:solidFill>
                  <a:schemeClr val="bg1"/>
                </a:solidFill>
                <a:ea typeface="Calibri" panose="020F0502020204030204" pitchFamily="34" charset="0"/>
                <a:cs typeface="Times New Roman" panose="02020603050405020304" pitchFamily="18" charset="0"/>
              </a:rPr>
              <a:t>В нововъзникващите пазари и развиващите се страни основната инфлация също запазва динамиката си. В Китай, където вътрешното търсене се забавя в отговор на затягането на финансовите регулации, базовата инфлация е около 2%. В Индия базовата инфлация се повиши до около 6% в резултат на по-високите цени на енергоресурсите и обезценяването на валутния курс. Базовата инфлация е намаляла в Бразилия и Мексико (съответно до около 2.5 % и 3.5%), отразявайки забавянето на икономическата активност и устойчиви нискоинфлационни очаквания. В Русия базовата инфлация също беше по-ниска от предходната година дължащо се до голяма степен на рестриктивната парична политика и намаляващите инфлационни очаквания</a:t>
            </a:r>
            <a:r>
              <a:rPr lang="bg-BG" sz="1200" dirty="0">
                <a:solidFill>
                  <a:schemeClr val="bg1"/>
                </a:solidFill>
              </a:rPr>
              <a:t>. </a:t>
            </a:r>
          </a:p>
        </p:txBody>
      </p:sp>
      <p:graphicFrame>
        <p:nvGraphicFramePr>
          <p:cNvPr id="10" name="Chart 9">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129133395"/>
              </p:ext>
            </p:extLst>
          </p:nvPr>
        </p:nvGraphicFramePr>
        <p:xfrm>
          <a:off x="7522369" y="1469064"/>
          <a:ext cx="4200525" cy="24288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EFCE74CE-01D8-4F3E-9073-09D3E5D03D94}"/>
              </a:ext>
            </a:extLst>
          </p:cNvPr>
          <p:cNvGraphicFramePr>
            <a:graphicFrameLocks/>
          </p:cNvGraphicFramePr>
          <p:nvPr>
            <p:extLst>
              <p:ext uri="{D42A27DB-BD31-4B8C-83A1-F6EECF244321}">
                <p14:modId xmlns:p14="http://schemas.microsoft.com/office/powerpoint/2010/main" val="1518856845"/>
              </p:ext>
            </p:extLst>
          </p:nvPr>
        </p:nvGraphicFramePr>
        <p:xfrm>
          <a:off x="7522367" y="3954447"/>
          <a:ext cx="4457111" cy="2572836"/>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177745980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F96A6D-5578-4018-AF76-5B4CBAE4F5FF}"/>
              </a:ext>
            </a:extLst>
          </p:cNvPr>
          <p:cNvSpPr>
            <a:spLocks noGrp="1"/>
          </p:cNvSpPr>
          <p:nvPr>
            <p:ph idx="1"/>
          </p:nvPr>
        </p:nvSpPr>
        <p:spPr/>
        <p:txBody>
          <a:bodyPr/>
          <a:lstStyle/>
          <a:p>
            <a:pPr>
              <a:buClrTx/>
              <a:buFont typeface="Wingdings" panose="05000000000000000000" pitchFamily="2" charset="2"/>
              <a:buChar char="q"/>
              <a:defRPr/>
            </a:pPr>
            <a:r>
              <a:rPr lang="bg-BG" sz="2000" dirty="0">
                <a:solidFill>
                  <a:schemeClr val="bg1"/>
                </a:solidFill>
              </a:rPr>
              <a:t>Структурни проблеми на европейската икономика: Опитът на еврозоната показа, че </a:t>
            </a:r>
            <a:r>
              <a:rPr lang="bg-BG" sz="2000" i="1" dirty="0">
                <a:solidFill>
                  <a:schemeClr val="bg1"/>
                </a:solidFill>
              </a:rPr>
              <a:t>подценяването на структурните фактори и реформи не може да се компенсира от експанзионистична фискална и парична политика</a:t>
            </a:r>
            <a:r>
              <a:rPr lang="bg-BG" sz="2000" dirty="0">
                <a:solidFill>
                  <a:schemeClr val="bg1"/>
                </a:solidFill>
              </a:rPr>
              <a:t>.</a:t>
            </a:r>
          </a:p>
          <a:p>
            <a:pPr>
              <a:buClrTx/>
              <a:buFont typeface="Wingdings" panose="05000000000000000000" pitchFamily="2" charset="2"/>
              <a:buChar char="q"/>
              <a:defRPr/>
            </a:pPr>
            <a:endParaRPr lang="bg-BG" sz="2000" dirty="0">
              <a:solidFill>
                <a:schemeClr val="bg1"/>
              </a:solidFill>
            </a:endParaRPr>
          </a:p>
          <a:p>
            <a:pPr>
              <a:buClrTx/>
              <a:buFont typeface="Wingdings" panose="05000000000000000000" pitchFamily="2" charset="2"/>
              <a:buChar char="q"/>
              <a:defRPr/>
            </a:pPr>
            <a:r>
              <a:rPr lang="bg-BG" sz="2000" dirty="0">
                <a:solidFill>
                  <a:schemeClr val="bg1"/>
                </a:solidFill>
              </a:rPr>
              <a:t>Макар и конкретните причини за забавянето на европейската икономика през 2018 г. да изглеждат като еднократни ефекти, </a:t>
            </a:r>
            <a:r>
              <a:rPr lang="bg-BG" sz="2000" b="1" i="1" dirty="0">
                <a:solidFill>
                  <a:schemeClr val="bg1"/>
                </a:solidFill>
              </a:rPr>
              <a:t>материализирането на рискове със структурен характер показва, че забавянето ще продължи, при което рискът от рецесия остава</a:t>
            </a:r>
            <a:r>
              <a:rPr lang="bg-BG" sz="2000" dirty="0">
                <a:solidFill>
                  <a:schemeClr val="bg1"/>
                </a:solidFill>
              </a:rPr>
              <a:t> и допълнително се подсилва от състоянието на световната и регионалната икономика. </a:t>
            </a:r>
          </a:p>
          <a:p>
            <a:pPr>
              <a:defRPr/>
            </a:pPr>
            <a:endParaRPr lang="bg-BG" dirty="0"/>
          </a:p>
        </p:txBody>
      </p:sp>
      <p:sp>
        <p:nvSpPr>
          <p:cNvPr id="3" name="Title 2">
            <a:extLst>
              <a:ext uri="{FF2B5EF4-FFF2-40B4-BE49-F238E27FC236}">
                <a16:creationId xmlns:a16="http://schemas.microsoft.com/office/drawing/2014/main" id="{69DB7A33-700C-4DDF-96EC-3731B4B221C8}"/>
              </a:ext>
            </a:extLst>
          </p:cNvPr>
          <p:cNvSpPr>
            <a:spLocks noGrp="1"/>
          </p:cNvSpPr>
          <p:nvPr>
            <p:ph type="title"/>
          </p:nvPr>
        </p:nvSpPr>
        <p:spPr>
          <a:xfrm>
            <a:off x="179108" y="245096"/>
            <a:ext cx="11915481" cy="1007631"/>
          </a:xfrm>
          <a:ln>
            <a:solidFill>
              <a:schemeClr val="accent1"/>
            </a:solidFill>
          </a:ln>
        </p:spPr>
        <p:txBody>
          <a:bodyPr>
            <a:normAutofit fontScale="90000"/>
          </a:bodyPr>
          <a:lstStyle/>
          <a:p>
            <a:pPr>
              <a:defRPr/>
            </a:pPr>
            <a:r>
              <a:rPr lang="bg-BG" dirty="0"/>
              <a:t>Ще изпадне ли в рецесия на европейската икономика ?</a:t>
            </a:r>
          </a:p>
        </p:txBody>
      </p:sp>
      <p:sp>
        <p:nvSpPr>
          <p:cNvPr id="4" name="TextBox 3">
            <a:extLst>
              <a:ext uri="{FF2B5EF4-FFF2-40B4-BE49-F238E27FC236}">
                <a16:creationId xmlns:a16="http://schemas.microsoft.com/office/drawing/2014/main" id="{7116888D-130B-490D-8D57-5FD8B7098A80}"/>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EC6459A1-1913-412A-BE24-A25087F81CB2}"/>
              </a:ext>
            </a:extLst>
          </p:cNvPr>
          <p:cNvGraphicFramePr>
            <a:graphicFrameLocks noGrp="1"/>
          </p:cNvGraphicFramePr>
          <p:nvPr>
            <p:ph idx="1"/>
            <p:extLst>
              <p:ext uri="{D42A27DB-BD31-4B8C-83A1-F6EECF244321}">
                <p14:modId xmlns:p14="http://schemas.microsoft.com/office/powerpoint/2010/main" val="4098577125"/>
              </p:ext>
            </p:extLst>
          </p:nvPr>
        </p:nvGraphicFramePr>
        <p:xfrm>
          <a:off x="609600" y="1774825"/>
          <a:ext cx="109728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4AD05A17-33E5-442A-806E-3476C0C3535E}"/>
              </a:ext>
            </a:extLst>
          </p:cNvPr>
          <p:cNvSpPr>
            <a:spLocks noGrp="1"/>
          </p:cNvSpPr>
          <p:nvPr>
            <p:ph type="title"/>
          </p:nvPr>
        </p:nvSpPr>
        <p:spPr>
          <a:xfrm>
            <a:off x="150828" y="292230"/>
            <a:ext cx="11849493" cy="960497"/>
          </a:xfrm>
          <a:ln>
            <a:solidFill>
              <a:schemeClr val="accent1"/>
            </a:solidFill>
          </a:ln>
        </p:spPr>
        <p:txBody>
          <a:bodyPr>
            <a:normAutofit fontScale="90000"/>
          </a:bodyPr>
          <a:lstStyle/>
          <a:p>
            <a:pPr>
              <a:defRPr/>
            </a:pPr>
            <a:r>
              <a:rPr lang="bg-BG" dirty="0"/>
              <a:t>Ще изпадне ли в рецесия на европейската икономика ?</a:t>
            </a:r>
          </a:p>
        </p:txBody>
      </p:sp>
      <p:sp>
        <p:nvSpPr>
          <p:cNvPr id="4" name="TextBox 3">
            <a:extLst>
              <a:ext uri="{FF2B5EF4-FFF2-40B4-BE49-F238E27FC236}">
                <a16:creationId xmlns:a16="http://schemas.microsoft.com/office/drawing/2014/main" id="{AA15E272-56F8-483F-AFCD-3EFC072E69AA}"/>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6DE6F345-A4C0-4A92-9201-AACB2262BC0C}"/>
              </a:ext>
            </a:extLst>
          </p:cNvPr>
          <p:cNvGraphicFramePr>
            <a:graphicFrameLocks noGrp="1"/>
          </p:cNvGraphicFramePr>
          <p:nvPr>
            <p:ph idx="1"/>
            <p:extLst>
              <p:ext uri="{D42A27DB-BD31-4B8C-83A1-F6EECF244321}">
                <p14:modId xmlns:p14="http://schemas.microsoft.com/office/powerpoint/2010/main" val="1754331041"/>
              </p:ext>
            </p:extLst>
          </p:nvPr>
        </p:nvGraphicFramePr>
        <p:xfrm>
          <a:off x="609600" y="1774825"/>
          <a:ext cx="109728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2897A99E-EDC2-4111-A438-0C61E46FA3E4}"/>
              </a:ext>
            </a:extLst>
          </p:cNvPr>
          <p:cNvSpPr>
            <a:spLocks noGrp="1"/>
          </p:cNvSpPr>
          <p:nvPr>
            <p:ph type="title"/>
          </p:nvPr>
        </p:nvSpPr>
        <p:spPr>
          <a:xfrm>
            <a:off x="84842" y="329938"/>
            <a:ext cx="11990894" cy="922790"/>
          </a:xfrm>
          <a:ln>
            <a:solidFill>
              <a:schemeClr val="accent1"/>
            </a:solidFill>
          </a:ln>
        </p:spPr>
        <p:txBody>
          <a:bodyPr>
            <a:normAutofit/>
          </a:bodyPr>
          <a:lstStyle/>
          <a:p>
            <a:pPr>
              <a:defRPr/>
            </a:pPr>
            <a:r>
              <a:rPr lang="bg-BG" dirty="0"/>
              <a:t>Основни трансмисионни механизми </a:t>
            </a:r>
          </a:p>
        </p:txBody>
      </p:sp>
      <p:sp>
        <p:nvSpPr>
          <p:cNvPr id="4" name="TextBox 3">
            <a:extLst>
              <a:ext uri="{FF2B5EF4-FFF2-40B4-BE49-F238E27FC236}">
                <a16:creationId xmlns:a16="http://schemas.microsoft.com/office/drawing/2014/main" id="{E299A70E-9389-44F6-B6CF-53A6459B1BDD}"/>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5797567F-33A0-4767-AA50-7F6AB037B68A}"/>
              </a:ext>
            </a:extLst>
          </p:cNvPr>
          <p:cNvGraphicFramePr>
            <a:graphicFrameLocks noGrp="1"/>
          </p:cNvGraphicFramePr>
          <p:nvPr>
            <p:ph idx="1"/>
            <p:extLst>
              <p:ext uri="{D42A27DB-BD31-4B8C-83A1-F6EECF244321}">
                <p14:modId xmlns:p14="http://schemas.microsoft.com/office/powerpoint/2010/main" val="2259548372"/>
              </p:ext>
            </p:extLst>
          </p:nvPr>
        </p:nvGraphicFramePr>
        <p:xfrm>
          <a:off x="609600" y="1774825"/>
          <a:ext cx="109728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EC9F3553-BA1A-44AA-B0A4-9FB702979778}"/>
              </a:ext>
            </a:extLst>
          </p:cNvPr>
          <p:cNvSpPr>
            <a:spLocks noGrp="1"/>
          </p:cNvSpPr>
          <p:nvPr>
            <p:ph type="title"/>
          </p:nvPr>
        </p:nvSpPr>
        <p:spPr>
          <a:xfrm>
            <a:off x="141402" y="329938"/>
            <a:ext cx="11972041" cy="922790"/>
          </a:xfrm>
          <a:ln>
            <a:solidFill>
              <a:schemeClr val="accent1"/>
            </a:solidFill>
          </a:ln>
        </p:spPr>
        <p:txBody>
          <a:bodyPr>
            <a:normAutofit fontScale="90000"/>
          </a:bodyPr>
          <a:lstStyle/>
          <a:p>
            <a:pPr>
              <a:defRPr/>
            </a:pPr>
            <a:r>
              <a:rPr lang="bg-BG" dirty="0">
                <a:solidFill>
                  <a:srgbClr val="FFC000"/>
                </a:solidFill>
              </a:rPr>
              <a:t>Нисък, неустойчив и небалансиран икономически растеж</a:t>
            </a:r>
            <a:endParaRPr lang="bg-BG" dirty="0"/>
          </a:p>
        </p:txBody>
      </p:sp>
      <p:sp>
        <p:nvSpPr>
          <p:cNvPr id="4" name="TextBox 3">
            <a:extLst>
              <a:ext uri="{FF2B5EF4-FFF2-40B4-BE49-F238E27FC236}">
                <a16:creationId xmlns:a16="http://schemas.microsoft.com/office/drawing/2014/main" id="{A835CC32-4646-476F-ADF9-8E30A1600EB0}"/>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384952C0-63E8-442C-AC08-604185FD78F3}"/>
              </a:ext>
            </a:extLst>
          </p:cNvPr>
          <p:cNvGraphicFramePr>
            <a:graphicFrameLocks noGrp="1"/>
          </p:cNvGraphicFramePr>
          <p:nvPr>
            <p:ph idx="1"/>
            <p:extLst>
              <p:ext uri="{D42A27DB-BD31-4B8C-83A1-F6EECF244321}">
                <p14:modId xmlns:p14="http://schemas.microsoft.com/office/powerpoint/2010/main" val="1139314219"/>
              </p:ext>
            </p:extLst>
          </p:nvPr>
        </p:nvGraphicFramePr>
        <p:xfrm>
          <a:off x="609599" y="1454314"/>
          <a:ext cx="11381295" cy="4955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A06CEFDA-8D11-489B-9E87-FF465062F639}"/>
              </a:ext>
            </a:extLst>
          </p:cNvPr>
          <p:cNvSpPr>
            <a:spLocks noGrp="1"/>
          </p:cNvSpPr>
          <p:nvPr>
            <p:ph type="title"/>
          </p:nvPr>
        </p:nvSpPr>
        <p:spPr>
          <a:xfrm>
            <a:off x="245097" y="235670"/>
            <a:ext cx="11745798" cy="1017058"/>
          </a:xfrm>
          <a:ln>
            <a:solidFill>
              <a:schemeClr val="accent1"/>
            </a:solidFill>
          </a:ln>
        </p:spPr>
        <p:txBody>
          <a:bodyPr>
            <a:normAutofit/>
          </a:bodyPr>
          <a:lstStyle/>
          <a:p>
            <a:pPr>
              <a:defRPr/>
            </a:pPr>
            <a:r>
              <a:rPr lang="bg-BG" i="1" dirty="0"/>
              <a:t>Небалансираност на икономиката</a:t>
            </a:r>
            <a:endParaRPr lang="bg-BG" dirty="0"/>
          </a:p>
        </p:txBody>
      </p:sp>
      <p:sp>
        <p:nvSpPr>
          <p:cNvPr id="4" name="TextBox 3">
            <a:extLst>
              <a:ext uri="{FF2B5EF4-FFF2-40B4-BE49-F238E27FC236}">
                <a16:creationId xmlns:a16="http://schemas.microsoft.com/office/drawing/2014/main" id="{91D40460-0360-4625-BDDF-EEB96D8A8064}"/>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1">
            <a:extLst>
              <a:ext uri="{FF2B5EF4-FFF2-40B4-BE49-F238E27FC236}">
                <a16:creationId xmlns:a16="http://schemas.microsoft.com/office/drawing/2014/main" id="{4711D032-3B54-4619-B95F-C99361F1390A}"/>
              </a:ext>
            </a:extLst>
          </p:cNvPr>
          <p:cNvSpPr>
            <a:spLocks noGrp="1"/>
          </p:cNvSpPr>
          <p:nvPr>
            <p:ph idx="1"/>
          </p:nvPr>
        </p:nvSpPr>
        <p:spPr/>
        <p:txBody>
          <a:bodyPr/>
          <a:lstStyle/>
          <a:p>
            <a:r>
              <a:rPr lang="bg-BG" altLang="en-US" sz="2400">
                <a:solidFill>
                  <a:schemeClr val="bg1"/>
                </a:solidFill>
              </a:rPr>
              <a:t>Придобити ДМА от около 29,4 млрд. лв. през 2008 г. на 18 млрд. лв. през 2018 г.</a:t>
            </a:r>
          </a:p>
          <a:p>
            <a:r>
              <a:rPr lang="bg-BG" altLang="en-US" sz="2400">
                <a:solidFill>
                  <a:schemeClr val="bg1"/>
                </a:solidFill>
              </a:rPr>
              <a:t>В индустрията- с 36% по-ниски  спрямо 2008 г., но като относителен дял се запазва на около 31%.</a:t>
            </a:r>
          </a:p>
          <a:p>
            <a:r>
              <a:rPr lang="bg-BG" altLang="en-US" sz="2400">
                <a:solidFill>
                  <a:schemeClr val="bg1"/>
                </a:solidFill>
              </a:rPr>
              <a:t>Увеличаване в аграрния сектор- 6,2% през 2018 г. при 3,2% през 2008 г., </a:t>
            </a:r>
          </a:p>
          <a:p>
            <a:r>
              <a:rPr lang="bg-BG" altLang="en-US" sz="2400">
                <a:solidFill>
                  <a:schemeClr val="bg1"/>
                </a:solidFill>
              </a:rPr>
              <a:t>Увеличение и в сектора на държавното управление, образованието и здравеопазването - 11,5% при 6,1% през 2008 г. </a:t>
            </a:r>
          </a:p>
          <a:p>
            <a:r>
              <a:rPr lang="bg-BG" altLang="en-US" sz="2400" i="1">
                <a:solidFill>
                  <a:schemeClr val="bg1"/>
                </a:solidFill>
              </a:rPr>
              <a:t>Слаб растеж на информационните технологии и комуникации и професионални дейности и изследвания</a:t>
            </a:r>
            <a:endParaRPr lang="bg-BG" altLang="en-US" sz="2400">
              <a:solidFill>
                <a:schemeClr val="bg1"/>
              </a:solidFill>
            </a:endParaRPr>
          </a:p>
        </p:txBody>
      </p:sp>
      <p:sp>
        <p:nvSpPr>
          <p:cNvPr id="3" name="Title 2">
            <a:extLst>
              <a:ext uri="{FF2B5EF4-FFF2-40B4-BE49-F238E27FC236}">
                <a16:creationId xmlns:a16="http://schemas.microsoft.com/office/drawing/2014/main" id="{EA918DAF-A7CD-4640-A865-0F802C2B65D3}"/>
              </a:ext>
            </a:extLst>
          </p:cNvPr>
          <p:cNvSpPr>
            <a:spLocks noGrp="1"/>
          </p:cNvSpPr>
          <p:nvPr>
            <p:ph type="title"/>
          </p:nvPr>
        </p:nvSpPr>
        <p:spPr/>
        <p:txBody>
          <a:bodyPr>
            <a:noAutofit/>
          </a:bodyPr>
          <a:lstStyle/>
          <a:p>
            <a:pPr algn="r">
              <a:defRPr/>
            </a:pPr>
            <a:r>
              <a:rPr lang="bg-BG" sz="2800" b="0" dirty="0"/>
              <a:t>Анемични вътрешни и външни инвестиции</a:t>
            </a:r>
          </a:p>
        </p:txBody>
      </p:sp>
      <p:sp>
        <p:nvSpPr>
          <p:cNvPr id="4" name="TextBox 3">
            <a:extLst>
              <a:ext uri="{FF2B5EF4-FFF2-40B4-BE49-F238E27FC236}">
                <a16:creationId xmlns:a16="http://schemas.microsoft.com/office/drawing/2014/main" id="{337C0784-630D-4363-AB36-BE7621D4C433}"/>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9261A-ABE6-4043-A2FF-9F3D28D45A14}"/>
              </a:ext>
            </a:extLst>
          </p:cNvPr>
          <p:cNvSpPr>
            <a:spLocks noGrp="1"/>
          </p:cNvSpPr>
          <p:nvPr>
            <p:ph type="title"/>
          </p:nvPr>
        </p:nvSpPr>
        <p:spPr>
          <a:xfrm>
            <a:off x="160256" y="339364"/>
            <a:ext cx="11783505" cy="913363"/>
          </a:xfrm>
          <a:ln>
            <a:solidFill>
              <a:schemeClr val="accent1"/>
            </a:solidFill>
          </a:ln>
        </p:spPr>
        <p:txBody>
          <a:bodyPr>
            <a:normAutofit/>
          </a:bodyPr>
          <a:lstStyle/>
          <a:p>
            <a:pPr>
              <a:defRPr/>
            </a:pPr>
            <a:r>
              <a:rPr lang="bg-BG" dirty="0"/>
              <a:t>Публични/частни инвестиции</a:t>
            </a:r>
          </a:p>
        </p:txBody>
      </p:sp>
      <p:graphicFrame>
        <p:nvGraphicFramePr>
          <p:cNvPr id="4" name="Диаграма 4">
            <a:extLst>
              <a:ext uri="{FF2B5EF4-FFF2-40B4-BE49-F238E27FC236}">
                <a16:creationId xmlns:a16="http://schemas.microsoft.com/office/drawing/2014/main" id="{A2613D4B-20C5-4422-A10D-673F591C485B}"/>
              </a:ext>
            </a:extLst>
          </p:cNvPr>
          <p:cNvGraphicFramePr>
            <a:graphicFrameLocks noGrp="1"/>
          </p:cNvGraphicFramePr>
          <p:nvPr>
            <p:ph idx="1"/>
            <p:extLst>
              <p:ext uri="{D42A27DB-BD31-4B8C-83A1-F6EECF244321}">
                <p14:modId xmlns:p14="http://schemas.microsoft.com/office/powerpoint/2010/main" val="814121620"/>
              </p:ext>
            </p:extLst>
          </p:nvPr>
        </p:nvGraphicFramePr>
        <p:xfrm>
          <a:off x="395927" y="1583703"/>
          <a:ext cx="11338836" cy="472283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E51A8B0B-ADF3-46D2-8679-2F1F2D270394}"/>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a:extLst>
              <a:ext uri="{FF2B5EF4-FFF2-40B4-BE49-F238E27FC236}">
                <a16:creationId xmlns:a16="http://schemas.microsoft.com/office/drawing/2014/main" id="{100AE1DC-C37E-40A5-8417-3A3E72A9980E}"/>
              </a:ext>
            </a:extLst>
          </p:cNvPr>
          <p:cNvSpPr>
            <a:spLocks noGrp="1"/>
          </p:cNvSpPr>
          <p:nvPr>
            <p:ph idx="1"/>
          </p:nvPr>
        </p:nvSpPr>
        <p:spPr>
          <a:xfrm>
            <a:off x="609600" y="1649691"/>
            <a:ext cx="10972800" cy="4751109"/>
          </a:xfrm>
        </p:spPr>
        <p:txBody>
          <a:bodyPr/>
          <a:lstStyle/>
          <a:p>
            <a:pPr>
              <a:buClrTx/>
              <a:buFont typeface="Wingdings" panose="05000000000000000000" pitchFamily="2" charset="2"/>
              <a:buChar char="v"/>
            </a:pPr>
            <a:r>
              <a:rPr lang="bg-BG" altLang="en-US" sz="2400" i="1" dirty="0">
                <a:solidFill>
                  <a:schemeClr val="bg1"/>
                </a:solidFill>
              </a:rPr>
              <a:t>Слаб приток на ПЧИ</a:t>
            </a:r>
          </a:p>
          <a:p>
            <a:pPr>
              <a:buClrTx/>
              <a:buFont typeface="Wingdings" panose="05000000000000000000" pitchFamily="2" charset="2"/>
              <a:buChar char="v"/>
            </a:pPr>
            <a:r>
              <a:rPr lang="bg-BG" altLang="en-US" sz="2400" i="1" dirty="0">
                <a:solidFill>
                  <a:schemeClr val="bg1"/>
                </a:solidFill>
              </a:rPr>
              <a:t>Силна волатилност, допринасяща за нестабилността на икономиката  </a:t>
            </a:r>
          </a:p>
          <a:p>
            <a:pPr>
              <a:buClrTx/>
              <a:buFont typeface="Wingdings" panose="05000000000000000000" pitchFamily="2" charset="2"/>
              <a:buChar char="v"/>
            </a:pPr>
            <a:r>
              <a:rPr lang="bg-BG" altLang="en-US" sz="2400" i="1" dirty="0">
                <a:solidFill>
                  <a:schemeClr val="bg1"/>
                </a:solidFill>
              </a:rPr>
              <a:t>ПЧИ се насочват към сектори, които не се отличават с висока добавена стойност</a:t>
            </a:r>
          </a:p>
          <a:p>
            <a:pPr>
              <a:buClrTx/>
              <a:buFont typeface="Wingdings" panose="05000000000000000000" pitchFamily="2" charset="2"/>
              <a:buChar char="v"/>
            </a:pPr>
            <a:r>
              <a:rPr lang="bg-BG" altLang="en-US" sz="2400" i="1" dirty="0">
                <a:solidFill>
                  <a:schemeClr val="bg1"/>
                </a:solidFill>
              </a:rPr>
              <a:t>Най-значителен спад на ПЧИ в преработващата индустрия и запазване на интереса в добивната.</a:t>
            </a:r>
          </a:p>
          <a:p>
            <a:pPr>
              <a:buClrTx/>
              <a:buFont typeface="Wingdings" panose="05000000000000000000" pitchFamily="2" charset="2"/>
              <a:buChar char="v"/>
            </a:pPr>
            <a:r>
              <a:rPr lang="bg-BG" altLang="en-US" sz="2400" dirty="0">
                <a:solidFill>
                  <a:schemeClr val="bg1"/>
                </a:solidFill>
              </a:rPr>
              <a:t>ПЧИ в най-перспективните по отношение на създаването на висока добавена стойност сектори като създаване и разпространение на информация и творчески продукти и далекосъобщения се движи между 1 и 2% от общите ПЧИ след 2014 г</a:t>
            </a:r>
            <a:endParaRPr lang="bg-BG" altLang="en-US" sz="2400" i="1" dirty="0">
              <a:solidFill>
                <a:schemeClr val="bg1"/>
              </a:solidFill>
            </a:endParaRPr>
          </a:p>
          <a:p>
            <a:pPr>
              <a:buClrTx/>
              <a:buFont typeface="Wingdings" panose="05000000000000000000" pitchFamily="2" charset="2"/>
              <a:buChar char="v"/>
            </a:pPr>
            <a:endParaRPr lang="bg-BG" altLang="en-US" i="1" dirty="0">
              <a:solidFill>
                <a:schemeClr val="bg1"/>
              </a:solidFill>
            </a:endParaRPr>
          </a:p>
          <a:p>
            <a:pPr>
              <a:buClrTx/>
              <a:buFont typeface="Wingdings" panose="05000000000000000000" pitchFamily="2" charset="2"/>
              <a:buChar char="v"/>
            </a:pPr>
            <a:endParaRPr lang="bg-BG" altLang="en-US" dirty="0">
              <a:solidFill>
                <a:schemeClr val="bg1"/>
              </a:solidFill>
            </a:endParaRPr>
          </a:p>
        </p:txBody>
      </p:sp>
      <p:sp>
        <p:nvSpPr>
          <p:cNvPr id="3" name="Title 2">
            <a:extLst>
              <a:ext uri="{FF2B5EF4-FFF2-40B4-BE49-F238E27FC236}">
                <a16:creationId xmlns:a16="http://schemas.microsoft.com/office/drawing/2014/main" id="{EC1BBCE8-5C08-47CE-B65D-906E3943D90E}"/>
              </a:ext>
            </a:extLst>
          </p:cNvPr>
          <p:cNvSpPr>
            <a:spLocks noGrp="1"/>
          </p:cNvSpPr>
          <p:nvPr>
            <p:ph type="title"/>
          </p:nvPr>
        </p:nvSpPr>
        <p:spPr>
          <a:xfrm>
            <a:off x="160256" y="263950"/>
            <a:ext cx="11906053" cy="988777"/>
          </a:xfrm>
          <a:ln>
            <a:solidFill>
              <a:schemeClr val="accent1"/>
            </a:solidFill>
          </a:ln>
        </p:spPr>
        <p:txBody>
          <a:bodyPr>
            <a:normAutofit/>
          </a:bodyPr>
          <a:lstStyle/>
          <a:p>
            <a:pPr>
              <a:defRPr/>
            </a:pPr>
            <a:r>
              <a:rPr lang="bg-BG" i="1" dirty="0"/>
              <a:t>Неблагоприятни тенденции в ПЧИ </a:t>
            </a:r>
            <a:endParaRPr lang="bg-BG" dirty="0"/>
          </a:p>
        </p:txBody>
      </p:sp>
      <p:sp>
        <p:nvSpPr>
          <p:cNvPr id="4" name="TextBox 3">
            <a:extLst>
              <a:ext uri="{FF2B5EF4-FFF2-40B4-BE49-F238E27FC236}">
                <a16:creationId xmlns:a16="http://schemas.microsoft.com/office/drawing/2014/main" id="{AF226F4D-3577-4243-B83A-0365C0E75BA0}"/>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D63136-85D6-4834-A0F5-B6B170F396F0}"/>
              </a:ext>
            </a:extLst>
          </p:cNvPr>
          <p:cNvSpPr>
            <a:spLocks noGrp="1"/>
          </p:cNvSpPr>
          <p:nvPr>
            <p:ph type="title"/>
          </p:nvPr>
        </p:nvSpPr>
        <p:spPr>
          <a:xfrm>
            <a:off x="75414" y="263950"/>
            <a:ext cx="12116586" cy="988777"/>
          </a:xfrm>
          <a:ln>
            <a:solidFill>
              <a:schemeClr val="accent1"/>
            </a:solidFill>
          </a:ln>
        </p:spPr>
        <p:txBody>
          <a:bodyPr>
            <a:noAutofit/>
          </a:bodyPr>
          <a:lstStyle/>
          <a:p>
            <a:pPr>
              <a:defRPr/>
            </a:pPr>
            <a:r>
              <a:rPr lang="bg-BG" sz="2700" i="1" dirty="0"/>
              <a:t>Забавяне на темповете на растеж на брутния опериращ излишък</a:t>
            </a:r>
            <a:r>
              <a:rPr lang="bg-BG" sz="2700" dirty="0"/>
              <a:t> </a:t>
            </a:r>
            <a:br>
              <a:rPr lang="bg-BG" sz="2700" dirty="0"/>
            </a:br>
            <a:r>
              <a:rPr lang="bg-BG" sz="2700" dirty="0"/>
              <a:t>(измерител на фирмената печалба)</a:t>
            </a:r>
          </a:p>
        </p:txBody>
      </p:sp>
      <p:graphicFrame>
        <p:nvGraphicFramePr>
          <p:cNvPr id="4" name="Диаграма 5">
            <a:extLst>
              <a:ext uri="{FF2B5EF4-FFF2-40B4-BE49-F238E27FC236}">
                <a16:creationId xmlns:a16="http://schemas.microsoft.com/office/drawing/2014/main" id="{DBECEF5E-6A50-4931-8A72-EEE456F6C079}"/>
              </a:ext>
            </a:extLst>
          </p:cNvPr>
          <p:cNvGraphicFramePr>
            <a:graphicFrameLocks noGrp="1"/>
          </p:cNvGraphicFramePr>
          <p:nvPr>
            <p:ph idx="1"/>
            <p:extLst>
              <p:ext uri="{D42A27DB-BD31-4B8C-83A1-F6EECF244321}">
                <p14:modId xmlns:p14="http://schemas.microsoft.com/office/powerpoint/2010/main" val="2308664489"/>
              </p:ext>
            </p:extLst>
          </p:nvPr>
        </p:nvGraphicFramePr>
        <p:xfrm>
          <a:off x="414779" y="1630838"/>
          <a:ext cx="11425287" cy="486423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DCA3C3F-CCF7-49B1-8560-AC6E6EEE296B}"/>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F63462ED-D080-4433-A1F2-4FC7F2A4A230}"/>
              </a:ext>
            </a:extLst>
          </p:cNvPr>
          <p:cNvGraphicFramePr>
            <a:graphicFrameLocks noGrp="1"/>
          </p:cNvGraphicFramePr>
          <p:nvPr>
            <p:ph idx="1"/>
            <p:extLst>
              <p:ext uri="{D42A27DB-BD31-4B8C-83A1-F6EECF244321}">
                <p14:modId xmlns:p14="http://schemas.microsoft.com/office/powerpoint/2010/main" val="1322740891"/>
              </p:ext>
            </p:extLst>
          </p:nvPr>
        </p:nvGraphicFramePr>
        <p:xfrm>
          <a:off x="609600" y="1774825"/>
          <a:ext cx="109728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D4B98753-4F0B-48B7-A84F-EBE67863B50A}"/>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
        <p:nvSpPr>
          <p:cNvPr id="5" name="Title 2">
            <a:extLst>
              <a:ext uri="{FF2B5EF4-FFF2-40B4-BE49-F238E27FC236}">
                <a16:creationId xmlns:a16="http://schemas.microsoft.com/office/drawing/2014/main" id="{4E873535-A5EC-4D92-AB19-BF7B93A8FA84}"/>
              </a:ext>
            </a:extLst>
          </p:cNvPr>
          <p:cNvSpPr>
            <a:spLocks noGrp="1"/>
          </p:cNvSpPr>
          <p:nvPr>
            <p:ph type="title"/>
          </p:nvPr>
        </p:nvSpPr>
        <p:spPr>
          <a:xfrm>
            <a:off x="150829" y="102180"/>
            <a:ext cx="11924907" cy="1252538"/>
          </a:xfrm>
          <a:ln>
            <a:solidFill>
              <a:schemeClr val="accent1"/>
            </a:solidFill>
          </a:ln>
        </p:spPr>
        <p:txBody>
          <a:bodyPr>
            <a:noAutofit/>
          </a:bodyPr>
          <a:lstStyle/>
          <a:p>
            <a:pPr>
              <a:defRPr/>
            </a:pPr>
            <a:r>
              <a:rPr lang="bg-BG" sz="2700" i="1" dirty="0"/>
              <a:t>Забавяне на темповете на растеж на брутния опериращ излишък</a:t>
            </a:r>
            <a:r>
              <a:rPr lang="bg-BG" sz="2700" dirty="0"/>
              <a:t> </a:t>
            </a:r>
            <a:br>
              <a:rPr lang="bg-BG" sz="2700" dirty="0"/>
            </a:br>
            <a:r>
              <a:rPr lang="bg-BG" sz="2700" dirty="0"/>
              <a:t>(измерител на фирмената печалба)</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670" y="311565"/>
            <a:ext cx="11652308" cy="914321"/>
          </a:xfrm>
          <a:ln>
            <a:solidFill>
              <a:schemeClr val="accent1"/>
            </a:solidFill>
          </a:ln>
        </p:spPr>
        <p:txBody>
          <a:bodyPr>
            <a:normAutofit/>
          </a:bodyPr>
          <a:lstStyle/>
          <a:p>
            <a:pPr algn="ctr" eaLnBrk="1" fontAlgn="auto" hangingPunct="1">
              <a:spcAft>
                <a:spcPts val="0"/>
              </a:spcAft>
              <a:defRPr/>
            </a:pPr>
            <a:r>
              <a:rPr lang="bg-BG" sz="3200" dirty="0"/>
              <a:t>Тенденции в световната икономическа политика</a:t>
            </a:r>
            <a:endParaRPr lang="bg-BG" sz="3600" dirty="0">
              <a:solidFill>
                <a:schemeClr val="accent1">
                  <a:satMod val="150000"/>
                </a:schemeClr>
              </a:solidFill>
              <a:latin typeface="+mj-lt"/>
            </a:endParaRPr>
          </a:p>
        </p:txBody>
      </p:sp>
      <p:sp>
        <p:nvSpPr>
          <p:cNvPr id="9" name="TextBox 8"/>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kern="0" dirty="0">
                <a:solidFill>
                  <a:schemeClr val="accent1">
                    <a:lumMod val="60000"/>
                    <a:lumOff val="40000"/>
                  </a:schemeClr>
                </a:solidFill>
                <a:latin typeface="Arial" charset="0"/>
              </a:rPr>
              <a:t>07.05.2019 г. 						             		           </a:t>
            </a:r>
            <a:r>
              <a:rPr lang="bg-BG" sz="1000" i="1" kern="0" dirty="0">
                <a:solidFill>
                  <a:schemeClr val="accent1">
                    <a:lumMod val="60000"/>
                    <a:lumOff val="40000"/>
                  </a:schemeClr>
                </a:solidFill>
                <a:latin typeface="Arial" charset="0"/>
              </a:rPr>
              <a:t>Икономическо развитие и политики в България: оценки и очаквания</a:t>
            </a:r>
          </a:p>
        </p:txBody>
      </p:sp>
      <p:sp>
        <p:nvSpPr>
          <p:cNvPr id="10" name="Rectangle 9"/>
          <p:cNvSpPr/>
          <p:nvPr/>
        </p:nvSpPr>
        <p:spPr>
          <a:xfrm>
            <a:off x="288022" y="1673363"/>
            <a:ext cx="5855368" cy="4308872"/>
          </a:xfrm>
          <a:prstGeom prst="rect">
            <a:avLst/>
          </a:prstGeom>
        </p:spPr>
        <p:txBody>
          <a:bodyPr wrap="square" anchor="ctr">
            <a:spAutoFit/>
          </a:bodyPr>
          <a:lstStyle/>
          <a:p>
            <a:pPr marL="285750" indent="-285750" algn="just">
              <a:spcAft>
                <a:spcPts val="600"/>
              </a:spcAft>
              <a:buFont typeface="Wingdings" panose="05000000000000000000" pitchFamily="2" charset="2"/>
              <a:buChar char="§"/>
            </a:pPr>
            <a:r>
              <a:rPr lang="bg-BG"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Задлъжнялостта в глобален мащаб се увеличи значително през последното десетилетие. През 2018 г. комбинираният дълг (корпоративен, суверенен, и на домакинствата) надхвърли 178 трил. щ. д. (230 % от глобалния БВП), представляващо нарастване от близо 50 % спрямо предкризисните нива от 2008 г. Особено бързо нараства суверенният дълг (с близо 80%!), който вече превишава 60 трил. щ. д. Без никакво съмнение толкова високи нива на задлъжнялост предизвикват тревога. Донякъде е успокояващо, че нарастването на глобалната задлъжнялост е съсредоточена преобладаващо в суверенен дълг, а не в домакинствата, както беше по време на последната глобална финансова криза. Друг успокояващ фактор е, че нарастването на корпоративния дълг (особено в Китай) е за сметка на нарастване на задълженията към вътрешни кредитори и един евентуален фалит би имал по-слабо влияние върху състоянието на глобалните финанси. </a:t>
            </a:r>
          </a:p>
          <a:p>
            <a:pPr marL="285750" indent="-285750" algn="just">
              <a:spcAft>
                <a:spcPts val="600"/>
              </a:spcAft>
              <a:buFont typeface="Wingdings" panose="05000000000000000000" pitchFamily="2" charset="2"/>
              <a:buChar char="§"/>
            </a:pPr>
            <a:r>
              <a:rPr lang="bg-BG"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Утежняващ фактор е, че поради дългия период на изключително ниски лихвени проценти, инвеститорите все по-често проявяват интерес към ценни книжа от по-нисък клас, както и към продукти с нетрадиционна структура на фиксиран доход, водещо до много по-бързо нарастване на дълга с рейтинг ВВВ и по-нисък (170% за последното десетилетие). По правило пазарите на тези ценни книжа са с по-ниска ликвидност, с висока волатилност и са изключително податливи на т.н. финансова зараза</a:t>
            </a:r>
          </a:p>
          <a:p>
            <a:pPr marL="285750" indent="-285750" algn="just">
              <a:spcAft>
                <a:spcPts val="600"/>
              </a:spcAft>
              <a:buFont typeface="Wingdings" panose="05000000000000000000" pitchFamily="2" charset="2"/>
              <a:buChar char="§"/>
            </a:pPr>
            <a:endParaRPr lang="bg-BG" sz="12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5" name="Chart 4">
            <a:extLst>
              <a:ext uri="{FF2B5EF4-FFF2-40B4-BE49-F238E27FC236}">
                <a16:creationId xmlns:a16="http://schemas.microsoft.com/office/drawing/2014/main" id="{4F18606D-8B26-4A71-B915-1324C004C0F1}"/>
              </a:ext>
            </a:extLst>
          </p:cNvPr>
          <p:cNvGraphicFramePr>
            <a:graphicFrameLocks/>
          </p:cNvGraphicFramePr>
          <p:nvPr>
            <p:extLst>
              <p:ext uri="{D42A27DB-BD31-4B8C-83A1-F6EECF244321}">
                <p14:modId xmlns:p14="http://schemas.microsoft.com/office/powerpoint/2010/main" val="3811488399"/>
              </p:ext>
            </p:extLst>
          </p:nvPr>
        </p:nvGraphicFramePr>
        <p:xfrm>
          <a:off x="8251034" y="1549481"/>
          <a:ext cx="3771898" cy="24605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FF9DC6D4-0E18-472F-AFD5-15BDBAF2C910}"/>
              </a:ext>
            </a:extLst>
          </p:cNvPr>
          <p:cNvGraphicFramePr>
            <a:graphicFrameLocks/>
          </p:cNvGraphicFramePr>
          <p:nvPr>
            <p:extLst>
              <p:ext uri="{D42A27DB-BD31-4B8C-83A1-F6EECF244321}">
                <p14:modId xmlns:p14="http://schemas.microsoft.com/office/powerpoint/2010/main" val="1493348394"/>
              </p:ext>
            </p:extLst>
          </p:nvPr>
        </p:nvGraphicFramePr>
        <p:xfrm>
          <a:off x="8294004" y="4080709"/>
          <a:ext cx="3771899" cy="2317670"/>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158848481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1">
            <a:extLst>
              <a:ext uri="{FF2B5EF4-FFF2-40B4-BE49-F238E27FC236}">
                <a16:creationId xmlns:a16="http://schemas.microsoft.com/office/drawing/2014/main" id="{33C4E4AF-01FE-4C31-A2F0-482A439D7BE1}"/>
              </a:ext>
            </a:extLst>
          </p:cNvPr>
          <p:cNvSpPr>
            <a:spLocks noGrp="1"/>
          </p:cNvSpPr>
          <p:nvPr>
            <p:ph idx="1"/>
          </p:nvPr>
        </p:nvSpPr>
        <p:spPr/>
        <p:txBody>
          <a:bodyPr/>
          <a:lstStyle/>
          <a:p>
            <a:pPr>
              <a:buClrTx/>
              <a:buFont typeface="Wingdings" panose="05000000000000000000" pitchFamily="2" charset="2"/>
              <a:buChar char="Ø"/>
            </a:pPr>
            <a:r>
              <a:rPr lang="bg-BG" altLang="en-US" sz="2400" dirty="0">
                <a:solidFill>
                  <a:schemeClr val="bg1"/>
                </a:solidFill>
              </a:rPr>
              <a:t>След първото тримесечие на 2018 г. кредитирането се забавя, а през трето и четвърто тримесечие на годината дори е отрицателен. </a:t>
            </a:r>
          </a:p>
          <a:p>
            <a:pPr>
              <a:buClrTx/>
              <a:buFont typeface="Wingdings" panose="05000000000000000000" pitchFamily="2" charset="2"/>
              <a:buChar char="Ø"/>
            </a:pPr>
            <a:r>
              <a:rPr lang="bg-BG" altLang="en-US" sz="2400" dirty="0">
                <a:solidFill>
                  <a:schemeClr val="bg1"/>
                </a:solidFill>
              </a:rPr>
              <a:t>Слабо търсене дори при исторически най-ниски цени на финансовия ресурс. </a:t>
            </a:r>
          </a:p>
          <a:p>
            <a:pPr>
              <a:buClrTx/>
              <a:buFont typeface="Wingdings" panose="05000000000000000000" pitchFamily="2" charset="2"/>
              <a:buChar char="Ø"/>
            </a:pPr>
            <a:r>
              <a:rPr lang="bg-BG" altLang="en-US" sz="2400" dirty="0">
                <a:solidFill>
                  <a:schemeClr val="bg1"/>
                </a:solidFill>
              </a:rPr>
              <a:t>Най-много кредити в сектора на търговията, транспорта и туризма. </a:t>
            </a:r>
          </a:p>
          <a:p>
            <a:pPr>
              <a:buClrTx/>
              <a:buFont typeface="Wingdings" panose="05000000000000000000" pitchFamily="2" charset="2"/>
              <a:buChar char="Ø"/>
            </a:pPr>
            <a:r>
              <a:rPr lang="bg-BG" altLang="en-US" sz="2400" dirty="0">
                <a:solidFill>
                  <a:schemeClr val="bg1"/>
                </a:solidFill>
              </a:rPr>
              <a:t>Кредитите за индустрията слабо нарастват до 9,5 млрд. лв. към края на 2018</a:t>
            </a:r>
          </a:p>
          <a:p>
            <a:pPr>
              <a:buClrTx/>
              <a:buFont typeface="Wingdings" panose="05000000000000000000" pitchFamily="2" charset="2"/>
              <a:buChar char="Ø"/>
            </a:pPr>
            <a:r>
              <a:rPr lang="bg-BG" altLang="en-US" sz="2400" dirty="0">
                <a:solidFill>
                  <a:schemeClr val="bg1"/>
                </a:solidFill>
              </a:rPr>
              <a:t>Нарастване на кредитите в </a:t>
            </a:r>
            <a:r>
              <a:rPr lang="bg-BG" altLang="en-US" sz="2400" dirty="0" err="1">
                <a:solidFill>
                  <a:schemeClr val="bg1"/>
                </a:solidFill>
              </a:rPr>
              <a:t>нереформирани</a:t>
            </a:r>
            <a:r>
              <a:rPr lang="bg-BG" altLang="en-US" sz="2400" dirty="0">
                <a:solidFill>
                  <a:schemeClr val="bg1"/>
                </a:solidFill>
              </a:rPr>
              <a:t> сектори като </a:t>
            </a:r>
            <a:r>
              <a:rPr lang="bg-BG" altLang="en-US" sz="2400" dirty="0" err="1">
                <a:solidFill>
                  <a:schemeClr val="bg1"/>
                </a:solidFill>
              </a:rPr>
              <a:t>енегретиката</a:t>
            </a:r>
            <a:r>
              <a:rPr lang="bg-BG" altLang="en-US" sz="2400" dirty="0">
                <a:solidFill>
                  <a:schemeClr val="bg1"/>
                </a:solidFill>
              </a:rPr>
              <a:t> </a:t>
            </a:r>
          </a:p>
        </p:txBody>
      </p:sp>
      <p:sp>
        <p:nvSpPr>
          <p:cNvPr id="3" name="Title 2">
            <a:extLst>
              <a:ext uri="{FF2B5EF4-FFF2-40B4-BE49-F238E27FC236}">
                <a16:creationId xmlns:a16="http://schemas.microsoft.com/office/drawing/2014/main" id="{F6788AF6-506E-4BF7-A73F-E247CBA8EFF2}"/>
              </a:ext>
            </a:extLst>
          </p:cNvPr>
          <p:cNvSpPr>
            <a:spLocks noGrp="1"/>
          </p:cNvSpPr>
          <p:nvPr>
            <p:ph type="title"/>
          </p:nvPr>
        </p:nvSpPr>
        <p:spPr>
          <a:xfrm>
            <a:off x="169682" y="216816"/>
            <a:ext cx="11868347" cy="1035912"/>
          </a:xfrm>
          <a:ln>
            <a:solidFill>
              <a:schemeClr val="accent1"/>
            </a:solidFill>
          </a:ln>
        </p:spPr>
        <p:txBody>
          <a:bodyPr>
            <a:normAutofit/>
          </a:bodyPr>
          <a:lstStyle/>
          <a:p>
            <a:pPr>
              <a:defRPr/>
            </a:pPr>
            <a:r>
              <a:rPr lang="bg-BG" i="1" dirty="0"/>
              <a:t>Слаб кредитен растеж за нефинансовия сектор</a:t>
            </a:r>
            <a:endParaRPr lang="bg-BG" dirty="0"/>
          </a:p>
        </p:txBody>
      </p:sp>
      <p:sp>
        <p:nvSpPr>
          <p:cNvPr id="4" name="TextBox 3">
            <a:extLst>
              <a:ext uri="{FF2B5EF4-FFF2-40B4-BE49-F238E27FC236}">
                <a16:creationId xmlns:a16="http://schemas.microsoft.com/office/drawing/2014/main" id="{77052E03-E3E7-4762-82D3-C84F64EE7D09}"/>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DD8E061C-E81F-449E-B86F-099E69D3C992}"/>
              </a:ext>
            </a:extLst>
          </p:cNvPr>
          <p:cNvGraphicFramePr>
            <a:graphicFrameLocks noGrp="1"/>
          </p:cNvGraphicFramePr>
          <p:nvPr>
            <p:ph idx="1"/>
            <p:extLst>
              <p:ext uri="{D42A27DB-BD31-4B8C-83A1-F6EECF244321}">
                <p14:modId xmlns:p14="http://schemas.microsoft.com/office/powerpoint/2010/main" val="4267438003"/>
              </p:ext>
            </p:extLst>
          </p:nvPr>
        </p:nvGraphicFramePr>
        <p:xfrm>
          <a:off x="609600" y="1774825"/>
          <a:ext cx="109728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75A7AE5F-B6A9-4B72-9BF0-58007818026D}"/>
              </a:ext>
            </a:extLst>
          </p:cNvPr>
          <p:cNvSpPr>
            <a:spLocks noGrp="1"/>
          </p:cNvSpPr>
          <p:nvPr>
            <p:ph type="title"/>
          </p:nvPr>
        </p:nvSpPr>
        <p:spPr>
          <a:xfrm>
            <a:off x="84841" y="235670"/>
            <a:ext cx="11981468" cy="1017058"/>
          </a:xfrm>
          <a:ln>
            <a:solidFill>
              <a:schemeClr val="accent1"/>
            </a:solidFill>
          </a:ln>
        </p:spPr>
        <p:txBody>
          <a:bodyPr>
            <a:normAutofit fontScale="90000"/>
          </a:bodyPr>
          <a:lstStyle/>
          <a:p>
            <a:pPr algn="r">
              <a:defRPr/>
            </a:pPr>
            <a:r>
              <a:rPr lang="bg-BG" b="0" dirty="0"/>
              <a:t>Нарастване на задлъжнялостта на нереформирани сектори</a:t>
            </a:r>
          </a:p>
        </p:txBody>
      </p:sp>
      <p:sp>
        <p:nvSpPr>
          <p:cNvPr id="4" name="TextBox 3">
            <a:extLst>
              <a:ext uri="{FF2B5EF4-FFF2-40B4-BE49-F238E27FC236}">
                <a16:creationId xmlns:a16="http://schemas.microsoft.com/office/drawing/2014/main" id="{FE3EC0F0-5070-48A6-8092-C44509103A8B}"/>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1">
            <a:extLst>
              <a:ext uri="{FF2B5EF4-FFF2-40B4-BE49-F238E27FC236}">
                <a16:creationId xmlns:a16="http://schemas.microsoft.com/office/drawing/2014/main" id="{DE9063F5-067F-4829-BFBD-5BB8228E2EE3}"/>
              </a:ext>
            </a:extLst>
          </p:cNvPr>
          <p:cNvSpPr>
            <a:spLocks noGrp="1"/>
          </p:cNvSpPr>
          <p:nvPr>
            <p:ph idx="1"/>
          </p:nvPr>
        </p:nvSpPr>
        <p:spPr/>
        <p:txBody>
          <a:bodyPr/>
          <a:lstStyle/>
          <a:p>
            <a:pPr marL="119062" indent="0">
              <a:buNone/>
            </a:pPr>
            <a:r>
              <a:rPr lang="bg-BG" altLang="en-US" sz="2400" dirty="0">
                <a:solidFill>
                  <a:schemeClr val="bg1"/>
                </a:solidFill>
              </a:rPr>
              <a:t>Външните предизвикателства създават основа за значително забавяне, а високата уязвимост на икономиката поради натрупването на вътрешни структурни дисбаланси допълнително засилва рисковете за забавяне на растежа.</a:t>
            </a:r>
          </a:p>
        </p:txBody>
      </p:sp>
      <p:sp>
        <p:nvSpPr>
          <p:cNvPr id="3" name="Title 2">
            <a:extLst>
              <a:ext uri="{FF2B5EF4-FFF2-40B4-BE49-F238E27FC236}">
                <a16:creationId xmlns:a16="http://schemas.microsoft.com/office/drawing/2014/main" id="{A7153A25-F5EF-47F1-BDF9-02F97537838C}"/>
              </a:ext>
            </a:extLst>
          </p:cNvPr>
          <p:cNvSpPr>
            <a:spLocks noGrp="1"/>
          </p:cNvSpPr>
          <p:nvPr>
            <p:ph type="title"/>
          </p:nvPr>
        </p:nvSpPr>
        <p:spPr>
          <a:xfrm>
            <a:off x="169682" y="320510"/>
            <a:ext cx="11887200" cy="932217"/>
          </a:xfrm>
          <a:ln>
            <a:solidFill>
              <a:schemeClr val="accent1"/>
            </a:solidFill>
          </a:ln>
        </p:spPr>
        <p:txBody>
          <a:bodyPr>
            <a:normAutofit fontScale="90000"/>
          </a:bodyPr>
          <a:lstStyle/>
          <a:p>
            <a:pPr algn="r">
              <a:defRPr/>
            </a:pPr>
            <a:r>
              <a:rPr lang="bg-BG" b="0" dirty="0"/>
              <a:t>Структурни реформи и/или фискални стимули за растежа?</a:t>
            </a:r>
          </a:p>
        </p:txBody>
      </p:sp>
      <p:sp>
        <p:nvSpPr>
          <p:cNvPr id="4" name="TextBox 3">
            <a:extLst>
              <a:ext uri="{FF2B5EF4-FFF2-40B4-BE49-F238E27FC236}">
                <a16:creationId xmlns:a16="http://schemas.microsoft.com/office/drawing/2014/main" id="{F356ED0B-C889-4F10-A98A-4701CF069BCC}"/>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9A4F433F-268F-484D-A318-89B6C2354017}"/>
              </a:ext>
            </a:extLst>
          </p:cNvPr>
          <p:cNvGraphicFramePr>
            <a:graphicFrameLocks noGrp="1"/>
          </p:cNvGraphicFramePr>
          <p:nvPr>
            <p:ph idx="1"/>
            <p:extLst>
              <p:ext uri="{D42A27DB-BD31-4B8C-83A1-F6EECF244321}">
                <p14:modId xmlns:p14="http://schemas.microsoft.com/office/powerpoint/2010/main" val="890012732"/>
              </p:ext>
            </p:extLst>
          </p:nvPr>
        </p:nvGraphicFramePr>
        <p:xfrm>
          <a:off x="609600" y="1774825"/>
          <a:ext cx="109728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FAEED0C3-1098-4553-B11B-423B1B27D9AF}"/>
              </a:ext>
            </a:extLst>
          </p:cNvPr>
          <p:cNvSpPr>
            <a:spLocks noGrp="1"/>
          </p:cNvSpPr>
          <p:nvPr>
            <p:ph type="title"/>
          </p:nvPr>
        </p:nvSpPr>
        <p:spPr>
          <a:xfrm>
            <a:off x="169682" y="457200"/>
            <a:ext cx="11943761" cy="795528"/>
          </a:xfrm>
          <a:ln>
            <a:solidFill>
              <a:schemeClr val="accent1"/>
            </a:solidFill>
          </a:ln>
        </p:spPr>
        <p:txBody>
          <a:bodyPr/>
          <a:lstStyle/>
          <a:p>
            <a:pPr>
              <a:defRPr/>
            </a:pPr>
            <a:r>
              <a:rPr lang="bg-BG" dirty="0"/>
              <a:t>Изводи </a:t>
            </a:r>
          </a:p>
        </p:txBody>
      </p:sp>
      <p:sp>
        <p:nvSpPr>
          <p:cNvPr id="4" name="TextBox 3">
            <a:extLst>
              <a:ext uri="{FF2B5EF4-FFF2-40B4-BE49-F238E27FC236}">
                <a16:creationId xmlns:a16="http://schemas.microsoft.com/office/drawing/2014/main" id="{5295C276-7DEE-4F7C-96DD-FF525271597F}"/>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A010B55B-56B6-4565-A5FF-978BBFF37E75}"/>
              </a:ext>
            </a:extLst>
          </p:cNvPr>
          <p:cNvGraphicFramePr>
            <a:graphicFrameLocks noGrp="1"/>
          </p:cNvGraphicFramePr>
          <p:nvPr>
            <p:ph idx="1"/>
            <p:extLst>
              <p:ext uri="{D42A27DB-BD31-4B8C-83A1-F6EECF244321}">
                <p14:modId xmlns:p14="http://schemas.microsoft.com/office/powerpoint/2010/main" val="922427924"/>
              </p:ext>
            </p:extLst>
          </p:nvPr>
        </p:nvGraphicFramePr>
        <p:xfrm>
          <a:off x="609600" y="1774825"/>
          <a:ext cx="109728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48639D4F-011C-42DD-9402-1131575DEE97}"/>
              </a:ext>
            </a:extLst>
          </p:cNvPr>
          <p:cNvSpPr>
            <a:spLocks noGrp="1"/>
          </p:cNvSpPr>
          <p:nvPr>
            <p:ph type="title"/>
          </p:nvPr>
        </p:nvSpPr>
        <p:spPr>
          <a:xfrm>
            <a:off x="761963" y="263950"/>
            <a:ext cx="10972800" cy="988777"/>
          </a:xfrm>
          <a:ln>
            <a:solidFill>
              <a:schemeClr val="accent1"/>
            </a:solidFill>
          </a:ln>
        </p:spPr>
        <p:txBody>
          <a:bodyPr/>
          <a:lstStyle/>
          <a:p>
            <a:pPr>
              <a:defRPr/>
            </a:pPr>
            <a:r>
              <a:rPr lang="bg-BG" dirty="0"/>
              <a:t>Ангажиментите за ВМ </a:t>
            </a:r>
            <a:r>
              <a:rPr lang="en-GB" dirty="0"/>
              <a:t>II</a:t>
            </a:r>
            <a:endParaRPr lang="bg-BG" dirty="0"/>
          </a:p>
        </p:txBody>
      </p:sp>
      <p:sp>
        <p:nvSpPr>
          <p:cNvPr id="4" name="TextBox 3">
            <a:extLst>
              <a:ext uri="{FF2B5EF4-FFF2-40B4-BE49-F238E27FC236}">
                <a16:creationId xmlns:a16="http://schemas.microsoft.com/office/drawing/2014/main" id="{3C80461C-9A8F-4847-B200-651F62542A31}"/>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1">
            <a:extLst>
              <a:ext uri="{FF2B5EF4-FFF2-40B4-BE49-F238E27FC236}">
                <a16:creationId xmlns:a16="http://schemas.microsoft.com/office/drawing/2014/main" id="{DE0C3AFE-2B7B-4BE0-A9D6-E2121022D6AD}"/>
              </a:ext>
            </a:extLst>
          </p:cNvPr>
          <p:cNvSpPr>
            <a:spLocks noGrp="1"/>
          </p:cNvSpPr>
          <p:nvPr>
            <p:ph idx="1"/>
          </p:nvPr>
        </p:nvSpPr>
        <p:spPr/>
        <p:txBody>
          <a:bodyPr/>
          <a:lstStyle/>
          <a:p>
            <a:r>
              <a:rPr lang="bg-BG" altLang="en-US" dirty="0">
                <a:solidFill>
                  <a:schemeClr val="bg1"/>
                </a:solidFill>
              </a:rPr>
              <a:t>„За устойчивостта на конвергенцията и икономическата стабилност ще спомогнат широкообхватни структурни реформи, имащи за цел подобряване на структурната устойчивост, бизнес средата, финансовата стабилност, качеството на работа на институциите и управлението.”</a:t>
            </a:r>
            <a:endParaRPr lang="bg-BG" altLang="en-US" dirty="0"/>
          </a:p>
        </p:txBody>
      </p:sp>
      <p:sp>
        <p:nvSpPr>
          <p:cNvPr id="3" name="Title 2">
            <a:extLst>
              <a:ext uri="{FF2B5EF4-FFF2-40B4-BE49-F238E27FC236}">
                <a16:creationId xmlns:a16="http://schemas.microsoft.com/office/drawing/2014/main" id="{7E54DAC5-2D62-4DA6-91E3-2507B98A7715}"/>
              </a:ext>
            </a:extLst>
          </p:cNvPr>
          <p:cNvSpPr>
            <a:spLocks noGrp="1"/>
          </p:cNvSpPr>
          <p:nvPr>
            <p:ph type="title"/>
          </p:nvPr>
        </p:nvSpPr>
        <p:spPr>
          <a:xfrm>
            <a:off x="263951" y="292230"/>
            <a:ext cx="11708090" cy="960497"/>
          </a:xfrm>
          <a:ln>
            <a:solidFill>
              <a:schemeClr val="accent1"/>
            </a:solidFill>
          </a:ln>
        </p:spPr>
        <p:txBody>
          <a:bodyPr>
            <a:normAutofit/>
          </a:bodyPr>
          <a:lstStyle/>
          <a:p>
            <a:pPr algn="r">
              <a:defRPr/>
            </a:pPr>
            <a:r>
              <a:rPr lang="bg-BG" dirty="0">
                <a:solidFill>
                  <a:srgbClr val="FFC000"/>
                </a:solidFill>
              </a:rPr>
              <a:t>Докладът за конвергенцията на ЕЦБ за 2018 г.</a:t>
            </a:r>
          </a:p>
        </p:txBody>
      </p:sp>
      <p:sp>
        <p:nvSpPr>
          <p:cNvPr id="4" name="TextBox 3">
            <a:extLst>
              <a:ext uri="{FF2B5EF4-FFF2-40B4-BE49-F238E27FC236}">
                <a16:creationId xmlns:a16="http://schemas.microsoft.com/office/drawing/2014/main" id="{CD5630CF-2453-47F6-A0FE-076B7FA48EAF}"/>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3FCD6990-9705-428E-9116-B3ACD9814905}"/>
              </a:ext>
            </a:extLst>
          </p:cNvPr>
          <p:cNvGraphicFramePr>
            <a:graphicFrameLocks noGrp="1"/>
          </p:cNvGraphicFramePr>
          <p:nvPr>
            <p:ph idx="1"/>
            <p:extLst>
              <p:ext uri="{D42A27DB-BD31-4B8C-83A1-F6EECF244321}">
                <p14:modId xmlns:p14="http://schemas.microsoft.com/office/powerpoint/2010/main" val="2646813341"/>
              </p:ext>
            </p:extLst>
          </p:nvPr>
        </p:nvGraphicFramePr>
        <p:xfrm>
          <a:off x="609600" y="1774825"/>
          <a:ext cx="109728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1545D7A4-D659-4AD5-9E56-A3118A6570C3}"/>
              </a:ext>
            </a:extLst>
          </p:cNvPr>
          <p:cNvSpPr>
            <a:spLocks noGrp="1"/>
          </p:cNvSpPr>
          <p:nvPr>
            <p:ph type="title"/>
          </p:nvPr>
        </p:nvSpPr>
        <p:spPr>
          <a:xfrm>
            <a:off x="131976" y="348792"/>
            <a:ext cx="11915480" cy="903936"/>
          </a:xfrm>
          <a:ln>
            <a:solidFill>
              <a:schemeClr val="accent1"/>
            </a:solidFill>
          </a:ln>
        </p:spPr>
        <p:txBody>
          <a:bodyPr>
            <a:normAutofit/>
          </a:bodyPr>
          <a:lstStyle/>
          <a:p>
            <a:pPr>
              <a:defRPr/>
            </a:pPr>
            <a:r>
              <a:rPr lang="bg-BG" b="0" dirty="0"/>
              <a:t>Препоръки на Съвета - Европейски семестър</a:t>
            </a:r>
          </a:p>
        </p:txBody>
      </p:sp>
      <p:sp>
        <p:nvSpPr>
          <p:cNvPr id="4" name="TextBox 3">
            <a:extLst>
              <a:ext uri="{FF2B5EF4-FFF2-40B4-BE49-F238E27FC236}">
                <a16:creationId xmlns:a16="http://schemas.microsoft.com/office/drawing/2014/main" id="{60A00CAE-8C55-40C1-8ED1-FD396107B862}"/>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212DA8BB-9A4C-4837-A789-1309E44758D8}"/>
              </a:ext>
            </a:extLst>
          </p:cNvPr>
          <p:cNvGraphicFramePr>
            <a:graphicFrameLocks noGrp="1"/>
          </p:cNvGraphicFramePr>
          <p:nvPr>
            <p:ph idx="1"/>
            <p:extLst>
              <p:ext uri="{D42A27DB-BD31-4B8C-83A1-F6EECF244321}">
                <p14:modId xmlns:p14="http://schemas.microsoft.com/office/powerpoint/2010/main" val="3029039086"/>
              </p:ext>
            </p:extLst>
          </p:nvPr>
        </p:nvGraphicFramePr>
        <p:xfrm>
          <a:off x="609600" y="1774825"/>
          <a:ext cx="109728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37F1171-6AD4-4F97-9F99-2539FAC86624}"/>
              </a:ext>
            </a:extLst>
          </p:cNvPr>
          <p:cNvSpPr>
            <a:spLocks noGrp="1"/>
          </p:cNvSpPr>
          <p:nvPr>
            <p:ph type="title"/>
          </p:nvPr>
        </p:nvSpPr>
        <p:spPr>
          <a:xfrm>
            <a:off x="141402" y="292230"/>
            <a:ext cx="11896627" cy="960497"/>
          </a:xfrm>
        </p:spPr>
        <p:txBody>
          <a:bodyPr>
            <a:normAutofit fontScale="90000"/>
          </a:bodyPr>
          <a:lstStyle/>
          <a:p>
            <a:pPr>
              <a:defRPr/>
            </a:pPr>
            <a:r>
              <a:rPr lang="bg-BG" sz="4800" dirty="0">
                <a:solidFill>
                  <a:schemeClr val="accent1"/>
                </a:solidFill>
              </a:rPr>
              <a:t>Рейтинговите агенции</a:t>
            </a:r>
            <a:br>
              <a:rPr lang="bg-BG" sz="4800" dirty="0">
                <a:solidFill>
                  <a:schemeClr val="accent1"/>
                </a:solidFill>
              </a:rPr>
            </a:br>
            <a:r>
              <a:rPr lang="en-US" sz="4800" dirty="0">
                <a:solidFill>
                  <a:schemeClr val="accent1"/>
                </a:solidFill>
              </a:rPr>
              <a:t>Fitch Ratings</a:t>
            </a:r>
            <a:endParaRPr lang="bg-BG" dirty="0">
              <a:solidFill>
                <a:schemeClr val="accent1"/>
              </a:solidFill>
            </a:endParaRPr>
          </a:p>
        </p:txBody>
      </p:sp>
      <p:sp>
        <p:nvSpPr>
          <p:cNvPr id="4" name="TextBox 3">
            <a:extLst>
              <a:ext uri="{FF2B5EF4-FFF2-40B4-BE49-F238E27FC236}">
                <a16:creationId xmlns:a16="http://schemas.microsoft.com/office/drawing/2014/main" id="{707633E3-0315-425B-8C62-38EC8044FC53}"/>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855C6D-074A-40B3-86CA-2CFB85147915}"/>
              </a:ext>
            </a:extLst>
          </p:cNvPr>
          <p:cNvSpPr>
            <a:spLocks noGrp="1"/>
          </p:cNvSpPr>
          <p:nvPr>
            <p:ph type="ctrTitle"/>
          </p:nvPr>
        </p:nvSpPr>
        <p:spPr/>
        <p:txBody>
          <a:bodyPr/>
          <a:lstStyle/>
          <a:p>
            <a:pPr algn="ctr">
              <a:defRPr/>
            </a:pPr>
            <a:r>
              <a:rPr lang="bg-BG" sz="3600" dirty="0"/>
              <a:t>Структурни реформи и ефективност на публичните финанси </a:t>
            </a:r>
          </a:p>
        </p:txBody>
      </p:sp>
      <p:sp>
        <p:nvSpPr>
          <p:cNvPr id="31747" name="Subtitle 4">
            <a:extLst>
              <a:ext uri="{FF2B5EF4-FFF2-40B4-BE49-F238E27FC236}">
                <a16:creationId xmlns:a16="http://schemas.microsoft.com/office/drawing/2014/main" id="{92C660CC-9588-4896-BDE8-DD377959EE9F}"/>
              </a:ext>
            </a:extLst>
          </p:cNvPr>
          <p:cNvSpPr>
            <a:spLocks noGrp="1"/>
          </p:cNvSpPr>
          <p:nvPr>
            <p:ph type="subTitle" idx="1"/>
          </p:nvPr>
        </p:nvSpPr>
        <p:spPr>
          <a:xfrm>
            <a:off x="2209800" y="1828800"/>
            <a:ext cx="8077200" cy="1500188"/>
          </a:xfrm>
        </p:spPr>
        <p:txBody>
          <a:bodyPr/>
          <a:lstStyle/>
          <a:p>
            <a:pPr algn="ctr"/>
            <a:r>
              <a:rPr lang="bg-BG" altLang="en-US" sz="3200">
                <a:solidFill>
                  <a:schemeClr val="bg1"/>
                </a:solidFill>
              </a:rPr>
              <a:t>Как да се предпази икономиката от риска за рецесия ?</a:t>
            </a:r>
          </a:p>
        </p:txBody>
      </p:sp>
      <p:sp>
        <p:nvSpPr>
          <p:cNvPr id="5" name="TextBox 4">
            <a:extLst>
              <a:ext uri="{FF2B5EF4-FFF2-40B4-BE49-F238E27FC236}">
                <a16:creationId xmlns:a16="http://schemas.microsoft.com/office/drawing/2014/main" id="{8D6C5875-A1B7-4FAB-872B-C52D7082C0A1}"/>
              </a:ext>
            </a:extLst>
          </p:cNvPr>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5613" y="2052217"/>
            <a:ext cx="8568952" cy="1728191"/>
          </a:xfrm>
        </p:spPr>
        <p:txBody>
          <a:bodyPr anchor="ctr">
            <a:noAutofit/>
          </a:bodyPr>
          <a:lstStyle/>
          <a:p>
            <a:pPr marL="484632" algn="ctr" eaLnBrk="1" fontAlgn="auto" hangingPunct="1">
              <a:spcAft>
                <a:spcPts val="0"/>
              </a:spcAft>
              <a:defRPr/>
            </a:pPr>
            <a:r>
              <a:rPr lang="ru-RU" sz="4000" dirty="0">
                <a:solidFill>
                  <a:schemeClr val="accent1">
                    <a:tint val="83000"/>
                    <a:satMod val="150000"/>
                  </a:schemeClr>
                </a:solidFill>
                <a:latin typeface="+mj-lt"/>
              </a:rPr>
              <a:t>БЛАГОДАРИМ ЗА ВНИМАНИЕТО!</a:t>
            </a:r>
            <a:endParaRPr lang="bg-BG" sz="4000" dirty="0">
              <a:solidFill>
                <a:schemeClr val="accent1">
                  <a:tint val="83000"/>
                  <a:satMod val="150000"/>
                </a:schemeClr>
              </a:solidFill>
              <a:latin typeface="+mj-lt"/>
            </a:endParaRPr>
          </a:p>
        </p:txBody>
      </p:sp>
      <p:sp>
        <p:nvSpPr>
          <p:cNvPr id="27651" name="TextBox 3"/>
          <p:cNvSpPr txBox="1">
            <a:spLocks noChangeArrowheads="1"/>
          </p:cNvSpPr>
          <p:nvPr/>
        </p:nvSpPr>
        <p:spPr bwMode="auto">
          <a:xfrm>
            <a:off x="5167313" y="5786438"/>
            <a:ext cx="2368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bg-BG" altLang="en-US" dirty="0">
                <a:solidFill>
                  <a:schemeClr val="bg1"/>
                </a:solidFill>
                <a:latin typeface="Century Gothic" panose="020B0502020202020204" pitchFamily="34" charset="0"/>
              </a:rPr>
              <a:t>07.05</a:t>
            </a:r>
            <a:r>
              <a:rPr lang="en-US" altLang="en-US" dirty="0">
                <a:solidFill>
                  <a:schemeClr val="bg1"/>
                </a:solidFill>
                <a:latin typeface="Century Gothic" panose="020B0502020202020204" pitchFamily="34" charset="0"/>
              </a:rPr>
              <a:t>.20</a:t>
            </a:r>
            <a:r>
              <a:rPr lang="bg-BG" altLang="en-US" dirty="0">
                <a:solidFill>
                  <a:schemeClr val="bg1"/>
                </a:solidFill>
                <a:latin typeface="Century Gothic" panose="020B0502020202020204" pitchFamily="34" charset="0"/>
              </a:rPr>
              <a:t>19</a:t>
            </a:r>
            <a:r>
              <a:rPr lang="en-US" altLang="en-US" dirty="0">
                <a:solidFill>
                  <a:schemeClr val="bg1"/>
                </a:solidFill>
                <a:latin typeface="Century Gothic" panose="020B0502020202020204" pitchFamily="34" charset="0"/>
              </a:rPr>
              <a:t> </a:t>
            </a:r>
            <a:r>
              <a:rPr lang="bg-BG" altLang="en-US" dirty="0">
                <a:solidFill>
                  <a:schemeClr val="bg1"/>
                </a:solidFill>
                <a:latin typeface="Century Gothic" panose="020B0502020202020204" pitchFamily="34" charset="0"/>
              </a:rPr>
              <a:t>г.</a:t>
            </a:r>
          </a:p>
          <a:p>
            <a:pPr algn="ctr" eaLnBrk="1" hangingPunct="1"/>
            <a:r>
              <a:rPr lang="bg-BG" altLang="en-US" dirty="0">
                <a:solidFill>
                  <a:schemeClr val="bg1"/>
                </a:solidFill>
                <a:latin typeface="Century Gothic" panose="020B0502020202020204" pitchFamily="34" charset="0"/>
              </a:rPr>
              <a:t>София</a:t>
            </a:r>
          </a:p>
        </p:txBody>
      </p:sp>
      <p:sp>
        <p:nvSpPr>
          <p:cNvPr id="27652" name="TextBox 4"/>
          <p:cNvSpPr txBox="1">
            <a:spLocks noChangeArrowheads="1"/>
          </p:cNvSpPr>
          <p:nvPr/>
        </p:nvSpPr>
        <p:spPr bwMode="auto">
          <a:xfrm>
            <a:off x="119641" y="188883"/>
            <a:ext cx="11989750" cy="1077218"/>
          </a:xfrm>
          <a:prstGeom prst="rect">
            <a:avLst/>
          </a:prstGeom>
          <a:noFill/>
          <a:ln w="9525">
            <a:solidFill>
              <a:schemeClr val="accent1"/>
            </a:solidFill>
            <a:miter lim="800000"/>
            <a:headEnd/>
            <a:tailEnd/>
          </a:ln>
        </p:spPr>
        <p:txBody>
          <a:bodyPr wrap="square">
            <a:spAutoFit/>
          </a:bodyPr>
          <a:lstStyle/>
          <a:p>
            <a:pPr algn="ctr">
              <a:defRPr/>
            </a:pPr>
            <a:r>
              <a:rPr lang="bg-BG" sz="3200" b="1" cap="all" dirty="0">
                <a:effectLst>
                  <a:outerShdw blurRad="38100" dist="38100" dir="2700000" algn="tl">
                    <a:srgbClr val="000000">
                      <a:alpha val="43137"/>
                    </a:srgbClr>
                  </a:outerShdw>
                </a:effectLst>
                <a:latin typeface="Arial" charset="0"/>
              </a:rPr>
              <a:t>Икономическо развитие и политики в България: оценки и очаквания</a:t>
            </a:r>
            <a:endParaRPr lang="bg-BG" sz="3200" b="1" dirty="0">
              <a:effectLst>
                <a:outerShdw blurRad="38100" dist="38100" dir="2700000" algn="tl">
                  <a:srgbClr val="000000">
                    <a:alpha val="43137"/>
                  </a:srgbClr>
                </a:outerShdw>
              </a:effectLst>
              <a:latin typeface="Century Gothic" pitchFamily="34" charset="0"/>
            </a:endParaRPr>
          </a:p>
        </p:txBody>
      </p:sp>
    </p:spTree>
    <p:custDataLst>
      <p:tags r:id="rId1"/>
    </p:custDataLst>
    <p:extLst>
      <p:ext uri="{BB962C8B-B14F-4D97-AF65-F5344CB8AC3E}">
        <p14:creationId xmlns:p14="http://schemas.microsoft.com/office/powerpoint/2010/main" val="254837217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670" y="311565"/>
            <a:ext cx="11652308" cy="914321"/>
          </a:xfrm>
          <a:ln>
            <a:solidFill>
              <a:schemeClr val="accent1"/>
            </a:solidFill>
          </a:ln>
        </p:spPr>
        <p:txBody>
          <a:bodyPr>
            <a:normAutofit/>
          </a:bodyPr>
          <a:lstStyle/>
          <a:p>
            <a:pPr algn="ctr" eaLnBrk="1" fontAlgn="auto" hangingPunct="1">
              <a:spcAft>
                <a:spcPts val="0"/>
              </a:spcAft>
              <a:defRPr/>
            </a:pPr>
            <a:r>
              <a:rPr lang="bg-BG" sz="3200" dirty="0"/>
              <a:t>Тенденции в световната икономическа политика</a:t>
            </a:r>
            <a:endParaRPr lang="bg-BG" sz="3600" dirty="0">
              <a:solidFill>
                <a:schemeClr val="accent1">
                  <a:satMod val="150000"/>
                </a:schemeClr>
              </a:solidFill>
              <a:latin typeface="+mj-lt"/>
            </a:endParaRPr>
          </a:p>
        </p:txBody>
      </p:sp>
      <p:sp>
        <p:nvSpPr>
          <p:cNvPr id="9" name="TextBox 8"/>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kern="0" dirty="0">
                <a:solidFill>
                  <a:schemeClr val="accent1">
                    <a:lumMod val="60000"/>
                    <a:lumOff val="40000"/>
                  </a:schemeClr>
                </a:solidFill>
                <a:latin typeface="Arial" charset="0"/>
              </a:rPr>
              <a:t>07.05.2019 г. 						             		           </a:t>
            </a:r>
            <a:r>
              <a:rPr lang="bg-BG" sz="1000" i="1" kern="0" dirty="0">
                <a:solidFill>
                  <a:schemeClr val="accent1">
                    <a:lumMod val="60000"/>
                    <a:lumOff val="40000"/>
                  </a:schemeClr>
                </a:solidFill>
                <a:latin typeface="Arial" charset="0"/>
              </a:rPr>
              <a:t>Икономическо развитие и политики в България: оценки и очаквания</a:t>
            </a:r>
          </a:p>
        </p:txBody>
      </p:sp>
      <p:sp>
        <p:nvSpPr>
          <p:cNvPr id="10" name="Rectangle 9"/>
          <p:cNvSpPr/>
          <p:nvPr/>
        </p:nvSpPr>
        <p:spPr>
          <a:xfrm>
            <a:off x="251670" y="1560455"/>
            <a:ext cx="6580611" cy="4985980"/>
          </a:xfrm>
          <a:prstGeom prst="rect">
            <a:avLst/>
          </a:prstGeom>
        </p:spPr>
        <p:txBody>
          <a:bodyPr wrap="square" anchor="ctr">
            <a:spAutoFit/>
          </a:bodyPr>
          <a:lstStyle/>
          <a:p>
            <a:pPr algn="just">
              <a:spcBef>
                <a:spcPts val="600"/>
              </a:spcBef>
              <a:spcAft>
                <a:spcPts val="600"/>
              </a:spcAft>
            </a:pPr>
            <a:r>
              <a:rPr lang="bg-BG" sz="1400" dirty="0">
                <a:solidFill>
                  <a:schemeClr val="bg1"/>
                </a:solidFill>
                <a:ea typeface="Calibri" panose="020F0502020204030204" pitchFamily="34" charset="0"/>
                <a:cs typeface="Times New Roman" panose="02020603050405020304" pitchFamily="18" charset="0"/>
              </a:rPr>
              <a:t>Има ясно очертана глобална тенденция на забавяне на общата факторна производителност, водеща началото си още от 2011 г. Това означава, че технологичните промени не водят до по-висок растеж, който остава зависим само от обемите на инвестициите и работната сила, т.е. глобалният растеж е екстензивен. Защо така се получи и доколко устойчива е тази тенденция?</a:t>
            </a:r>
            <a:endParaRPr lang="en-US" sz="1400" dirty="0">
              <a:solidFill>
                <a:schemeClr val="bg1"/>
              </a:solidFill>
              <a:ea typeface="Calibri" panose="020F0502020204030204" pitchFamily="34" charset="0"/>
              <a:cs typeface="Times New Roman" panose="02020603050405020304" pitchFamily="18" charset="0"/>
            </a:endParaRPr>
          </a:p>
          <a:p>
            <a:pPr algn="just">
              <a:spcAft>
                <a:spcPts val="600"/>
              </a:spcAft>
            </a:pPr>
            <a:r>
              <a:rPr lang="bg-BG" sz="1400" dirty="0">
                <a:solidFill>
                  <a:schemeClr val="bg1"/>
                </a:solidFill>
                <a:ea typeface="Calibri" panose="020F0502020204030204" pitchFamily="34" charset="0"/>
                <a:cs typeface="Times New Roman" panose="02020603050405020304" pitchFamily="18" charset="0"/>
              </a:rPr>
              <a:t>След глобалната финансова криза в най-големите икономики почти повсеместно бяха предприети  мерки за оздравяване на световната икономика. В резултат бяха „спасени“ много неплатежоспособни банки и компании, като по този начин се активизира зомбификацията на световната икономика. Неоспорим факт е, че след глобалната криза инвестициите както в Европа, така и в САЩ спаднаха значително и все още не са възстановили предкризисните си нива. Капиталообразуването в Китай запазва високите темпове, но проблемът е, че инвестициите стават все по-непродуктивни, в следствие на което общата факторна производителност е с тенденция към намаляване. Това от своя страна до голяма степен обяснява и проблема с нарастващата задлъжнялост на китайската икономика, тъй като приходите от инвестициите очевидно не са достатъчни за обслужването на дълга</a:t>
            </a:r>
            <a:r>
              <a:rPr lang="en-US" sz="1400" dirty="0">
                <a:solidFill>
                  <a:schemeClr val="bg1"/>
                </a:solidFill>
              </a:rPr>
              <a:t> </a:t>
            </a:r>
            <a:r>
              <a:rPr lang="bg-BG" sz="1400" dirty="0">
                <a:solidFill>
                  <a:schemeClr val="bg1"/>
                </a:solidFill>
                <a:ea typeface="Calibri" panose="020F0502020204030204" pitchFamily="34" charset="0"/>
                <a:cs typeface="Times New Roman" panose="02020603050405020304" pitchFamily="18" charset="0"/>
              </a:rPr>
              <a:t>Терминът „зомбификация“ е въведен от американския икономист Едуард Кейн и описва финансова институция, която има отрицателна нетна стойност, но продължава да функционира с помощта на външна подкрепа, най-често предоставена от държавата.</a:t>
            </a:r>
            <a:endParaRPr lang="en-US" sz="1400" dirty="0">
              <a:solidFill>
                <a:schemeClr val="bg1"/>
              </a:solidFill>
              <a:ea typeface="Calibri" panose="020F0502020204030204" pitchFamily="34" charset="0"/>
              <a:cs typeface="Times New Roman" panose="02020603050405020304" pitchFamily="18" charset="0"/>
            </a:endParaRPr>
          </a:p>
          <a:p>
            <a:pPr marL="285750" indent="-285750" algn="just">
              <a:spcAft>
                <a:spcPts val="600"/>
              </a:spcAft>
              <a:buFont typeface="Wingdings" panose="05000000000000000000" pitchFamily="2" charset="2"/>
              <a:buChar char="§"/>
            </a:pPr>
            <a:endParaRPr lang="bg-BG" sz="1400" dirty="0">
              <a:solidFill>
                <a:schemeClr val="bg1"/>
              </a:solidFill>
              <a:ea typeface="Calibri" panose="020F0502020204030204" pitchFamily="34" charset="0"/>
              <a:cs typeface="Times New Roman" panose="02020603050405020304" pitchFamily="18" charset="0"/>
            </a:endParaRPr>
          </a:p>
        </p:txBody>
      </p:sp>
      <p:graphicFrame>
        <p:nvGraphicFramePr>
          <p:cNvPr id="8" name="Chart 7">
            <a:extLst>
              <a:ext uri="{FF2B5EF4-FFF2-40B4-BE49-F238E27FC236}">
                <a16:creationId xmlns:a16="http://schemas.microsoft.com/office/drawing/2014/main" id="{3A884360-6A79-400A-BD31-626535F43200}"/>
              </a:ext>
            </a:extLst>
          </p:cNvPr>
          <p:cNvGraphicFramePr>
            <a:graphicFrameLocks/>
          </p:cNvGraphicFramePr>
          <p:nvPr>
            <p:extLst>
              <p:ext uri="{D42A27DB-BD31-4B8C-83A1-F6EECF244321}">
                <p14:modId xmlns:p14="http://schemas.microsoft.com/office/powerpoint/2010/main" val="3702550845"/>
              </p:ext>
            </p:extLst>
          </p:nvPr>
        </p:nvGraphicFramePr>
        <p:xfrm>
          <a:off x="7229475" y="2745581"/>
          <a:ext cx="4493528" cy="3001446"/>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81E86FD7-50CC-4632-A246-527F5BEA68A6}"/>
              </a:ext>
            </a:extLst>
          </p:cNvPr>
          <p:cNvSpPr txBox="1"/>
          <p:nvPr/>
        </p:nvSpPr>
        <p:spPr>
          <a:xfrm>
            <a:off x="7746205" y="2128460"/>
            <a:ext cx="3976798" cy="369332"/>
          </a:xfrm>
          <a:prstGeom prst="rect">
            <a:avLst/>
          </a:prstGeom>
          <a:noFill/>
        </p:spPr>
        <p:txBody>
          <a:bodyPr wrap="square" rtlCol="0">
            <a:spAutoFit/>
          </a:bodyPr>
          <a:lstStyle/>
          <a:p>
            <a:r>
              <a:rPr lang="bg-BG" b="1" dirty="0">
                <a:solidFill>
                  <a:schemeClr val="accent1">
                    <a:lumMod val="50000"/>
                  </a:schemeClr>
                </a:solidFill>
              </a:rPr>
              <a:t>Дял на инвестициите в БВП (%)</a:t>
            </a:r>
            <a:endParaRPr lang="en-US" b="1" dirty="0">
              <a:solidFill>
                <a:schemeClr val="accent1">
                  <a:lumMod val="50000"/>
                </a:schemeClr>
              </a:solidFill>
            </a:endParaRPr>
          </a:p>
        </p:txBody>
      </p:sp>
    </p:spTree>
    <p:custDataLst>
      <p:tags r:id="rId1"/>
    </p:custDataLst>
    <p:extLst>
      <p:ext uri="{BB962C8B-B14F-4D97-AF65-F5344CB8AC3E}">
        <p14:creationId xmlns:p14="http://schemas.microsoft.com/office/powerpoint/2010/main" val="189151962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90" y="269620"/>
            <a:ext cx="11987867" cy="914321"/>
          </a:xfrm>
          <a:ln>
            <a:solidFill>
              <a:schemeClr val="accent1"/>
            </a:solidFill>
          </a:ln>
        </p:spPr>
        <p:txBody>
          <a:bodyPr>
            <a:normAutofit/>
          </a:bodyPr>
          <a:lstStyle/>
          <a:p>
            <a:pPr algn="ctr" eaLnBrk="1" fontAlgn="auto" hangingPunct="1">
              <a:spcAft>
                <a:spcPts val="0"/>
              </a:spcAft>
              <a:defRPr/>
            </a:pPr>
            <a:r>
              <a:rPr lang="bg-BG" sz="3600" dirty="0">
                <a:solidFill>
                  <a:schemeClr val="accent1">
                    <a:satMod val="150000"/>
                  </a:schemeClr>
                </a:solidFill>
                <a:latin typeface="+mj-lt"/>
              </a:rPr>
              <a:t>Икономическият растеж през 2018 г.</a:t>
            </a:r>
          </a:p>
        </p:txBody>
      </p:sp>
      <p:sp>
        <p:nvSpPr>
          <p:cNvPr id="9" name="TextBox 8"/>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graphicFrame>
        <p:nvGraphicFramePr>
          <p:cNvPr id="6" name="Chart 5">
            <a:extLst>
              <a:ext uri="{FF2B5EF4-FFF2-40B4-BE49-F238E27FC236}">
                <a16:creationId xmlns:a16="http://schemas.microsoft.com/office/drawing/2014/main" id="{301C9189-49CD-47BD-BC88-DAA40F38FC8E}"/>
              </a:ext>
            </a:extLst>
          </p:cNvPr>
          <p:cNvGraphicFramePr>
            <a:graphicFrameLocks/>
          </p:cNvGraphicFramePr>
          <p:nvPr>
            <p:extLst>
              <p:ext uri="{D42A27DB-BD31-4B8C-83A1-F6EECF244321}">
                <p14:modId xmlns:p14="http://schemas.microsoft.com/office/powerpoint/2010/main" val="3648239643"/>
              </p:ext>
            </p:extLst>
          </p:nvPr>
        </p:nvGraphicFramePr>
        <p:xfrm>
          <a:off x="266700" y="2247900"/>
          <a:ext cx="5705476" cy="38551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3FB985E1-A82B-4257-A301-9E2DF54AC6EC}"/>
              </a:ext>
            </a:extLst>
          </p:cNvPr>
          <p:cNvGraphicFramePr>
            <a:graphicFrameLocks/>
          </p:cNvGraphicFramePr>
          <p:nvPr>
            <p:extLst>
              <p:ext uri="{D42A27DB-BD31-4B8C-83A1-F6EECF244321}">
                <p14:modId xmlns:p14="http://schemas.microsoft.com/office/powerpoint/2010/main" val="3746262961"/>
              </p:ext>
            </p:extLst>
          </p:nvPr>
        </p:nvGraphicFramePr>
        <p:xfrm>
          <a:off x="6096000" y="2202488"/>
          <a:ext cx="5975757" cy="3855187"/>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2A2BE9C1-284B-4665-A343-643297C3DB44}"/>
              </a:ext>
            </a:extLst>
          </p:cNvPr>
          <p:cNvSpPr txBox="1"/>
          <p:nvPr/>
        </p:nvSpPr>
        <p:spPr>
          <a:xfrm>
            <a:off x="685800" y="1718268"/>
            <a:ext cx="4665478" cy="369332"/>
          </a:xfrm>
          <a:prstGeom prst="rect">
            <a:avLst/>
          </a:prstGeom>
          <a:noFill/>
        </p:spPr>
        <p:txBody>
          <a:bodyPr wrap="square" rtlCol="0">
            <a:spAutoFit/>
          </a:bodyPr>
          <a:lstStyle/>
          <a:p>
            <a:r>
              <a:rPr lang="bg-BG" b="1" dirty="0">
                <a:solidFill>
                  <a:schemeClr val="accent1">
                    <a:lumMod val="50000"/>
                  </a:schemeClr>
                </a:solidFill>
              </a:rPr>
              <a:t>Икономически растеж в ЕС през 2018 г.</a:t>
            </a:r>
            <a:endParaRPr lang="en-US" b="1" dirty="0">
              <a:solidFill>
                <a:schemeClr val="accent1">
                  <a:lumMod val="50000"/>
                </a:schemeClr>
              </a:solidFill>
            </a:endParaRPr>
          </a:p>
        </p:txBody>
      </p:sp>
      <p:sp>
        <p:nvSpPr>
          <p:cNvPr id="11" name="TextBox 10">
            <a:extLst>
              <a:ext uri="{FF2B5EF4-FFF2-40B4-BE49-F238E27FC236}">
                <a16:creationId xmlns:a16="http://schemas.microsoft.com/office/drawing/2014/main" id="{68DF6B69-E06D-4336-AE76-E12C17E26E48}"/>
              </a:ext>
            </a:extLst>
          </p:cNvPr>
          <p:cNvSpPr txBox="1"/>
          <p:nvPr/>
        </p:nvSpPr>
        <p:spPr>
          <a:xfrm>
            <a:off x="6724650" y="1630918"/>
            <a:ext cx="4781550" cy="369332"/>
          </a:xfrm>
          <a:prstGeom prst="rect">
            <a:avLst/>
          </a:prstGeom>
          <a:noFill/>
        </p:spPr>
        <p:txBody>
          <a:bodyPr wrap="square" rtlCol="0">
            <a:spAutoFit/>
          </a:bodyPr>
          <a:lstStyle/>
          <a:p>
            <a:r>
              <a:rPr lang="bg-BG" b="1" dirty="0">
                <a:solidFill>
                  <a:schemeClr val="accent1">
                    <a:lumMod val="50000"/>
                  </a:schemeClr>
                </a:solidFill>
              </a:rPr>
              <a:t>БВП на глава от население 2007 - 2018 г.</a:t>
            </a:r>
            <a:endParaRPr lang="en-US" b="1" dirty="0">
              <a:solidFill>
                <a:schemeClr val="accent1">
                  <a:lumMod val="50000"/>
                </a:schemeClr>
              </a:solidFill>
            </a:endParaRPr>
          </a:p>
        </p:txBody>
      </p:sp>
    </p:spTree>
    <p:custDataLst>
      <p:tags r:id="rId1"/>
    </p:custDataLst>
    <p:extLst>
      <p:ext uri="{BB962C8B-B14F-4D97-AF65-F5344CB8AC3E}">
        <p14:creationId xmlns:p14="http://schemas.microsoft.com/office/powerpoint/2010/main" val="38881711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90" y="269620"/>
            <a:ext cx="11987867" cy="914321"/>
          </a:xfrm>
          <a:ln>
            <a:solidFill>
              <a:schemeClr val="accent1"/>
            </a:solidFill>
          </a:ln>
        </p:spPr>
        <p:txBody>
          <a:bodyPr>
            <a:normAutofit/>
          </a:bodyPr>
          <a:lstStyle/>
          <a:p>
            <a:pPr algn="ctr" eaLnBrk="1" fontAlgn="auto" hangingPunct="1">
              <a:spcAft>
                <a:spcPts val="0"/>
              </a:spcAft>
              <a:defRPr/>
            </a:pPr>
            <a:r>
              <a:rPr lang="bg-BG" sz="3600" dirty="0">
                <a:solidFill>
                  <a:schemeClr val="accent1">
                    <a:satMod val="150000"/>
                  </a:schemeClr>
                </a:solidFill>
                <a:latin typeface="+mj-lt"/>
              </a:rPr>
              <a:t>Икономическият растеж през 2018 г.</a:t>
            </a:r>
          </a:p>
        </p:txBody>
      </p:sp>
      <p:sp>
        <p:nvSpPr>
          <p:cNvPr id="9" name="TextBox 8"/>
          <p:cNvSpPr txBox="1"/>
          <p:nvPr/>
        </p:nvSpPr>
        <p:spPr>
          <a:xfrm>
            <a:off x="0" y="6611938"/>
            <a:ext cx="12192000" cy="246221"/>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
        <p:nvSpPr>
          <p:cNvPr id="3" name="Rectangle 2">
            <a:extLst>
              <a:ext uri="{FF2B5EF4-FFF2-40B4-BE49-F238E27FC236}">
                <a16:creationId xmlns:a16="http://schemas.microsoft.com/office/drawing/2014/main" id="{2B9C0DC4-E90A-4DC7-AF9C-7BA13164F955}"/>
              </a:ext>
            </a:extLst>
          </p:cNvPr>
          <p:cNvSpPr>
            <a:spLocks noChangeArrowheads="1"/>
          </p:cNvSpPr>
          <p:nvPr/>
        </p:nvSpPr>
        <p:spPr bwMode="auto">
          <a:xfrm>
            <a:off x="83889" y="1715920"/>
            <a:ext cx="13251457" cy="51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bg-BG" dirty="0"/>
          </a:p>
        </p:txBody>
      </p:sp>
      <p:graphicFrame>
        <p:nvGraphicFramePr>
          <p:cNvPr id="7" name="Диаграма 1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1317678778"/>
              </p:ext>
            </p:extLst>
          </p:nvPr>
        </p:nvGraphicFramePr>
        <p:xfrm>
          <a:off x="815569" y="3938308"/>
          <a:ext cx="3812644" cy="24730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E2ECF877-1D4F-4BE6-930B-F24BB8235770}"/>
              </a:ext>
            </a:extLst>
          </p:cNvPr>
          <p:cNvGraphicFramePr>
            <a:graphicFrameLocks/>
          </p:cNvGraphicFramePr>
          <p:nvPr>
            <p:extLst>
              <p:ext uri="{D42A27DB-BD31-4B8C-83A1-F6EECF244321}">
                <p14:modId xmlns:p14="http://schemas.microsoft.com/office/powerpoint/2010/main" val="2196984669"/>
              </p:ext>
            </p:extLst>
          </p:nvPr>
        </p:nvGraphicFramePr>
        <p:xfrm>
          <a:off x="6943725" y="1403574"/>
          <a:ext cx="4598649" cy="2473047"/>
        </p:xfrm>
        <a:graphic>
          <a:graphicData uri="http://schemas.openxmlformats.org/drawingml/2006/chart">
            <c:chart xmlns:c="http://schemas.openxmlformats.org/drawingml/2006/chart" xmlns:r="http://schemas.openxmlformats.org/officeDocument/2006/relationships" r:id="rId5"/>
          </a:graphicData>
        </a:graphic>
      </p:graphicFrame>
      <p:pic>
        <p:nvPicPr>
          <p:cNvPr id="10" name="Picture 9">
            <a:extLst>
              <a:ext uri="{FF2B5EF4-FFF2-40B4-BE49-F238E27FC236}">
                <a16:creationId xmlns:a16="http://schemas.microsoft.com/office/drawing/2014/main" id="{B89346B8-07C7-4575-8342-D77833D2D1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568" y="1446212"/>
            <a:ext cx="3812645" cy="24730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Chart 10">
            <a:extLst>
              <a:ext uri="{FF2B5EF4-FFF2-40B4-BE49-F238E27FC236}">
                <a16:creationId xmlns:a16="http://schemas.microsoft.com/office/drawing/2014/main" id="{1ACCD34B-B1D2-4132-9103-022D1E16D63A}"/>
              </a:ext>
            </a:extLst>
          </p:cNvPr>
          <p:cNvGraphicFramePr>
            <a:graphicFrameLocks/>
          </p:cNvGraphicFramePr>
          <p:nvPr>
            <p:extLst>
              <p:ext uri="{D42A27DB-BD31-4B8C-83A1-F6EECF244321}">
                <p14:modId xmlns:p14="http://schemas.microsoft.com/office/powerpoint/2010/main" val="2891488583"/>
              </p:ext>
            </p:extLst>
          </p:nvPr>
        </p:nvGraphicFramePr>
        <p:xfrm>
          <a:off x="6943725" y="4077205"/>
          <a:ext cx="4146021" cy="2447637"/>
        </p:xfrm>
        <a:graphic>
          <a:graphicData uri="http://schemas.openxmlformats.org/drawingml/2006/chart">
            <c:chart xmlns:c="http://schemas.openxmlformats.org/drawingml/2006/chart" xmlns:r="http://schemas.openxmlformats.org/officeDocument/2006/relationships" r:id="rId7"/>
          </a:graphicData>
        </a:graphic>
      </p:graphicFrame>
    </p:spTree>
    <p:custDataLst>
      <p:tags r:id="rId1"/>
    </p:custDataLst>
    <p:extLst>
      <p:ext uri="{BB962C8B-B14F-4D97-AF65-F5344CB8AC3E}">
        <p14:creationId xmlns:p14="http://schemas.microsoft.com/office/powerpoint/2010/main" val="197542358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58" y="269620"/>
            <a:ext cx="11752976" cy="914321"/>
          </a:xfrm>
          <a:ln>
            <a:solidFill>
              <a:schemeClr val="accent1"/>
            </a:solidFill>
          </a:ln>
        </p:spPr>
        <p:txBody>
          <a:bodyPr/>
          <a:lstStyle/>
          <a:p>
            <a:pPr algn="ctr" eaLnBrk="1" fontAlgn="auto" hangingPunct="1">
              <a:spcAft>
                <a:spcPts val="0"/>
              </a:spcAft>
              <a:defRPr/>
            </a:pPr>
            <a:r>
              <a:rPr lang="bg-BG" sz="3200" dirty="0"/>
              <a:t>Фискален сектор</a:t>
            </a:r>
            <a:endParaRPr lang="bg-BG" sz="3600" dirty="0">
              <a:solidFill>
                <a:schemeClr val="accent1">
                  <a:satMod val="150000"/>
                </a:schemeClr>
              </a:solidFill>
              <a:latin typeface="+mj-lt"/>
            </a:endParaRPr>
          </a:p>
        </p:txBody>
      </p:sp>
      <p:sp>
        <p:nvSpPr>
          <p:cNvPr id="9" name="TextBox 8"/>
          <p:cNvSpPr txBox="1"/>
          <p:nvPr/>
        </p:nvSpPr>
        <p:spPr>
          <a:xfrm>
            <a:off x="0" y="6611938"/>
            <a:ext cx="12192000" cy="246062"/>
          </a:xfrm>
          <a:prstGeom prst="rect">
            <a:avLst/>
          </a:prstGeom>
          <a:solidFill>
            <a:schemeClr val="accent6">
              <a:lumMod val="50000"/>
            </a:schemeClr>
          </a:solidFill>
        </p:spPr>
        <p:txBody>
          <a:bodyPr wrap="square">
            <a:spAutoFit/>
          </a:bodyPr>
          <a:lstStyle/>
          <a:p>
            <a:pPr>
              <a:defRPr/>
            </a:pPr>
            <a:r>
              <a:rPr lang="bg-BG" sz="1000" dirty="0">
                <a:solidFill>
                  <a:schemeClr val="accent1">
                    <a:lumMod val="60000"/>
                    <a:lumOff val="40000"/>
                  </a:schemeClr>
                </a:solidFill>
                <a:latin typeface="Arial" charset="0"/>
                <a:cs typeface="Arial" charset="0"/>
              </a:rPr>
              <a:t>07.05.2019 г. 			             					           </a:t>
            </a:r>
            <a:r>
              <a:rPr lang="bg-BG" sz="1000" i="1" dirty="0">
                <a:solidFill>
                  <a:schemeClr val="accent1">
                    <a:lumMod val="60000"/>
                    <a:lumOff val="40000"/>
                  </a:schemeClr>
                </a:solidFill>
                <a:latin typeface="Arial" charset="0"/>
                <a:cs typeface="Arial" charset="0"/>
              </a:rPr>
              <a:t>Икономическо развитие и политики в България: оценки и очаквания</a:t>
            </a:r>
          </a:p>
        </p:txBody>
      </p:sp>
      <p:sp>
        <p:nvSpPr>
          <p:cNvPr id="5" name="Rectangle 1">
            <a:extLst>
              <a:ext uri="{FF2B5EF4-FFF2-40B4-BE49-F238E27FC236}">
                <a16:creationId xmlns:a16="http://schemas.microsoft.com/office/drawing/2014/main" id="{AF3C629E-C61A-4E76-92C5-CCF154B327E0}"/>
              </a:ext>
            </a:extLst>
          </p:cNvPr>
          <p:cNvSpPr>
            <a:spLocks noChangeArrowheads="1"/>
          </p:cNvSpPr>
          <p:nvPr/>
        </p:nvSpPr>
        <p:spPr bwMode="auto">
          <a:xfrm>
            <a:off x="184558" y="1593528"/>
            <a:ext cx="5911442"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en-US" sz="12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Фискалната прогноза от миналогодишния доклад бе коректна. По отношение на приходите очакванията ни бяха съвсем близки до отчетените резултати (разминаване от 0.1%), а по отношение на разходите (разлика от 3.</a:t>
            </a:r>
            <a:r>
              <a:rPr kumimoji="0" lang="ru-RU" altLang="en-US" sz="12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7</a:t>
            </a:r>
            <a:r>
              <a:rPr kumimoji="0" lang="bg-BG" altLang="en-US" sz="12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 разминаванията бяха по-значителни, но в рамките на допустимата грешка. По отношения на разходната част на бюджета основното разминаване се дължи на неизпълнението на капиталовите разходи.</a:t>
            </a:r>
          </a:p>
          <a:p>
            <a:pPr eaLnBrk="0" fontAlgn="base" hangingPunct="0">
              <a:spcBef>
                <a:spcPct val="0"/>
              </a:spcBef>
              <a:spcAft>
                <a:spcPct val="0"/>
              </a:spcAft>
            </a:pPr>
            <a:r>
              <a:rPr kumimoji="0" lang="bg-BG" altLang="en-US" sz="12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В прогнозите на МФ се забелязва обратната тенденция – подценяване на приходната част (-3.6%) и относително точна прогноза на разходната. Нито една институция нямаше очаквания за положително салдо в края на периода. Това се случва за трета поредна година, като в нито една от годините КФП не предполагаше излишък, а малък дефицит. </a:t>
            </a:r>
            <a:endParaRPr kumimoji="0" lang="en-US" altLang="en-US" sz="12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r>
              <a:rPr lang="bg-BG" sz="1200" dirty="0">
                <a:solidFill>
                  <a:schemeClr val="bg1"/>
                </a:solidFill>
                <a:latin typeface="Arial" panose="020B0604020202020204" pitchFamily="34" charset="0"/>
                <a:ea typeface="Calibri" panose="020F0502020204030204" pitchFamily="34" charset="0"/>
                <a:cs typeface="Arial" panose="020B0604020202020204" pitchFamily="34" charset="0"/>
              </a:rPr>
              <a:t>Разминаванията между прогнози и очаквания е нещо обичайно когато е в разумни граници и особено в случаите, когато правилно са доловени основните тенденции. В тази връзка трябва да припомним, че в прогнозата за 2018 г. посочихме възможността за по-добър резултат от планирания в консолидираната фискална програма. Обърнахме внимание, че п</a:t>
            </a:r>
            <a:r>
              <a:rPr lang="bg-BG"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о-ниският бюджетен дефицит може да се обясни и със заявеното намерение на правителството да спести преобладаващата част от по-високите приходи, а бюджетното салдо може плътно да се приближи до балансирано в края на годината при положение, че изпълнението на програмата за публични инвестиции продължи да се недоизпълнява. </a:t>
            </a:r>
            <a:endParaRPr lang="en-US" sz="12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en-US" sz="1200" b="0" i="0" u="none" strike="noStrike" cap="none" normalizeH="0" baseline="0" dirty="0">
              <a:ln>
                <a:noFill/>
              </a:ln>
              <a:solidFill>
                <a:schemeClr val="bg1"/>
              </a:solidFill>
              <a:effectLst/>
              <a:latin typeface="Arial" panose="020B0604020202020204" pitchFamily="34" charset="0"/>
            </a:endParaRPr>
          </a:p>
        </p:txBody>
      </p:sp>
      <p:graphicFrame>
        <p:nvGraphicFramePr>
          <p:cNvPr id="11" name="Chart 10">
            <a:extLst>
              <a:ext uri="{FF2B5EF4-FFF2-40B4-BE49-F238E27FC236}">
                <a16:creationId xmlns:a16="http://schemas.microsoft.com/office/drawing/2014/main" id="{786B3B38-7BEB-4657-AE19-ABA567C73ADB}"/>
              </a:ext>
            </a:extLst>
          </p:cNvPr>
          <p:cNvGraphicFramePr>
            <a:graphicFrameLocks/>
          </p:cNvGraphicFramePr>
          <p:nvPr>
            <p:extLst>
              <p:ext uri="{D42A27DB-BD31-4B8C-83A1-F6EECF244321}">
                <p14:modId xmlns:p14="http://schemas.microsoft.com/office/powerpoint/2010/main" val="2325053169"/>
              </p:ext>
            </p:extLst>
          </p:nvPr>
        </p:nvGraphicFramePr>
        <p:xfrm>
          <a:off x="6655981" y="1593527"/>
          <a:ext cx="5190461" cy="4154983"/>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82894857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OWER3D TRANSITION" val="Slabrota.p3d 2"/>
  <p:tag name="POWER3D OPTIONS" val="Medium "/>
  <p:tag name="POWER3D IMAGE0" val="PINBUMP.TGA"/>
  <p:tag name="POWER3D SOUND" val="Slab Rotate"/>
</p:tagLst>
</file>

<file path=ppt/tags/tag10.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11.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12.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13.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14.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15.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16.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17.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18.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19.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2.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20.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21.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22.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23.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24.xml><?xml version="1.0" encoding="utf-8"?>
<p:tagLst xmlns:a="http://schemas.openxmlformats.org/drawingml/2006/main" xmlns:r="http://schemas.openxmlformats.org/officeDocument/2006/relationships" xmlns:p="http://schemas.openxmlformats.org/presentationml/2006/main">
  <p:tag name="POWER3D TRANSITION" val="Slabrota.p3d 2"/>
  <p:tag name="POWER3D OPTIONS" val="Medium "/>
  <p:tag name="POWER3D IMAGE0" val="PINBUMP.TGA"/>
  <p:tag name="POWER3D SOUND" val="Slab Rotate"/>
</p:tagLst>
</file>

<file path=ppt/tags/tag3.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4.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5.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6.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7.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8.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ags/tag9.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Medium "/>
  <p:tag name="POWER3D IMAGE0" val="PINBUMP.TGA"/>
  <p:tag name="POWER3D IMAGE1" val="PINBUMP.TGA"/>
  <p:tag name="POWER3D SOUND" val="Slab Til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34.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35.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3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2_Module">
      <a:majorFont>
        <a:latin typeface=""/>
        <a:ea typeface=""/>
        <a:cs typeface=""/>
      </a:majorFont>
      <a:minorFont>
        <a:latin typeface=""/>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2_Module">
    <a:majorFont>
      <a:latin typeface=""/>
      <a:ea typeface=""/>
      <a:cs typeface=""/>
    </a:majorFont>
    <a:minorFont>
      <a:latin typeface=""/>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ppt/theme/themeOverride35.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2_Module">
    <a:majorFont>
      <a:latin typeface=""/>
      <a:ea typeface=""/>
      <a:cs typeface=""/>
    </a:majorFont>
    <a:minorFont>
      <a:latin typeface=""/>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ppt/theme/themeOverride36.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2_Module">
    <a:majorFont>
      <a:latin typeface=""/>
      <a:ea typeface=""/>
      <a:cs typeface=""/>
    </a:majorFont>
    <a:minorFont>
      <a:latin typeface=""/>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8.xml><?xml version="1.0" encoding="utf-8"?>
<a:themeOverride xmlns:a="http://schemas.openxmlformats.org/drawingml/2006/main">
  <a:clrScheme name="О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1637</TotalTime>
  <Words>6654</Words>
  <Application>Microsoft Office PowerPoint</Application>
  <PresentationFormat>Widescreen</PresentationFormat>
  <Paragraphs>536</Paragraphs>
  <Slides>59</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Calibri</vt:lpstr>
      <vt:lpstr>Century Gothic</vt:lpstr>
      <vt:lpstr>Corbel</vt:lpstr>
      <vt:lpstr>Wingdings</vt:lpstr>
      <vt:lpstr>Wingdings 2</vt:lpstr>
      <vt:lpstr>Wingdings 3</vt:lpstr>
      <vt:lpstr>2_Module</vt:lpstr>
      <vt:lpstr>Икономическо развитие и политики в България:  оценки и очаквания   СПЕЦИАЛЕН ФОКУС:  „Структурни дисбаланси и рискове за икономиката”</vt:lpstr>
      <vt:lpstr>Глобални и регионални тенденции</vt:lpstr>
      <vt:lpstr>Глобални и регионални тенденции</vt:lpstr>
      <vt:lpstr>Глобални и регионални тенденции</vt:lpstr>
      <vt:lpstr>Тенденции в световната икономическа политика</vt:lpstr>
      <vt:lpstr>Тенденции в световната икономическа политика</vt:lpstr>
      <vt:lpstr>Икономическият растеж през 2018 г.</vt:lpstr>
      <vt:lpstr>Икономическият растеж през 2018 г.</vt:lpstr>
      <vt:lpstr>Фискален сектор</vt:lpstr>
      <vt:lpstr>Акценти в приходната част на КФП</vt:lpstr>
      <vt:lpstr>Акценти в приходната част на КФП</vt:lpstr>
      <vt:lpstr>Акценти в приходната част на КФП</vt:lpstr>
      <vt:lpstr>Акценти в приходната част на КФП</vt:lpstr>
      <vt:lpstr>Акценти в разходната част на КФП</vt:lpstr>
      <vt:lpstr>Фискална стабилност</vt:lpstr>
      <vt:lpstr>Анализ на реализацията на предходната прогноза - различия</vt:lpstr>
      <vt:lpstr>Основни допускания при изготвянето на прогнозата  за реалния сектор -  2017-2019 г.</vt:lpstr>
      <vt:lpstr>Макроикономическа прогноза - БВП</vt:lpstr>
      <vt:lpstr>Макроикономическа прогноза – основни показатели</vt:lpstr>
      <vt:lpstr>Външна търговия</vt:lpstr>
      <vt:lpstr>Външна търговия</vt:lpstr>
      <vt:lpstr>Външна търговия - изводи и очаквания</vt:lpstr>
      <vt:lpstr>Структура на кредитите и авансите</vt:lpstr>
      <vt:lpstr>Структура на активите</vt:lpstr>
      <vt:lpstr>Привлечен ресурс</vt:lpstr>
      <vt:lpstr>Банков съюз</vt:lpstr>
      <vt:lpstr>  Състояние на ПТ: Динамика на заети и безработни; Структура на население в икономически активна възраст 15 – 64 години (% спрямо предидуща година, НРС)              </vt:lpstr>
      <vt:lpstr>Поведение на работодателите: Предложени 20781 свободни работни места;  слабо увеличение спрямо 2017, но не и спрямо 2016 г.  </vt:lpstr>
      <vt:lpstr>  </vt:lpstr>
      <vt:lpstr>Задържане на активността на предлагане на работни места – ЗАЩО?</vt:lpstr>
      <vt:lpstr>Задържане на активността на предлагане на работни места – ЗАЩО?</vt:lpstr>
      <vt:lpstr>Основни изводи за пазара на труда през 2018 г.</vt:lpstr>
      <vt:lpstr>Краткосрочни и средносрочни очаквания</vt:lpstr>
      <vt:lpstr>Краткосрочни и средносрочни очаквания</vt:lpstr>
      <vt:lpstr>Защо избрахме този фокус на годишния доклад?</vt:lpstr>
      <vt:lpstr>Основна теза</vt:lpstr>
      <vt:lpstr>Фокусът в тазгодишния фокус:  Осем предизвикателства пред българската икономика  </vt:lpstr>
      <vt:lpstr> Синхронност в динамиката на реалния БВП в България и ЕС  </vt:lpstr>
      <vt:lpstr> Нарастваща зависимост на българската икономика от европейската  (и в голяма степен германската) </vt:lpstr>
      <vt:lpstr>Ще изпадне ли в рецесия на европейската икономика ?</vt:lpstr>
      <vt:lpstr>Ще изпадне ли в рецесия на европейската икономика ?</vt:lpstr>
      <vt:lpstr>Основни трансмисионни механизми </vt:lpstr>
      <vt:lpstr>Нисък, неустойчив и небалансиран икономически растеж</vt:lpstr>
      <vt:lpstr>Небалансираност на икономиката</vt:lpstr>
      <vt:lpstr>Анемични вътрешни и външни инвестиции</vt:lpstr>
      <vt:lpstr>Публични/частни инвестиции</vt:lpstr>
      <vt:lpstr>Неблагоприятни тенденции в ПЧИ </vt:lpstr>
      <vt:lpstr>Забавяне на темповете на растеж на брутния опериращ излишък  (измерител на фирмената печалба)</vt:lpstr>
      <vt:lpstr>Забавяне на темповете на растеж на брутния опериращ излишък  (измерител на фирмената печалба)</vt:lpstr>
      <vt:lpstr>Слаб кредитен растеж за нефинансовия сектор</vt:lpstr>
      <vt:lpstr>Нарастване на задлъжнялостта на нереформирани сектори</vt:lpstr>
      <vt:lpstr>Структурни реформи и/или фискални стимули за растежа?</vt:lpstr>
      <vt:lpstr>Изводи </vt:lpstr>
      <vt:lpstr>Ангажиментите за ВМ II</vt:lpstr>
      <vt:lpstr>Докладът за конвергенцията на ЕЦБ за 2018 г.</vt:lpstr>
      <vt:lpstr>Препоръки на Съвета - Европейски семестър</vt:lpstr>
      <vt:lpstr>Рейтинговите агенции Fitch Ratings</vt:lpstr>
      <vt:lpstr>Структурни реформи и ефективност на публичните финанси </vt:lpstr>
      <vt:lpstr>БЛАГОДАРИМ ЗА ВНИМАНИЕТО!</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VictorY</dc:creator>
  <cp:lastModifiedBy>Виктор Йоцов</cp:lastModifiedBy>
  <cp:revision>169</cp:revision>
  <cp:lastPrinted>2019-05-06T16:57:45Z</cp:lastPrinted>
  <dcterms:created xsi:type="dcterms:W3CDTF">2017-05-25T13:02:04Z</dcterms:created>
  <dcterms:modified xsi:type="dcterms:W3CDTF">2019-05-06T16:58:56Z</dcterms:modified>
</cp:coreProperties>
</file>